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4.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24.jpg" ContentType="image/jpg"/>
  <Override PartName="/ppt/media/image25.jpg" ContentType="image/jpg"/>
  <Override PartName="/ppt/media/image26.jpg" ContentType="image/jpg"/>
  <Override PartName="/ppt/media/image27.jpg" ContentType="image/jp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32.jpg" ContentType="image/jpg"/>
  <Override PartName="/ppt/notesSlides/notesSlide20.xml" ContentType="application/vnd.openxmlformats-officedocument.presentationml.notesSlide+xml"/>
  <Override PartName="/ppt/notesSlides/notesSlide21.xml" ContentType="application/vnd.openxmlformats-officedocument.presentationml.notesSlide+xml"/>
  <Override PartName="/ppt/media/image36.jpg" ContentType="image/jpg"/>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37.jpg" ContentType="image/jpg"/>
  <Override PartName="/ppt/media/image38.jpg" ContentType="image/jpg"/>
  <Override PartName="/ppt/media/image40.jpg" ContentType="image/jpg"/>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tags/tag37.xml" ContentType="application/vnd.openxmlformats-officedocument.presentationml.tags+xml"/>
  <Override PartName="/ppt/notesSlides/notesSlide143.xml" ContentType="application/vnd.openxmlformats-officedocument.presentationml.notesSlide+xml"/>
  <Override PartName="/ppt/tags/tag38.xml" ContentType="application/vnd.openxmlformats-officedocument.presentationml.tags+xml"/>
  <Override PartName="/ppt/notesSlides/notesSlide144.xml" ContentType="application/vnd.openxmlformats-officedocument.presentationml.notesSlide+xml"/>
  <Override PartName="/ppt/tags/tag39.xml" ContentType="application/vnd.openxmlformats-officedocument.presentationml.tags+xml"/>
  <Override PartName="/ppt/notesSlides/notesSlide145.xml" ContentType="application/vnd.openxmlformats-officedocument.presentationml.notesSlide+xml"/>
  <Override PartName="/ppt/tags/tag40.xml" ContentType="application/vnd.openxmlformats-officedocument.presentationml.tags+xml"/>
  <Override PartName="/ppt/notesSlides/notesSlide146.xml" ContentType="application/vnd.openxmlformats-officedocument.presentationml.notesSlide+xml"/>
  <Override PartName="/ppt/tags/tag41.xml" ContentType="application/vnd.openxmlformats-officedocument.presentationml.tags+xml"/>
  <Override PartName="/ppt/notesSlides/notesSlide147.xml" ContentType="application/vnd.openxmlformats-officedocument.presentationml.notesSlide+xml"/>
  <Override PartName="/ppt/tags/tag42.xml" ContentType="application/vnd.openxmlformats-officedocument.presentationml.tags+xml"/>
  <Override PartName="/ppt/notesSlides/notesSlide148.xml" ContentType="application/vnd.openxmlformats-officedocument.presentationml.notesSlide+xml"/>
  <Override PartName="/ppt/tags/tag43.xml" ContentType="application/vnd.openxmlformats-officedocument.presentationml.tags+xml"/>
  <Override PartName="/ppt/notesSlides/notesSlide149.xml" ContentType="application/vnd.openxmlformats-officedocument.presentationml.notesSlide+xml"/>
  <Override PartName="/ppt/tags/tag44.xml" ContentType="application/vnd.openxmlformats-officedocument.presentationml.tags+xml"/>
  <Override PartName="/ppt/notesSlides/notesSlide150.xml" ContentType="application/vnd.openxmlformats-officedocument.presentationml.notesSlide+xml"/>
  <Override PartName="/ppt/tags/tag45.xml" ContentType="application/vnd.openxmlformats-officedocument.presentationml.tags+xml"/>
  <Override PartName="/ppt/notesSlides/notesSlide151.xml" ContentType="application/vnd.openxmlformats-officedocument.presentationml.notesSlide+xml"/>
  <Override PartName="/ppt/tags/tag46.xml" ContentType="application/vnd.openxmlformats-officedocument.presentationml.tags+xml"/>
  <Override PartName="/ppt/notesSlides/notesSlide152.xml" ContentType="application/vnd.openxmlformats-officedocument.presentationml.notesSlide+xml"/>
  <Override PartName="/ppt/tags/tag47.xml" ContentType="application/vnd.openxmlformats-officedocument.presentationml.tags+xml"/>
  <Override PartName="/ppt/notesSlides/notesSlide153.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notesSlides/notesSlide154.xml" ContentType="application/vnd.openxmlformats-officedocument.presentationml.notesSlide+xml"/>
  <Override PartName="/ppt/tags/tag50.xml" ContentType="application/vnd.openxmlformats-officedocument.presentationml.tags+xml"/>
  <Override PartName="/ppt/notesSlides/notesSlide155.xml" ContentType="application/vnd.openxmlformats-officedocument.presentationml.notesSlide+xml"/>
  <Override PartName="/ppt/tags/tag51.xml" ContentType="application/vnd.openxmlformats-officedocument.presentationml.tags+xml"/>
  <Override PartName="/ppt/notesSlides/notesSlide156.xml" ContentType="application/vnd.openxmlformats-officedocument.presentationml.notesSlide+xml"/>
  <Override PartName="/ppt/tags/tag52.xml" ContentType="application/vnd.openxmlformats-officedocument.presentationml.tags+xml"/>
  <Override PartName="/ppt/notesSlides/notesSlide157.xml" ContentType="application/vnd.openxmlformats-officedocument.presentationml.notesSlide+xml"/>
  <Override PartName="/ppt/tags/tag53.xml" ContentType="application/vnd.openxmlformats-officedocument.presentationml.tags+xml"/>
  <Override PartName="/ppt/notesSlides/notesSlide158.xml" ContentType="application/vnd.openxmlformats-officedocument.presentationml.notesSlide+xml"/>
  <Override PartName="/ppt/tags/tag54.xml" ContentType="application/vnd.openxmlformats-officedocument.presentationml.tags+xml"/>
  <Override PartName="/ppt/notesSlides/notesSlide159.xml" ContentType="application/vnd.openxmlformats-officedocument.presentationml.notesSlide+xml"/>
  <Override PartName="/ppt/tags/tag55.xml" ContentType="application/vnd.openxmlformats-officedocument.presentationml.tags+xml"/>
  <Override PartName="/ppt/notesSlides/notesSlide160.xml" ContentType="application/vnd.openxmlformats-officedocument.presentationml.notesSlide+xml"/>
  <Override PartName="/ppt/tags/tag56.xml" ContentType="application/vnd.openxmlformats-officedocument.presentationml.tags+xml"/>
  <Override PartName="/ppt/notesSlides/notesSlide161.xml" ContentType="application/vnd.openxmlformats-officedocument.presentationml.notesSlide+xml"/>
  <Override PartName="/ppt/tags/tag57.xml" ContentType="application/vnd.openxmlformats-officedocument.presentationml.tags+xml"/>
  <Override PartName="/ppt/notesSlides/notesSlide162.xml" ContentType="application/vnd.openxmlformats-officedocument.presentationml.notesSlide+xml"/>
  <Override PartName="/ppt/tags/tag58.xml" ContentType="application/vnd.openxmlformats-officedocument.presentationml.tags+xml"/>
  <Override PartName="/ppt/notesSlides/notesSlide163.xml" ContentType="application/vnd.openxmlformats-officedocument.presentationml.notesSlide+xml"/>
  <Override PartName="/ppt/tags/tag59.xml" ContentType="application/vnd.openxmlformats-officedocument.presentationml.tags+xml"/>
  <Override PartName="/ppt/notesSlides/notesSlide164.xml" ContentType="application/vnd.openxmlformats-officedocument.presentationml.notesSlide+xml"/>
  <Override PartName="/ppt/tags/tag60.xml" ContentType="application/vnd.openxmlformats-officedocument.presentationml.tags+xml"/>
  <Override PartName="/ppt/notesSlides/notesSlide165.xml" ContentType="application/vnd.openxmlformats-officedocument.presentationml.notesSlide+xml"/>
  <Override PartName="/ppt/tags/tag61.xml" ContentType="application/vnd.openxmlformats-officedocument.presentationml.tags+xml"/>
  <Override PartName="/ppt/notesSlides/notesSlide166.xml" ContentType="application/vnd.openxmlformats-officedocument.presentationml.notesSlide+xml"/>
  <Override PartName="/ppt/tags/tag62.xml" ContentType="application/vnd.openxmlformats-officedocument.presentationml.tags+xml"/>
  <Override PartName="/ppt/notesSlides/notesSlide167.xml" ContentType="application/vnd.openxmlformats-officedocument.presentationml.notesSlide+xml"/>
  <Override PartName="/ppt/tags/tag63.xml" ContentType="application/vnd.openxmlformats-officedocument.presentationml.tags+xml"/>
  <Override PartName="/ppt/notesSlides/notesSlide168.xml" ContentType="application/vnd.openxmlformats-officedocument.presentationml.notesSlide+xml"/>
  <Override PartName="/ppt/tags/tag64.xml" ContentType="application/vnd.openxmlformats-officedocument.presentationml.tags+xml"/>
  <Override PartName="/ppt/notesSlides/notesSlide169.xml" ContentType="application/vnd.openxmlformats-officedocument.presentationml.notesSlide+xml"/>
  <Override PartName="/ppt/tags/tag65.xml" ContentType="application/vnd.openxmlformats-officedocument.presentationml.tags+xml"/>
  <Override PartName="/ppt/notesSlides/notesSlide170.xml" ContentType="application/vnd.openxmlformats-officedocument.presentationml.notesSlide+xml"/>
  <Override PartName="/ppt/tags/tag66.xml" ContentType="application/vnd.openxmlformats-officedocument.presentationml.tags+xml"/>
  <Override PartName="/ppt/notesSlides/notesSlide171.xml" ContentType="application/vnd.openxmlformats-officedocument.presentationml.notesSlide+xml"/>
  <Override PartName="/ppt/tags/tag67.xml" ContentType="application/vnd.openxmlformats-officedocument.presentationml.tags+xml"/>
  <Override PartName="/ppt/notesSlides/notesSlide172.xml" ContentType="application/vnd.openxmlformats-officedocument.presentationml.notesSlide+xml"/>
  <Override PartName="/ppt/tags/tag68.xml" ContentType="application/vnd.openxmlformats-officedocument.presentationml.tags+xml"/>
  <Override PartName="/ppt/notesSlides/notesSlide173.xml" ContentType="application/vnd.openxmlformats-officedocument.presentationml.notesSlide+xml"/>
  <Override PartName="/ppt/tags/tag69.xml" ContentType="application/vnd.openxmlformats-officedocument.presentationml.tags+xml"/>
  <Override PartName="/ppt/notesSlides/notesSlide174.xml" ContentType="application/vnd.openxmlformats-officedocument.presentationml.notesSlide+xml"/>
  <Override PartName="/ppt/tags/tag70.xml" ContentType="application/vnd.openxmlformats-officedocument.presentationml.tags+xml"/>
  <Override PartName="/ppt/notesSlides/notesSlide175.xml" ContentType="application/vnd.openxmlformats-officedocument.presentationml.notesSlide+xml"/>
  <Override PartName="/ppt/tags/tag71.xml" ContentType="application/vnd.openxmlformats-officedocument.presentationml.tags+xml"/>
  <Override PartName="/ppt/notesSlides/notesSlide176.xml" ContentType="application/vnd.openxmlformats-officedocument.presentationml.notesSlide+xml"/>
  <Override PartName="/ppt/tags/tag72.xml" ContentType="application/vnd.openxmlformats-officedocument.presentationml.tags+xml"/>
  <Override PartName="/ppt/notesSlides/notesSlide177.xml" ContentType="application/vnd.openxmlformats-officedocument.presentationml.notesSlide+xml"/>
  <Override PartName="/ppt/tags/tag73.xml" ContentType="application/vnd.openxmlformats-officedocument.presentationml.tags+xml"/>
  <Override PartName="/ppt/notesSlides/notesSlide178.xml" ContentType="application/vnd.openxmlformats-officedocument.presentationml.notesSlide+xml"/>
  <Override PartName="/ppt/tags/tag74.xml" ContentType="application/vnd.openxmlformats-officedocument.presentationml.tags+xml"/>
  <Override PartName="/ppt/notesSlides/notesSlide179.xml" ContentType="application/vnd.openxmlformats-officedocument.presentationml.notesSlide+xml"/>
  <Override PartName="/ppt/tags/tag75.xml" ContentType="application/vnd.openxmlformats-officedocument.presentationml.tags+xml"/>
  <Override PartName="/ppt/notesSlides/notesSlide180.xml" ContentType="application/vnd.openxmlformats-officedocument.presentationml.notesSlide+xml"/>
  <Override PartName="/ppt/tags/tag76.xml" ContentType="application/vnd.openxmlformats-officedocument.presentationml.tags+xml"/>
  <Override PartName="/ppt/notesSlides/notesSlide181.xml" ContentType="application/vnd.openxmlformats-officedocument.presentationml.notesSlide+xml"/>
  <Override PartName="/ppt/tags/tag77.xml" ContentType="application/vnd.openxmlformats-officedocument.presentationml.tags+xml"/>
  <Override PartName="/ppt/notesSlides/notesSlide182.xml" ContentType="application/vnd.openxmlformats-officedocument.presentationml.notesSlide+xml"/>
  <Override PartName="/ppt/tags/tag78.xml" ContentType="application/vnd.openxmlformats-officedocument.presentationml.tags+xml"/>
  <Override PartName="/ppt/notesSlides/notesSlide183.xml" ContentType="application/vnd.openxmlformats-officedocument.presentationml.notesSlide+xml"/>
  <Override PartName="/ppt/tags/tag79.xml" ContentType="application/vnd.openxmlformats-officedocument.presentationml.tags+xml"/>
  <Override PartName="/ppt/notesSlides/notesSlide184.xml" ContentType="application/vnd.openxmlformats-officedocument.presentationml.notesSlide+xml"/>
  <Override PartName="/ppt/tags/tag80.xml" ContentType="application/vnd.openxmlformats-officedocument.presentationml.tags+xml"/>
  <Override PartName="/ppt/notesSlides/notesSlide185.xml" ContentType="application/vnd.openxmlformats-officedocument.presentationml.notesSlide+xml"/>
  <Override PartName="/ppt/tags/tag81.xml" ContentType="application/vnd.openxmlformats-officedocument.presentationml.tags+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3" r:id="rId1"/>
    <p:sldMasterId id="2147483713" r:id="rId2"/>
    <p:sldMasterId id="2147483750" r:id="rId3"/>
    <p:sldMasterId id="2147483766" r:id="rId4"/>
    <p:sldMasterId id="2147483803" r:id="rId5"/>
  </p:sldMasterIdLst>
  <p:notesMasterIdLst>
    <p:notesMasterId r:id="rId216"/>
  </p:notesMasterIdLst>
  <p:handoutMasterIdLst>
    <p:handoutMasterId r:id="rId217"/>
  </p:handoutMasterIdLst>
  <p:sldIdLst>
    <p:sldId id="1113" r:id="rId6"/>
    <p:sldId id="356" r:id="rId7"/>
    <p:sldId id="1155" r:id="rId8"/>
    <p:sldId id="718" r:id="rId9"/>
    <p:sldId id="1136" r:id="rId10"/>
    <p:sldId id="1127" r:id="rId11"/>
    <p:sldId id="1117" r:id="rId12"/>
    <p:sldId id="1076" r:id="rId13"/>
    <p:sldId id="1077" r:id="rId14"/>
    <p:sldId id="1122" r:id="rId15"/>
    <p:sldId id="294" r:id="rId16"/>
    <p:sldId id="1123" r:id="rId17"/>
    <p:sldId id="1126" r:id="rId18"/>
    <p:sldId id="1124" r:id="rId19"/>
    <p:sldId id="1086" r:id="rId20"/>
    <p:sldId id="1118" r:id="rId21"/>
    <p:sldId id="1120" r:id="rId22"/>
    <p:sldId id="1119" r:id="rId23"/>
    <p:sldId id="1156" r:id="rId24"/>
    <p:sldId id="1121" r:id="rId25"/>
    <p:sldId id="291" r:id="rId26"/>
    <p:sldId id="292" r:id="rId27"/>
    <p:sldId id="1093" r:id="rId28"/>
    <p:sldId id="1128" r:id="rId29"/>
    <p:sldId id="1157" r:id="rId30"/>
    <p:sldId id="1130" r:id="rId31"/>
    <p:sldId id="1159" r:id="rId32"/>
    <p:sldId id="335" r:id="rId33"/>
    <p:sldId id="1147" r:id="rId34"/>
    <p:sldId id="1143" r:id="rId35"/>
    <p:sldId id="1145" r:id="rId36"/>
    <p:sldId id="1146" r:id="rId37"/>
    <p:sldId id="1139" r:id="rId38"/>
    <p:sldId id="293" r:id="rId39"/>
    <p:sldId id="1132" r:id="rId40"/>
    <p:sldId id="1103" r:id="rId41"/>
    <p:sldId id="1134" r:id="rId42"/>
    <p:sldId id="1021" r:id="rId43"/>
    <p:sldId id="1022" r:id="rId44"/>
    <p:sldId id="1023" r:id="rId45"/>
    <p:sldId id="1024" r:id="rId46"/>
    <p:sldId id="1026" r:id="rId47"/>
    <p:sldId id="1137" r:id="rId48"/>
    <p:sldId id="405" r:id="rId49"/>
    <p:sldId id="732" r:id="rId50"/>
    <p:sldId id="723" r:id="rId51"/>
    <p:sldId id="1140" r:id="rId52"/>
    <p:sldId id="407" r:id="rId53"/>
    <p:sldId id="725" r:id="rId54"/>
    <p:sldId id="1141" r:id="rId55"/>
    <p:sldId id="506" r:id="rId56"/>
    <p:sldId id="655" r:id="rId57"/>
    <p:sldId id="653" r:id="rId58"/>
    <p:sldId id="654" r:id="rId59"/>
    <p:sldId id="507" r:id="rId60"/>
    <p:sldId id="508" r:id="rId61"/>
    <p:sldId id="728" r:id="rId62"/>
    <p:sldId id="726" r:id="rId63"/>
    <p:sldId id="727" r:id="rId64"/>
    <p:sldId id="724" r:id="rId65"/>
    <p:sldId id="711" r:id="rId66"/>
    <p:sldId id="712" r:id="rId67"/>
    <p:sldId id="713" r:id="rId68"/>
    <p:sldId id="714" r:id="rId69"/>
    <p:sldId id="715" r:id="rId70"/>
    <p:sldId id="1138" r:id="rId71"/>
    <p:sldId id="915" r:id="rId72"/>
    <p:sldId id="916" r:id="rId73"/>
    <p:sldId id="1142" r:id="rId74"/>
    <p:sldId id="313" r:id="rId75"/>
    <p:sldId id="1148" r:id="rId76"/>
    <p:sldId id="917" r:id="rId77"/>
    <p:sldId id="1001" r:id="rId78"/>
    <p:sldId id="1101" r:id="rId79"/>
    <p:sldId id="1034" r:id="rId80"/>
    <p:sldId id="1037" r:id="rId81"/>
    <p:sldId id="1038" r:id="rId82"/>
    <p:sldId id="1040" r:id="rId83"/>
    <p:sldId id="1042" r:id="rId84"/>
    <p:sldId id="1039" r:id="rId85"/>
    <p:sldId id="1043" r:id="rId86"/>
    <p:sldId id="919" r:id="rId87"/>
    <p:sldId id="374" r:id="rId88"/>
    <p:sldId id="375" r:id="rId89"/>
    <p:sldId id="1035" r:id="rId90"/>
    <p:sldId id="1045" r:id="rId91"/>
    <p:sldId id="1036" r:id="rId92"/>
    <p:sldId id="1044" r:id="rId93"/>
    <p:sldId id="1047" r:id="rId94"/>
    <p:sldId id="1007" r:id="rId95"/>
    <p:sldId id="1154" r:id="rId96"/>
    <p:sldId id="922" r:id="rId97"/>
    <p:sldId id="340" r:id="rId98"/>
    <p:sldId id="921" r:id="rId99"/>
    <p:sldId id="1016" r:id="rId100"/>
    <p:sldId id="1017" r:id="rId101"/>
    <p:sldId id="1019" r:id="rId102"/>
    <p:sldId id="1018" r:id="rId103"/>
    <p:sldId id="309" r:id="rId104"/>
    <p:sldId id="1105" r:id="rId105"/>
    <p:sldId id="310" r:id="rId106"/>
    <p:sldId id="311" r:id="rId107"/>
    <p:sldId id="1108" r:id="rId108"/>
    <p:sldId id="1109" r:id="rId109"/>
    <p:sldId id="1110" r:id="rId110"/>
    <p:sldId id="1009" r:id="rId111"/>
    <p:sldId id="1020" r:id="rId112"/>
    <p:sldId id="1149" r:id="rId113"/>
    <p:sldId id="1048" r:id="rId114"/>
    <p:sldId id="1104" r:id="rId115"/>
    <p:sldId id="338" r:id="rId116"/>
    <p:sldId id="1006" r:id="rId117"/>
    <p:sldId id="1005" r:id="rId118"/>
    <p:sldId id="1150" r:id="rId119"/>
    <p:sldId id="1053" r:id="rId120"/>
    <p:sldId id="306" r:id="rId121"/>
    <p:sldId id="924" r:id="rId122"/>
    <p:sldId id="1054" r:id="rId123"/>
    <p:sldId id="1056" r:id="rId124"/>
    <p:sldId id="925" r:id="rId125"/>
    <p:sldId id="926" r:id="rId126"/>
    <p:sldId id="1151" r:id="rId127"/>
    <p:sldId id="1057" r:id="rId128"/>
    <p:sldId id="927" r:id="rId129"/>
    <p:sldId id="1055" r:id="rId130"/>
    <p:sldId id="390" r:id="rId131"/>
    <p:sldId id="928" r:id="rId132"/>
    <p:sldId id="1027" r:id="rId133"/>
    <p:sldId id="350" r:id="rId134"/>
    <p:sldId id="392" r:id="rId135"/>
    <p:sldId id="393" r:id="rId136"/>
    <p:sldId id="394" r:id="rId137"/>
    <p:sldId id="395" r:id="rId138"/>
    <p:sldId id="397" r:id="rId139"/>
    <p:sldId id="399" r:id="rId140"/>
    <p:sldId id="929" r:id="rId141"/>
    <p:sldId id="401" r:id="rId142"/>
    <p:sldId id="351" r:id="rId143"/>
    <p:sldId id="1028" r:id="rId144"/>
    <p:sldId id="352" r:id="rId145"/>
    <p:sldId id="1158" r:id="rId146"/>
    <p:sldId id="938" r:id="rId147"/>
    <p:sldId id="317" r:id="rId148"/>
    <p:sldId id="840" r:id="rId149"/>
    <p:sldId id="364" r:id="rId150"/>
    <p:sldId id="370" r:id="rId151"/>
    <p:sldId id="321" r:id="rId152"/>
    <p:sldId id="322" r:id="rId153"/>
    <p:sldId id="323" r:id="rId154"/>
    <p:sldId id="324" r:id="rId155"/>
    <p:sldId id="325" r:id="rId156"/>
    <p:sldId id="373" r:id="rId157"/>
    <p:sldId id="327" r:id="rId158"/>
    <p:sldId id="331" r:id="rId159"/>
    <p:sldId id="617" r:id="rId160"/>
    <p:sldId id="334" r:id="rId161"/>
    <p:sldId id="618" r:id="rId162"/>
    <p:sldId id="619" r:id="rId163"/>
    <p:sldId id="620" r:id="rId164"/>
    <p:sldId id="330" r:id="rId165"/>
    <p:sldId id="621" r:id="rId166"/>
    <p:sldId id="332" r:id="rId167"/>
    <p:sldId id="366" r:id="rId168"/>
    <p:sldId id="348" r:id="rId169"/>
    <p:sldId id="349" r:id="rId170"/>
    <p:sldId id="642" r:id="rId171"/>
    <p:sldId id="885" r:id="rId172"/>
    <p:sldId id="636" r:id="rId173"/>
    <p:sldId id="624" r:id="rId174"/>
    <p:sldId id="884" r:id="rId175"/>
    <p:sldId id="345" r:id="rId176"/>
    <p:sldId id="622" r:id="rId177"/>
    <p:sldId id="371" r:id="rId178"/>
    <p:sldId id="358" r:id="rId179"/>
    <p:sldId id="359" r:id="rId180"/>
    <p:sldId id="644" r:id="rId181"/>
    <p:sldId id="645" r:id="rId182"/>
    <p:sldId id="646" r:id="rId183"/>
    <p:sldId id="647" r:id="rId184"/>
    <p:sldId id="648" r:id="rId185"/>
    <p:sldId id="649" r:id="rId186"/>
    <p:sldId id="623" r:id="rId187"/>
    <p:sldId id="883" r:id="rId188"/>
    <p:sldId id="368" r:id="rId189"/>
    <p:sldId id="369" r:id="rId190"/>
    <p:sldId id="363" r:id="rId191"/>
    <p:sldId id="939" r:id="rId192"/>
    <p:sldId id="257" r:id="rId193"/>
    <p:sldId id="258" r:id="rId194"/>
    <p:sldId id="259" r:id="rId195"/>
    <p:sldId id="260" r:id="rId196"/>
    <p:sldId id="261" r:id="rId197"/>
    <p:sldId id="262" r:id="rId198"/>
    <p:sldId id="263" r:id="rId199"/>
    <p:sldId id="264" r:id="rId200"/>
    <p:sldId id="265" r:id="rId201"/>
    <p:sldId id="266" r:id="rId202"/>
    <p:sldId id="267" r:id="rId203"/>
    <p:sldId id="268" r:id="rId204"/>
    <p:sldId id="269" r:id="rId205"/>
    <p:sldId id="270" r:id="rId206"/>
    <p:sldId id="271" r:id="rId207"/>
    <p:sldId id="272" r:id="rId208"/>
    <p:sldId id="273" r:id="rId209"/>
    <p:sldId id="274" r:id="rId210"/>
    <p:sldId id="275" r:id="rId211"/>
    <p:sldId id="289" r:id="rId212"/>
    <p:sldId id="290" r:id="rId213"/>
    <p:sldId id="1152" r:id="rId214"/>
    <p:sldId id="1153" r:id="rId215"/>
  </p:sldIdLst>
  <p:sldSz cx="12192000" cy="6858000"/>
  <p:notesSz cx="9144000" cy="6858000"/>
  <p:custDataLst>
    <p:tags r:id="rId21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278C0919-EC10-499B-B967-56D588743C54}">
          <p14:sldIdLst>
            <p14:sldId id="1113"/>
            <p14:sldId id="356"/>
            <p14:sldId id="1155"/>
            <p14:sldId id="718"/>
            <p14:sldId id="1136"/>
            <p14:sldId id="1127"/>
            <p14:sldId id="1117"/>
            <p14:sldId id="1076"/>
            <p14:sldId id="1077"/>
            <p14:sldId id="1122"/>
            <p14:sldId id="294"/>
            <p14:sldId id="1123"/>
            <p14:sldId id="1126"/>
            <p14:sldId id="1124"/>
            <p14:sldId id="1086"/>
            <p14:sldId id="1118"/>
            <p14:sldId id="1120"/>
            <p14:sldId id="1119"/>
            <p14:sldId id="1156"/>
            <p14:sldId id="1121"/>
            <p14:sldId id="291"/>
            <p14:sldId id="292"/>
            <p14:sldId id="1093"/>
            <p14:sldId id="1128"/>
            <p14:sldId id="1157"/>
            <p14:sldId id="1130"/>
            <p14:sldId id="1159"/>
            <p14:sldId id="335"/>
            <p14:sldId id="1147"/>
            <p14:sldId id="1143"/>
            <p14:sldId id="1145"/>
            <p14:sldId id="1146"/>
            <p14:sldId id="1139"/>
            <p14:sldId id="293"/>
            <p14:sldId id="1132"/>
            <p14:sldId id="1103"/>
            <p14:sldId id="1134"/>
            <p14:sldId id="1021"/>
            <p14:sldId id="1022"/>
            <p14:sldId id="1023"/>
            <p14:sldId id="1024"/>
            <p14:sldId id="1026"/>
            <p14:sldId id="1137"/>
            <p14:sldId id="405"/>
            <p14:sldId id="732"/>
            <p14:sldId id="723"/>
            <p14:sldId id="1140"/>
            <p14:sldId id="407"/>
            <p14:sldId id="725"/>
            <p14:sldId id="1141"/>
            <p14:sldId id="506"/>
            <p14:sldId id="655"/>
            <p14:sldId id="653"/>
            <p14:sldId id="654"/>
            <p14:sldId id="507"/>
            <p14:sldId id="508"/>
            <p14:sldId id="728"/>
            <p14:sldId id="726"/>
            <p14:sldId id="727"/>
            <p14:sldId id="724"/>
            <p14:sldId id="711"/>
            <p14:sldId id="712"/>
            <p14:sldId id="713"/>
            <p14:sldId id="714"/>
            <p14:sldId id="715"/>
            <p14:sldId id="1138"/>
            <p14:sldId id="915"/>
          </p14:sldIdLst>
        </p14:section>
        <p14:section name="Part 1: Provider-independet Introduction to Cloud Computing" id="{B9BB6DA4-89B8-4D47-BC01-FA01B7D266BF}">
          <p14:sldIdLst>
            <p14:sldId id="916"/>
            <p14:sldId id="1142"/>
            <p14:sldId id="313"/>
            <p14:sldId id="1148"/>
            <p14:sldId id="917"/>
            <p14:sldId id="1001"/>
            <p14:sldId id="1101"/>
            <p14:sldId id="1034"/>
            <p14:sldId id="1037"/>
            <p14:sldId id="1038"/>
            <p14:sldId id="1040"/>
            <p14:sldId id="1042"/>
            <p14:sldId id="1039"/>
            <p14:sldId id="1043"/>
            <p14:sldId id="919"/>
            <p14:sldId id="374"/>
            <p14:sldId id="375"/>
            <p14:sldId id="1035"/>
            <p14:sldId id="1045"/>
            <p14:sldId id="1036"/>
            <p14:sldId id="1044"/>
            <p14:sldId id="1047"/>
            <p14:sldId id="1007"/>
            <p14:sldId id="1154"/>
            <p14:sldId id="922"/>
            <p14:sldId id="340"/>
            <p14:sldId id="921"/>
            <p14:sldId id="1016"/>
            <p14:sldId id="1017"/>
            <p14:sldId id="1019"/>
            <p14:sldId id="1018"/>
            <p14:sldId id="309"/>
            <p14:sldId id="1105"/>
            <p14:sldId id="310"/>
            <p14:sldId id="311"/>
            <p14:sldId id="1108"/>
            <p14:sldId id="1109"/>
            <p14:sldId id="1110"/>
            <p14:sldId id="1009"/>
            <p14:sldId id="1020"/>
            <p14:sldId id="1149"/>
            <p14:sldId id="1048"/>
            <p14:sldId id="1104"/>
            <p14:sldId id="338"/>
            <p14:sldId id="1006"/>
            <p14:sldId id="1005"/>
            <p14:sldId id="1150"/>
            <p14:sldId id="1053"/>
            <p14:sldId id="306"/>
            <p14:sldId id="924"/>
            <p14:sldId id="1054"/>
            <p14:sldId id="1056"/>
            <p14:sldId id="925"/>
            <p14:sldId id="926"/>
            <p14:sldId id="1151"/>
            <p14:sldId id="1057"/>
            <p14:sldId id="927"/>
            <p14:sldId id="1055"/>
            <p14:sldId id="390"/>
            <p14:sldId id="928"/>
            <p14:sldId id="1027"/>
            <p14:sldId id="350"/>
            <p14:sldId id="392"/>
            <p14:sldId id="393"/>
            <p14:sldId id="394"/>
            <p14:sldId id="395"/>
            <p14:sldId id="397"/>
            <p14:sldId id="399"/>
            <p14:sldId id="929"/>
            <p14:sldId id="401"/>
            <p14:sldId id="351"/>
            <p14:sldId id="1028"/>
            <p14:sldId id="352"/>
            <p14:sldId id="1158"/>
          </p14:sldIdLst>
        </p14:section>
        <p14:section name="Part 2: AWS Academcy Cloud Foundations Course: Module 1" id="{26CA2E2C-999C-1645-BE11-18293F0FAEC2}">
          <p14:sldIdLst>
            <p14:sldId id="938"/>
          </p14:sldIdLst>
        </p14:section>
        <p14:section name="AWS Academy Cloud Foundations Course: Module 1" id="{80368526-EE2D-B245-9BAA-87B7B29750BE}">
          <p14:sldIdLst>
            <p14:sldId id="317"/>
            <p14:sldId id="840"/>
            <p14:sldId id="364"/>
          </p14:sldIdLst>
        </p14:section>
        <p14:section name="AWS Module 1: Section 1" id="{33788E01-8B5B-3242-9A10-EAD9F04B72A5}">
          <p14:sldIdLst>
            <p14:sldId id="370"/>
            <p14:sldId id="321"/>
            <p14:sldId id="322"/>
            <p14:sldId id="323"/>
            <p14:sldId id="324"/>
            <p14:sldId id="325"/>
            <p14:sldId id="373"/>
            <p14:sldId id="327"/>
            <p14:sldId id="331"/>
            <p14:sldId id="617"/>
          </p14:sldIdLst>
        </p14:section>
        <p14:section name="AWS Module 1: Section 2" id="{BE87490E-DC71-BF46-AD26-527FF88F0A82}">
          <p14:sldIdLst>
            <p14:sldId id="334"/>
            <p14:sldId id="618"/>
            <p14:sldId id="619"/>
            <p14:sldId id="620"/>
            <p14:sldId id="330"/>
            <p14:sldId id="621"/>
            <p14:sldId id="332"/>
            <p14:sldId id="366"/>
          </p14:sldIdLst>
        </p14:section>
        <p14:section name="AWS Module 1: Section 3" id="{ED102C07-EDF8-D540-AD63-70ACF4BB5E63}">
          <p14:sldIdLst>
            <p14:sldId id="348"/>
            <p14:sldId id="349"/>
            <p14:sldId id="642"/>
            <p14:sldId id="885"/>
            <p14:sldId id="636"/>
            <p14:sldId id="624"/>
            <p14:sldId id="884"/>
            <p14:sldId id="345"/>
            <p14:sldId id="622"/>
            <p14:sldId id="371"/>
            <p14:sldId id="358"/>
            <p14:sldId id="359"/>
            <p14:sldId id="644"/>
            <p14:sldId id="645"/>
            <p14:sldId id="646"/>
            <p14:sldId id="647"/>
            <p14:sldId id="648"/>
            <p14:sldId id="649"/>
            <p14:sldId id="623"/>
          </p14:sldIdLst>
        </p14:section>
        <p14:section name="AWS Module 1: wrap-up" id="{DFBC5321-8AEC-5D41-8B64-5436CBB28D2F}">
          <p14:sldIdLst>
            <p14:sldId id="883"/>
            <p14:sldId id="368"/>
            <p14:sldId id="369"/>
            <p14:sldId id="363"/>
          </p14:sldIdLst>
        </p14:section>
        <p14:section name="Part 3: Google Cloud Computing Foundations Course: Module 1" id="{4933D7FC-7547-0944-AEE5-05E05AF2A364}">
          <p14:sldIdLst>
            <p14:sldId id="939"/>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89"/>
            <p14:sldId id="290"/>
            <p14:sldId id="1152"/>
            <p14:sldId id="115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160" userDrawn="1">
          <p15:clr>
            <a:srgbClr val="A4A3A4"/>
          </p15:clr>
        </p15:guide>
        <p15:guide id="2" pos="288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ris, Melissa" initials="HM" lastIdx="16" clrIdx="0">
    <p:extLst>
      <p:ext uri="{19B8F6BF-5375-455C-9EA6-DF929625EA0E}">
        <p15:presenceInfo xmlns:p15="http://schemas.microsoft.com/office/powerpoint/2012/main" userId="S-1-5-21-1407069837-2091007605-538272213-25781389" providerId="AD"/>
      </p:ext>
    </p:extLst>
  </p:cmAuthor>
  <p:cmAuthor id="2" name="Yoshii, June" initials="YJ" lastIdx="45" clrIdx="1">
    <p:extLst>
      <p:ext uri="{19B8F6BF-5375-455C-9EA6-DF929625EA0E}">
        <p15:presenceInfo xmlns:p15="http://schemas.microsoft.com/office/powerpoint/2012/main" userId="S-1-5-21-1407069837-2091007605-538272213-30032476" providerId="AD"/>
      </p:ext>
    </p:extLst>
  </p:cmAuthor>
  <p:cmAuthor id="3" name="David Mohr" initials="DM" lastIdx="8" clrIdx="2">
    <p:extLst>
      <p:ext uri="{19B8F6BF-5375-455C-9EA6-DF929625EA0E}">
        <p15:presenceInfo xmlns:p15="http://schemas.microsoft.com/office/powerpoint/2012/main" userId="David Mohr" providerId="None"/>
      </p:ext>
    </p:extLst>
  </p:cmAuthor>
  <p:cmAuthor id="4" name="Charrette, Jen" initials="CJ" lastIdx="7" clrIdx="3">
    <p:extLst>
      <p:ext uri="{19B8F6BF-5375-455C-9EA6-DF929625EA0E}">
        <p15:presenceInfo xmlns:p15="http://schemas.microsoft.com/office/powerpoint/2012/main" userId="Charrette, Jen" providerId="None"/>
      </p:ext>
    </p:extLst>
  </p:cmAuthor>
  <p:cmAuthor id="5" name="Microsoft Office User" initials="MOU" lastIdx="12" clrIdx="4">
    <p:extLst>
      <p:ext uri="{19B8F6BF-5375-455C-9EA6-DF929625EA0E}">
        <p15:presenceInfo xmlns:p15="http://schemas.microsoft.com/office/powerpoint/2012/main" userId="Microsoft Office User" providerId="None"/>
      </p:ext>
    </p:extLst>
  </p:cmAuthor>
  <p:cmAuthor id="6" name="Carol Reece" initials="CR" lastIdx="11" clrIdx="5">
    <p:extLst>
      <p:ext uri="{19B8F6BF-5375-455C-9EA6-DF929625EA0E}">
        <p15:presenceInfo xmlns:p15="http://schemas.microsoft.com/office/powerpoint/2012/main" userId="a67ae08b3f860e0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75E7"/>
    <a:srgbClr val="C4C4C5"/>
    <a:srgbClr val="E3740E"/>
    <a:srgbClr val="16966D"/>
    <a:srgbClr val="4E24A7"/>
    <a:srgbClr val="E817E4"/>
    <a:srgbClr val="FE5496"/>
    <a:srgbClr val="B3EB5B"/>
    <a:srgbClr val="FF9B29"/>
    <a:srgbClr val="535B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53B78C-502D-3B45-98C4-09F082FAAB13}" v="103" dt="2021-03-03T17:55:52.5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119" autoAdjust="0"/>
    <p:restoredTop sz="73722" autoAdjust="0"/>
  </p:normalViewPr>
  <p:slideViewPr>
    <p:cSldViewPr snapToGrid="0" snapToObjects="1" showGuides="1">
      <p:cViewPr>
        <p:scale>
          <a:sx n="99" d="100"/>
          <a:sy n="99" d="100"/>
        </p:scale>
        <p:origin x="1280" y="12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showGuides="1">
      <p:cViewPr varScale="1">
        <p:scale>
          <a:sx n="49" d="100"/>
          <a:sy n="49" d="100"/>
        </p:scale>
        <p:origin x="2668" y="48"/>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91" Type="http://schemas.openxmlformats.org/officeDocument/2006/relationships/slide" Target="slides/slide186.xml"/><Relationship Id="rId205" Type="http://schemas.openxmlformats.org/officeDocument/2006/relationships/slide" Target="slides/slide200.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5.xml"/><Relationship Id="rId95" Type="http://schemas.openxmlformats.org/officeDocument/2006/relationships/slide" Target="slides/slide90.xml"/><Relationship Id="rId160" Type="http://schemas.openxmlformats.org/officeDocument/2006/relationships/slide" Target="slides/slide155.xml"/><Relationship Id="rId181" Type="http://schemas.openxmlformats.org/officeDocument/2006/relationships/slide" Target="slides/slide176.xml"/><Relationship Id="rId216" Type="http://schemas.openxmlformats.org/officeDocument/2006/relationships/notesMaster" Target="notesMasters/notesMaster1.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slide" Target="slides/slide166.xml"/><Relationship Id="rId192" Type="http://schemas.openxmlformats.org/officeDocument/2006/relationships/slide" Target="slides/slide187.xml"/><Relationship Id="rId206" Type="http://schemas.openxmlformats.org/officeDocument/2006/relationships/slide" Target="slides/slide201.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182" Type="http://schemas.openxmlformats.org/officeDocument/2006/relationships/slide" Target="slides/slide177.xml"/><Relationship Id="rId217" Type="http://schemas.openxmlformats.org/officeDocument/2006/relationships/handoutMaster" Target="handoutMasters/handoutMaster1.xml"/><Relationship Id="rId6" Type="http://schemas.openxmlformats.org/officeDocument/2006/relationships/slide" Target="slides/slide1.xml"/><Relationship Id="rId23" Type="http://schemas.openxmlformats.org/officeDocument/2006/relationships/slide" Target="slides/slide18.xml"/><Relationship Id="rId119" Type="http://schemas.openxmlformats.org/officeDocument/2006/relationships/slide" Target="slides/slide114.xml"/><Relationship Id="rId44" Type="http://schemas.openxmlformats.org/officeDocument/2006/relationships/slide" Target="slides/slide39.xml"/><Relationship Id="rId65" Type="http://schemas.openxmlformats.org/officeDocument/2006/relationships/slide" Target="slides/slide60.xml"/><Relationship Id="rId86" Type="http://schemas.openxmlformats.org/officeDocument/2006/relationships/slide" Target="slides/slide81.xml"/><Relationship Id="rId130" Type="http://schemas.openxmlformats.org/officeDocument/2006/relationships/slide" Target="slides/slide125.xml"/><Relationship Id="rId151" Type="http://schemas.openxmlformats.org/officeDocument/2006/relationships/slide" Target="slides/slide146.xml"/><Relationship Id="rId172" Type="http://schemas.openxmlformats.org/officeDocument/2006/relationships/slide" Target="slides/slide167.xml"/><Relationship Id="rId193" Type="http://schemas.openxmlformats.org/officeDocument/2006/relationships/slide" Target="slides/slide188.xml"/><Relationship Id="rId207" Type="http://schemas.openxmlformats.org/officeDocument/2006/relationships/slide" Target="slides/slide202.xml"/><Relationship Id="rId13" Type="http://schemas.openxmlformats.org/officeDocument/2006/relationships/slide" Target="slides/slide8.xml"/><Relationship Id="rId109" Type="http://schemas.openxmlformats.org/officeDocument/2006/relationships/slide" Target="slides/slide104.xml"/><Relationship Id="rId34" Type="http://schemas.openxmlformats.org/officeDocument/2006/relationships/slide" Target="slides/slide29.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20" Type="http://schemas.openxmlformats.org/officeDocument/2006/relationships/slide" Target="slides/slide115.xml"/><Relationship Id="rId141" Type="http://schemas.openxmlformats.org/officeDocument/2006/relationships/slide" Target="slides/slide136.xml"/><Relationship Id="rId7" Type="http://schemas.openxmlformats.org/officeDocument/2006/relationships/slide" Target="slides/slide2.xml"/><Relationship Id="rId162" Type="http://schemas.openxmlformats.org/officeDocument/2006/relationships/slide" Target="slides/slide157.xml"/><Relationship Id="rId183" Type="http://schemas.openxmlformats.org/officeDocument/2006/relationships/slide" Target="slides/slide178.xml"/><Relationship Id="rId218" Type="http://schemas.openxmlformats.org/officeDocument/2006/relationships/tags" Target="tags/tag1.xml"/><Relationship Id="rId24" Type="http://schemas.openxmlformats.org/officeDocument/2006/relationships/slide" Target="slides/slide19.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31" Type="http://schemas.openxmlformats.org/officeDocument/2006/relationships/slide" Target="slides/slide126.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208" Type="http://schemas.openxmlformats.org/officeDocument/2006/relationships/slide" Target="slides/slide203.xml"/><Relationship Id="rId14" Type="http://schemas.openxmlformats.org/officeDocument/2006/relationships/slide" Target="slides/slide9.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189" Type="http://schemas.openxmlformats.org/officeDocument/2006/relationships/slide" Target="slides/slide184.xml"/><Relationship Id="rId219" Type="http://schemas.openxmlformats.org/officeDocument/2006/relationships/commentAuthors" Target="commentAuthors.xml"/><Relationship Id="rId3" Type="http://schemas.openxmlformats.org/officeDocument/2006/relationships/slideMaster" Target="slideMasters/slideMaster3.xml"/><Relationship Id="rId214" Type="http://schemas.openxmlformats.org/officeDocument/2006/relationships/slide" Target="slides/slide209.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slide" Target="slides/slide174.xml"/><Relationship Id="rId195" Type="http://schemas.openxmlformats.org/officeDocument/2006/relationships/slide" Target="slides/slide190.xml"/><Relationship Id="rId209" Type="http://schemas.openxmlformats.org/officeDocument/2006/relationships/slide" Target="slides/slide204.xml"/><Relationship Id="rId190" Type="http://schemas.openxmlformats.org/officeDocument/2006/relationships/slide" Target="slides/slide185.xml"/><Relationship Id="rId204" Type="http://schemas.openxmlformats.org/officeDocument/2006/relationships/slide" Target="slides/slide199.xml"/><Relationship Id="rId220" Type="http://schemas.openxmlformats.org/officeDocument/2006/relationships/presProps" Target="pres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slide" Target="slides/slide180.xml"/><Relationship Id="rId4" Type="http://schemas.openxmlformats.org/officeDocument/2006/relationships/slideMaster" Target="slideMasters/slideMaster4.xml"/><Relationship Id="rId9" Type="http://schemas.openxmlformats.org/officeDocument/2006/relationships/slide" Target="slides/slide4.xml"/><Relationship Id="rId180" Type="http://schemas.openxmlformats.org/officeDocument/2006/relationships/slide" Target="slides/slide175.xml"/><Relationship Id="rId210" Type="http://schemas.openxmlformats.org/officeDocument/2006/relationships/slide" Target="slides/slide205.xml"/><Relationship Id="rId215" Type="http://schemas.openxmlformats.org/officeDocument/2006/relationships/slide" Target="slides/slide210.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slide" Target="slides/slide191.xml"/><Relationship Id="rId200" Type="http://schemas.openxmlformats.org/officeDocument/2006/relationships/slide" Target="slides/slide195.xml"/><Relationship Id="rId16" Type="http://schemas.openxmlformats.org/officeDocument/2006/relationships/slide" Target="slides/slide11.xml"/><Relationship Id="rId221" Type="http://schemas.openxmlformats.org/officeDocument/2006/relationships/viewProps" Target="viewProps.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211" Type="http://schemas.openxmlformats.org/officeDocument/2006/relationships/slide" Target="slides/slide206.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201" Type="http://schemas.openxmlformats.org/officeDocument/2006/relationships/slide" Target="slides/slide196.xml"/><Relationship Id="rId222" Type="http://schemas.openxmlformats.org/officeDocument/2006/relationships/theme" Target="theme/theme1.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1" Type="http://schemas.openxmlformats.org/officeDocument/2006/relationships/slideMaster" Target="slideMasters/slideMaster1.xml"/><Relationship Id="rId212" Type="http://schemas.openxmlformats.org/officeDocument/2006/relationships/slide" Target="slides/slide207.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202" Type="http://schemas.openxmlformats.org/officeDocument/2006/relationships/slide" Target="slides/slide197.xml"/><Relationship Id="rId223" Type="http://schemas.openxmlformats.org/officeDocument/2006/relationships/tableStyles" Target="tableStyles.xml"/><Relationship Id="rId18" Type="http://schemas.openxmlformats.org/officeDocument/2006/relationships/slide" Target="slides/slide13.xml"/><Relationship Id="rId39" Type="http://schemas.openxmlformats.org/officeDocument/2006/relationships/slide" Target="slides/slide34.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slide" Target="slides/slide208.xml"/><Relationship Id="rId2" Type="http://schemas.openxmlformats.org/officeDocument/2006/relationships/slideMaster" Target="slideMasters/slideMaster2.xml"/><Relationship Id="rId29" Type="http://schemas.openxmlformats.org/officeDocument/2006/relationships/slide" Target="slides/slide24.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slide" Target="slides/slide194.xml"/><Relationship Id="rId203" Type="http://schemas.openxmlformats.org/officeDocument/2006/relationships/slide" Target="slides/slide198.xml"/><Relationship Id="rId19" Type="http://schemas.openxmlformats.org/officeDocument/2006/relationships/slide" Target="slides/slide14.xml"/><Relationship Id="rId224" Type="http://schemas.microsoft.com/office/2015/10/relationships/revisionInfo" Target="revisionInfo.xml"/><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A624B0-90F9-634D-B088-BAF914AB736D}"/>
              </a:ext>
            </a:extLst>
          </p:cNvPr>
          <p:cNvSpPr>
            <a:spLocks noGrp="1"/>
          </p:cNvSpPr>
          <p:nvPr>
            <p:ph type="hdr" sz="quarter"/>
          </p:nvPr>
        </p:nvSpPr>
        <p:spPr>
          <a:xfrm>
            <a:off x="0" y="1"/>
            <a:ext cx="3962400" cy="344091"/>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5550255-9A44-5141-A14B-0AFB2414ADFF}"/>
              </a:ext>
            </a:extLst>
          </p:cNvPr>
          <p:cNvSpPr>
            <a:spLocks noGrp="1"/>
          </p:cNvSpPr>
          <p:nvPr>
            <p:ph type="dt" sz="quarter" idx="1"/>
          </p:nvPr>
        </p:nvSpPr>
        <p:spPr>
          <a:xfrm>
            <a:off x="5179484" y="1"/>
            <a:ext cx="3962400" cy="344091"/>
          </a:xfrm>
          <a:prstGeom prst="rect">
            <a:avLst/>
          </a:prstGeom>
        </p:spPr>
        <p:txBody>
          <a:bodyPr vert="horz" lIns="91440" tIns="45720" rIns="91440" bIns="45720" rtlCol="0"/>
          <a:lstStyle>
            <a:lvl1pPr algn="r">
              <a:defRPr sz="1200"/>
            </a:lvl1pPr>
          </a:lstStyle>
          <a:p>
            <a:fld id="{8E7D4CC6-1AC1-6547-8987-01DDD7392771}" type="datetimeFigureOut">
              <a:rPr lang="en-US" smtClean="0"/>
              <a:t>8/20/21</a:t>
            </a:fld>
            <a:endParaRPr lang="en-US" dirty="0"/>
          </a:p>
        </p:txBody>
      </p:sp>
      <p:sp>
        <p:nvSpPr>
          <p:cNvPr id="4" name="Footer Placeholder 3">
            <a:extLst>
              <a:ext uri="{FF2B5EF4-FFF2-40B4-BE49-F238E27FC236}">
                <a16:creationId xmlns:a16="http://schemas.microsoft.com/office/drawing/2014/main" id="{D3CB1F18-ED24-9E49-9F0B-B6FD6B22F875}"/>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962400" cy="344091"/>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5179484" y="1"/>
            <a:ext cx="3962400" cy="344091"/>
          </a:xfrm>
          <a:prstGeom prst="rect">
            <a:avLst/>
          </a:prstGeom>
        </p:spPr>
        <p:txBody>
          <a:bodyPr vert="horz" lIns="91440" tIns="45720" rIns="91440" bIns="45720" rtlCol="0"/>
          <a:lstStyle>
            <a:lvl1pPr algn="r">
              <a:defRPr sz="1200"/>
            </a:lvl1pPr>
          </a:lstStyle>
          <a:p>
            <a:fld id="{1A01FDFC-8250-AD46-B773-8125051BCCF6}" type="datetimeFigureOut">
              <a:rPr lang="en-US" smtClean="0"/>
              <a:t>8/20/21</a:t>
            </a:fld>
            <a:endParaRPr lang="en-US" dirty="0"/>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3" Type="http://schemas.openxmlformats.org/officeDocument/2006/relationships/hyperlink" Target="https://aws.amazon.com/what-is-cloud-computing/" TargetMode="External"/><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3" Type="http://schemas.openxmlformats.org/officeDocument/2006/relationships/hyperlink" Target="https://aws.amazon.com/what-is-cloud-computing/?pg=TOCC" TargetMode="External"/><Relationship Id="rId2" Type="http://schemas.openxmlformats.org/officeDocument/2006/relationships/slide" Target="../slides/slide153.xml"/><Relationship Id="rId1" Type="http://schemas.openxmlformats.org/officeDocument/2006/relationships/notesMaster" Target="../notesMasters/notesMaster1.xml"/><Relationship Id="rId4" Type="http://schemas.openxmlformats.org/officeDocument/2006/relationships/hyperlink" Target="https://aws.amazon.com/enterprise/private/?pg=TOCC" TargetMode="Externa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8" Type="http://schemas.openxmlformats.org/officeDocument/2006/relationships/hyperlink" Target="https://aws.amazon.com/outposts/" TargetMode="External"/><Relationship Id="rId3" Type="http://schemas.openxmlformats.org/officeDocument/2006/relationships/hyperlink" Target="https://aws.amazon.com/ec2/" TargetMode="External"/><Relationship Id="rId7" Type="http://schemas.openxmlformats.org/officeDocument/2006/relationships/hyperlink" Target="https://aws.amazon.com/batch/" TargetMode="External"/><Relationship Id="rId12" Type="http://schemas.openxmlformats.org/officeDocument/2006/relationships/hyperlink" Target="https://aws.amazon.com/vmware/" TargetMode="External"/><Relationship Id="rId2" Type="http://schemas.openxmlformats.org/officeDocument/2006/relationships/slide" Target="../slides/slide169.xml"/><Relationship Id="rId1" Type="http://schemas.openxmlformats.org/officeDocument/2006/relationships/notesMaster" Target="../notesMasters/notesMaster1.xml"/><Relationship Id="rId6" Type="http://schemas.openxmlformats.org/officeDocument/2006/relationships/hyperlink" Target="https://aws.amazon.com/lightsail/" TargetMode="External"/><Relationship Id="rId11" Type="http://schemas.openxmlformats.org/officeDocument/2006/relationships/hyperlink" Target="https://aws.amazon.com/fargate/" TargetMode="External"/><Relationship Id="rId5" Type="http://schemas.openxmlformats.org/officeDocument/2006/relationships/hyperlink" Target="https://aws.amazon.com/elasticbeanstalk/" TargetMode="External"/><Relationship Id="rId10" Type="http://schemas.openxmlformats.org/officeDocument/2006/relationships/hyperlink" Target="https://aws.amazon.com/eks/" TargetMode="External"/><Relationship Id="rId4" Type="http://schemas.openxmlformats.org/officeDocument/2006/relationships/hyperlink" Target="https://aws.amazon.com/lambda/" TargetMode="External"/><Relationship Id="rId9" Type="http://schemas.openxmlformats.org/officeDocument/2006/relationships/hyperlink" Target="https://aws.amazon.com/ecs/"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3" Type="http://schemas.openxmlformats.org/officeDocument/2006/relationships/hyperlink" Target="https://aws.amazon.com/tools/" TargetMode="External"/><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3" Type="http://schemas.openxmlformats.org/officeDocument/2006/relationships/hyperlink" Target="https://www.youtube.com/watch?v=mZ5H8sn_2ZI&amp;feature=youtu.be" TargetMode="External"/><Relationship Id="rId2" Type="http://schemas.openxmlformats.org/officeDocument/2006/relationships/slide" Target="../slides/slide185.xml"/><Relationship Id="rId1" Type="http://schemas.openxmlformats.org/officeDocument/2006/relationships/notesMaster" Target="../notesMasters/notesMaster1.xml"/><Relationship Id="rId6" Type="http://schemas.openxmlformats.org/officeDocument/2006/relationships/hyperlink" Target="https://d1.awsstatic.com/whitepapers/aws_cloud_adoption_framework.pdf" TargetMode="External"/><Relationship Id="rId5" Type="http://schemas.openxmlformats.org/officeDocument/2006/relationships/hyperlink" Target="https://d1.awsstatic.com/whitepapers/aws-overview.pdf" TargetMode="External"/><Relationship Id="rId4" Type="http://schemas.openxmlformats.org/officeDocument/2006/relationships/hyperlink" Target="https://aws.amazon.com/what-is-aws/" TargetMode="Externa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www.dictionary.com/browse/discrepant"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22724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0171701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2277125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9946760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2055480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a:extLst>
              <a:ext uri="{FF2B5EF4-FFF2-40B4-BE49-F238E27FC236}">
                <a16:creationId xmlns:a16="http://schemas.microsoft.com/office/drawing/2014/main" id="{E9719AB8-87DC-134B-9049-F097FE1B2F65}"/>
              </a:ext>
            </a:extLst>
          </p:cNvPr>
          <p:cNvSpPr>
            <a:spLocks noGrp="1" noRot="1" noChangeAspect="1" noChangeArrowheads="1" noTextEdit="1"/>
          </p:cNvSpPr>
          <p:nvPr>
            <p:ph type="sldImg"/>
          </p:nvPr>
        </p:nvSpPr>
        <p:spPr>
          <a:ln/>
        </p:spPr>
      </p:sp>
      <p:sp>
        <p:nvSpPr>
          <p:cNvPr id="51203" name="Notes Placeholder 2">
            <a:extLst>
              <a:ext uri="{FF2B5EF4-FFF2-40B4-BE49-F238E27FC236}">
                <a16:creationId xmlns:a16="http://schemas.microsoft.com/office/drawing/2014/main" id="{CADC7225-947B-124A-8758-2957B71A96F5}"/>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a:t> Real world estimates of server utilization in datacenters range from 5% to 20%.</a:t>
            </a:r>
          </a:p>
          <a:p>
            <a:r>
              <a:rPr lang="en-US" altLang="en-US"/>
              <a:t> This may sound shockingly low, but it is consistent with the observation that for many services the peak</a:t>
            </a:r>
          </a:p>
          <a:p>
            <a:r>
              <a:rPr lang="en-US" altLang="en-US"/>
              <a:t>workload exceeds the average by factors of 2 to 10.</a:t>
            </a:r>
          </a:p>
        </p:txBody>
      </p:sp>
      <p:sp>
        <p:nvSpPr>
          <p:cNvPr id="51204" name="Slide Number Placeholder 3">
            <a:extLst>
              <a:ext uri="{FF2B5EF4-FFF2-40B4-BE49-F238E27FC236}">
                <a16:creationId xmlns:a16="http://schemas.microsoft.com/office/drawing/2014/main" id="{4092788F-6D61-8241-A91F-B025B7E18A23}"/>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70872C6A-7854-C54A-BE63-37B05C07AE34}" type="slidenum">
              <a:rPr lang="en-US" altLang="en-US" smtClean="0"/>
              <a:pPr>
                <a:spcBef>
                  <a:spcPct val="0"/>
                </a:spcBef>
              </a:pPr>
              <a:t>103</a:t>
            </a:fld>
            <a:endParaRPr lang="en-US" altLang="en-US"/>
          </a:p>
        </p:txBody>
      </p:sp>
    </p:spTree>
    <p:extLst>
      <p:ext uri="{BB962C8B-B14F-4D97-AF65-F5344CB8AC3E}">
        <p14:creationId xmlns:p14="http://schemas.microsoft.com/office/powerpoint/2010/main" val="139877951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a:extLst>
              <a:ext uri="{FF2B5EF4-FFF2-40B4-BE49-F238E27FC236}">
                <a16:creationId xmlns:a16="http://schemas.microsoft.com/office/drawing/2014/main" id="{B36ACD5B-2E6B-354B-A84F-AA725001E952}"/>
              </a:ext>
            </a:extLst>
          </p:cNvPr>
          <p:cNvSpPr>
            <a:spLocks noGrp="1" noRot="1" noChangeAspect="1" noChangeArrowheads="1" noTextEdit="1"/>
          </p:cNvSpPr>
          <p:nvPr>
            <p:ph type="sldImg"/>
          </p:nvPr>
        </p:nvSpPr>
        <p:spPr>
          <a:ln/>
        </p:spPr>
      </p:sp>
      <p:sp>
        <p:nvSpPr>
          <p:cNvPr id="53251" name="Notes Placeholder 2">
            <a:extLst>
              <a:ext uri="{FF2B5EF4-FFF2-40B4-BE49-F238E27FC236}">
                <a16:creationId xmlns:a16="http://schemas.microsoft.com/office/drawing/2014/main" id="{B190A171-EAA3-2C4B-9595-24B8B660D56F}"/>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a:t> Service peak daily demand at noon requires 500 servers and service tough daily demand requires 100 servers.</a:t>
            </a:r>
          </a:p>
          <a:p>
            <a:endParaRPr lang="en-US" altLang="en-US"/>
          </a:p>
          <a:p>
            <a:r>
              <a:rPr lang="en-US" altLang="en-US"/>
              <a:t>The average utilization over a whole day is 300 servers. So the actual utilization over the whole day  is 300 * 24 = 7200 server-hours.</a:t>
            </a:r>
          </a:p>
          <a:p>
            <a:endParaRPr lang="en-US" altLang="en-US"/>
          </a:p>
          <a:p>
            <a:pPr algn="just"/>
            <a:r>
              <a:rPr lang="en-US" altLang="en-US"/>
              <a:t>	But since we must provision to the peak of 500 servers, we pay for 500 * 24 = 12000 server-hours, a factor of 1.7 more than what is needed. </a:t>
            </a:r>
          </a:p>
          <a:p>
            <a:endParaRPr lang="en-US" altLang="en-US"/>
          </a:p>
          <a:p>
            <a:r>
              <a:rPr lang="en-US" altLang="en-US"/>
              <a:t>In fact, the above example underestimates the benefits of elasticity, because in addition to simple diurnal patterns,</a:t>
            </a:r>
          </a:p>
          <a:p>
            <a:r>
              <a:rPr lang="en-US" altLang="en-US"/>
              <a:t>most nontrivial services also experience seasonal or other periodic demand variation (e.g., e-commerce peaks in December</a:t>
            </a:r>
          </a:p>
          <a:p>
            <a:r>
              <a:rPr lang="en-US" altLang="en-US"/>
              <a:t>and photo sharing sites peak after holidays) as well as some unexpected demand bursts due to external events</a:t>
            </a:r>
          </a:p>
          <a:p>
            <a:r>
              <a:rPr lang="en-US" altLang="en-US"/>
              <a:t>(e.g., news events). Since it can take weeks to acquire and rack new equipment, the only way to handle such spikes</a:t>
            </a:r>
          </a:p>
          <a:p>
            <a:r>
              <a:rPr lang="en-US" altLang="en-US"/>
              <a:t>is to provision for them in advance.</a:t>
            </a:r>
          </a:p>
        </p:txBody>
      </p:sp>
      <p:sp>
        <p:nvSpPr>
          <p:cNvPr id="53252" name="Slide Number Placeholder 3">
            <a:extLst>
              <a:ext uri="{FF2B5EF4-FFF2-40B4-BE49-F238E27FC236}">
                <a16:creationId xmlns:a16="http://schemas.microsoft.com/office/drawing/2014/main" id="{C4AA699D-9751-B743-A480-2AC339B3AD24}"/>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AD7228B3-FE1D-7A4D-A8F7-299C6DB3D09F}" type="slidenum">
              <a:rPr lang="en-US" altLang="en-US" smtClean="0"/>
              <a:pPr>
                <a:spcBef>
                  <a:spcPct val="0"/>
                </a:spcBef>
              </a:pPr>
              <a:t>104</a:t>
            </a:fld>
            <a:endParaRPr lang="en-US" altLang="en-US"/>
          </a:p>
        </p:txBody>
      </p:sp>
    </p:spTree>
    <p:extLst>
      <p:ext uri="{BB962C8B-B14F-4D97-AF65-F5344CB8AC3E}">
        <p14:creationId xmlns:p14="http://schemas.microsoft.com/office/powerpoint/2010/main" val="261342209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a:extLst>
              <a:ext uri="{FF2B5EF4-FFF2-40B4-BE49-F238E27FC236}">
                <a16:creationId xmlns:a16="http://schemas.microsoft.com/office/drawing/2014/main" id="{F7DEBC08-269B-3B4F-873C-CD9376F29CC3}"/>
              </a:ext>
            </a:extLst>
          </p:cNvPr>
          <p:cNvSpPr>
            <a:spLocks noGrp="1" noRot="1" noChangeAspect="1" noChangeArrowheads="1" noTextEdit="1"/>
          </p:cNvSpPr>
          <p:nvPr>
            <p:ph type="sldImg"/>
          </p:nvPr>
        </p:nvSpPr>
        <p:spPr>
          <a:ln/>
        </p:spPr>
      </p:sp>
      <p:sp>
        <p:nvSpPr>
          <p:cNvPr id="55299" name="Notes Placeholder 2">
            <a:extLst>
              <a:ext uri="{FF2B5EF4-FFF2-40B4-BE49-F238E27FC236}">
                <a16:creationId xmlns:a16="http://schemas.microsoft.com/office/drawing/2014/main" id="{4B34717C-B8CF-334D-BA7A-3F961868AC3E}"/>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a:t> While the monetary effects of over-provisioning are easily measured, those of under-provisioning are harder to measure yet potentially equally serious.</a:t>
            </a:r>
          </a:p>
        </p:txBody>
      </p:sp>
      <p:sp>
        <p:nvSpPr>
          <p:cNvPr id="55300" name="Slide Number Placeholder 3">
            <a:extLst>
              <a:ext uri="{FF2B5EF4-FFF2-40B4-BE49-F238E27FC236}">
                <a16:creationId xmlns:a16="http://schemas.microsoft.com/office/drawing/2014/main" id="{4D068192-6DC1-8546-8361-331586E99634}"/>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3133E36B-B12D-0046-927A-4F5A3305AD3D}" type="slidenum">
              <a:rPr lang="en-US" altLang="en-US" smtClean="0"/>
              <a:pPr>
                <a:spcBef>
                  <a:spcPct val="0"/>
                </a:spcBef>
              </a:pPr>
              <a:t>105</a:t>
            </a:fld>
            <a:endParaRPr lang="en-US" altLang="en-US"/>
          </a:p>
        </p:txBody>
      </p:sp>
    </p:spTree>
    <p:extLst>
      <p:ext uri="{BB962C8B-B14F-4D97-AF65-F5344CB8AC3E}">
        <p14:creationId xmlns:p14="http://schemas.microsoft.com/office/powerpoint/2010/main" val="383793227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 case studies can be found in: https://</a:t>
            </a:r>
            <a:r>
              <a:rPr lang="en-US" dirty="0" err="1"/>
              <a:t>aws.amazon.com</a:t>
            </a:r>
            <a:r>
              <a:rPr lang="en-US" dirty="0"/>
              <a:t>/economics/</a:t>
            </a:r>
          </a:p>
          <a:p>
            <a:endParaRPr lang="en-US" dirty="0"/>
          </a:p>
        </p:txBody>
      </p:sp>
    </p:spTree>
    <p:extLst>
      <p:ext uri="{BB962C8B-B14F-4D97-AF65-F5344CB8AC3E}">
        <p14:creationId xmlns:p14="http://schemas.microsoft.com/office/powerpoint/2010/main" val="309234411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7865586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204135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66850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3134784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362694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9644793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0549893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0308297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604401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5e5ac24dc2_0_24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5e5ac24dc2_0_24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Cloud computing has five fundamental characteristics: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First, computing resources are on-demand and self-service. Cloud-computing customers use an automated interface and get the processing power, storage, and network they need, without the typical complex configurations required when building physical servers.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Second, resources are accessible over a network from any location.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Providers allocate resources to consumers from a large pool, allowing them to benefit from economies of scale. The resources exist in multiple locations all over the world, you just have to decide the available geographic location you wish to utilize.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Resources are elastic. If you need more resources you can get them rapidly. And when you need less, you can scale back.</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Finally, you pay only for what you use or reserve, as you go. If you stop using resources, you simply stop paying.</a:t>
            </a:r>
            <a:endParaRPr dirty="0"/>
          </a:p>
        </p:txBody>
      </p:sp>
    </p:spTree>
    <p:extLst>
      <p:ext uri="{BB962C8B-B14F-4D97-AF65-F5344CB8AC3E}">
        <p14:creationId xmlns:p14="http://schemas.microsoft.com/office/powerpoint/2010/main" val="350077447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unilaterally: </a:t>
            </a:r>
            <a:r>
              <a:rPr lang="en-US" sz="1200" b="0" i="0" kern="1200" dirty="0">
                <a:solidFill>
                  <a:schemeClr val="tx1"/>
                </a:solidFill>
                <a:effectLst/>
                <a:latin typeface="+mn-lt"/>
                <a:ea typeface="+mn-ea"/>
                <a:cs typeface="+mn-cs"/>
              </a:rPr>
              <a:t>involving, done by, or decided by only one person, side, party, or faction.</a:t>
            </a:r>
            <a:endParaRPr lang="en-US" dirty="0"/>
          </a:p>
        </p:txBody>
      </p:sp>
    </p:spTree>
    <p:extLst>
      <p:ext uri="{BB962C8B-B14F-4D97-AF65-F5344CB8AC3E}">
        <p14:creationId xmlns:p14="http://schemas.microsoft.com/office/powerpoint/2010/main" val="34872990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1016795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1914344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591010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3677434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261415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1759551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7906726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4498646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1478085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5e5ac24dc2_0_7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5e5ac24dc2_0_7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 infrastructure as a service, the service provides the underlying architecture for you to run servers. The resources to run are provided, but it’s up to the user to manage the operating system and application.</a:t>
            </a:r>
            <a:endParaRPr/>
          </a:p>
          <a:p>
            <a:pPr marL="0" lvl="0" indent="0" algn="l" rtl="0">
              <a:spcBef>
                <a:spcPts val="0"/>
              </a:spcBef>
              <a:spcAft>
                <a:spcPts val="0"/>
              </a:spcAft>
              <a:buNone/>
            </a:pPr>
            <a:endParaRPr/>
          </a:p>
          <a:p>
            <a:pPr marL="0" lvl="0" indent="0" algn="l" rtl="0">
              <a:spcBef>
                <a:spcPts val="0"/>
              </a:spcBef>
              <a:spcAft>
                <a:spcPts val="0"/>
              </a:spcAft>
              <a:buNone/>
            </a:pPr>
            <a:r>
              <a:rPr lang="en"/>
              <a:t>Platform as a service takes it one step further. Now the entire environment will be managed for you the user, and all that is required of you is to manage your applications. The operating system layer will be managed as part of the service.</a:t>
            </a:r>
            <a:endParaRPr/>
          </a:p>
          <a:p>
            <a:pPr marL="0" lvl="0" indent="0" algn="l" rtl="0">
              <a:spcBef>
                <a:spcPts val="0"/>
              </a:spcBef>
              <a:spcAft>
                <a:spcPts val="0"/>
              </a:spcAft>
              <a:buNone/>
            </a:pPr>
            <a:endParaRPr/>
          </a:p>
          <a:p>
            <a:pPr marL="0" lvl="0" indent="0" algn="l" rtl="0">
              <a:spcBef>
                <a:spcPts val="0"/>
              </a:spcBef>
              <a:spcAft>
                <a:spcPts val="0"/>
              </a:spcAft>
              <a:buNone/>
            </a:pPr>
            <a:r>
              <a:rPr lang="en"/>
              <a:t>For Software as a service, the infrastructure, platform, and software is managed for you. All that’s required is that you bring your data to the system. A few commercial examples of SaaS include SAP and Salesforce.</a:t>
            </a:r>
            <a:endParaRPr/>
          </a:p>
        </p:txBody>
      </p:sp>
    </p:spTree>
    <p:extLst>
      <p:ext uri="{BB962C8B-B14F-4D97-AF65-F5344CB8AC3E}">
        <p14:creationId xmlns:p14="http://schemas.microsoft.com/office/powerpoint/2010/main" val="307633838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what you see is it really matters what you contribute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as the client towards the operations of the system, </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is to which one of those IaaS, PaaS, SaaS, you actually fit into. So these different diagrams show you how much involvement you get, </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and what you can do. </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And of course, associated with each of these is a degree of flexibility about </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what you can actually do.</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in the </a:t>
            </a:r>
            <a:r>
              <a:rPr lang="en-US" sz="1200" b="1" i="0" kern="1200" dirty="0">
                <a:solidFill>
                  <a:schemeClr val="tx1"/>
                </a:solidFill>
                <a:effectLst/>
                <a:latin typeface="+mn-lt"/>
                <a:ea typeface="+mn-ea"/>
                <a:cs typeface="+mn-cs"/>
              </a:rPr>
              <a:t>packaged software</a:t>
            </a:r>
            <a:r>
              <a:rPr lang="en-US" sz="1200" b="0" i="0" kern="1200" dirty="0">
                <a:solidFill>
                  <a:schemeClr val="tx1"/>
                </a:solidFill>
                <a:effectLst/>
                <a:latin typeface="+mn-lt"/>
                <a:ea typeface="+mn-ea"/>
                <a:cs typeface="+mn-cs"/>
              </a:rPr>
              <a:t>, where you're sort of providing everything, </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you manage the whole of the system.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And in the </a:t>
            </a:r>
            <a:r>
              <a:rPr lang="en-US" sz="1200" b="1" i="0" kern="1200" dirty="0">
                <a:solidFill>
                  <a:schemeClr val="tx1"/>
                </a:solidFill>
                <a:effectLst/>
                <a:latin typeface="+mn-lt"/>
                <a:ea typeface="+mn-ea"/>
                <a:cs typeface="+mn-cs"/>
              </a:rPr>
              <a:t>infrastructure as a system (</a:t>
            </a:r>
            <a:r>
              <a:rPr lang="en-US" sz="1200" b="1" i="0" kern="1200" dirty="0" err="1">
                <a:solidFill>
                  <a:schemeClr val="tx1"/>
                </a:solidFill>
                <a:effectLst/>
                <a:latin typeface="+mn-lt"/>
                <a:ea typeface="+mn-ea"/>
                <a:cs typeface="+mn-cs"/>
              </a:rPr>
              <a:t>Iaas</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that's decreased and </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what you're doing is getting from the provider </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the bottom level, that pink level, virtualization services storage network. </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And you're having to manage the application's data runtime, middleware, </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and operating system.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 move to a </a:t>
            </a:r>
            <a:r>
              <a:rPr lang="en-US" sz="1200" b="1" i="0" kern="1200" dirty="0">
                <a:solidFill>
                  <a:schemeClr val="tx1"/>
                </a:solidFill>
                <a:effectLst/>
                <a:latin typeface="+mn-lt"/>
                <a:ea typeface="+mn-ea"/>
                <a:cs typeface="+mn-cs"/>
              </a:rPr>
              <a:t>platform as a service (</a:t>
            </a:r>
            <a:r>
              <a:rPr lang="en-US" sz="1200" b="1" i="0" kern="1200" dirty="0" err="1">
                <a:solidFill>
                  <a:schemeClr val="tx1"/>
                </a:solidFill>
                <a:effectLst/>
                <a:latin typeface="+mn-lt"/>
                <a:ea typeface="+mn-ea"/>
                <a:cs typeface="+mn-cs"/>
              </a:rPr>
              <a:t>Paas</a:t>
            </a:r>
            <a:r>
              <a:rPr lang="en-US" sz="1200" b="1"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then this extends and you get the operating system, middleware, runtime. </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You only have to manage the applications and data as a service. </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Or the applications and data in your service.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 go to a </a:t>
            </a:r>
            <a:r>
              <a:rPr lang="en-US" sz="1200" b="1" i="0" kern="1200" dirty="0">
                <a:solidFill>
                  <a:schemeClr val="tx1"/>
                </a:solidFill>
                <a:effectLst/>
                <a:latin typeface="+mn-lt"/>
                <a:ea typeface="+mn-ea"/>
                <a:cs typeface="+mn-cs"/>
              </a:rPr>
              <a:t>software as a service (SaaS) </a:t>
            </a:r>
            <a:r>
              <a:rPr lang="en-US" sz="1200" b="0" i="0" kern="1200" dirty="0">
                <a:solidFill>
                  <a:schemeClr val="tx1"/>
                </a:solidFill>
                <a:effectLst/>
                <a:latin typeface="+mn-lt"/>
                <a:ea typeface="+mn-ea"/>
                <a:cs typeface="+mn-cs"/>
              </a:rPr>
              <a:t>then it's all managed for you by the vendor. </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And the applications what's provided to the client, and so </a:t>
            </a:r>
          </a:p>
          <a:p>
            <a:r>
              <a:rPr lang="en-US" sz="1200" b="0" i="0" kern="1200" dirty="0">
                <a:solidFill>
                  <a:schemeClr val="tx1"/>
                </a:solidFill>
                <a:effectLst/>
                <a:latin typeface="+mn-lt"/>
                <a:ea typeface="+mn-ea"/>
                <a:cs typeface="+mn-cs"/>
              </a:rPr>
              <a:t>the client doesn't have to manage anything. </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952AE34-AC6B-CC44-B21B-DB3595717C78}" type="slidenum">
              <a:rPr lang="en-US" smtClean="0"/>
              <a:t>126</a:t>
            </a:fld>
            <a:endParaRPr lang="en-US"/>
          </a:p>
        </p:txBody>
      </p:sp>
    </p:spTree>
    <p:extLst>
      <p:ext uri="{BB962C8B-B14F-4D97-AF65-F5344CB8AC3E}">
        <p14:creationId xmlns:p14="http://schemas.microsoft.com/office/powerpoint/2010/main" val="71743259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E9E90E8D-2760-1544-9CBA-E7877C43E11C}" type="slidenum">
              <a:rPr lang="en-US" altLang="en-US" sz="1200"/>
              <a:pPr/>
              <a:t>127</a:t>
            </a:fld>
            <a:endParaRPr lang="en-US" altLang="en-US" sz="1200"/>
          </a:p>
        </p:txBody>
      </p:sp>
      <p:sp>
        <p:nvSpPr>
          <p:cNvPr id="47107"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r>
              <a:rPr lang="en-US" altLang="en-US">
                <a:latin typeface="Arial" charset="0"/>
                <a:ea typeface="ＭＳ Ｐゴシック" charset="-128"/>
              </a:rPr>
              <a:t>Figure: </a:t>
            </a:r>
          </a:p>
        </p:txBody>
      </p:sp>
    </p:spTree>
    <p:extLst>
      <p:ext uri="{BB962C8B-B14F-4D97-AF65-F5344CB8AC3E}">
        <p14:creationId xmlns:p14="http://schemas.microsoft.com/office/powerpoint/2010/main" val="90946526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5107553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0337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491830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3631844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1501703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809848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5952179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0773228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8991209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5613696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9534218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7415422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csrc.nist.gov</a:t>
            </a:r>
            <a:r>
              <a:rPr lang="en-US" dirty="0"/>
              <a:t>/glossary/term/</a:t>
            </a:r>
            <a:r>
              <a:rPr lang="en-US" dirty="0" err="1"/>
              <a:t>Software_as_a_Service</a:t>
            </a:r>
            <a:endParaRPr lang="en-US" dirty="0"/>
          </a:p>
        </p:txBody>
      </p:sp>
    </p:spTree>
    <p:extLst>
      <p:ext uri="{BB962C8B-B14F-4D97-AF65-F5344CB8AC3E}">
        <p14:creationId xmlns:p14="http://schemas.microsoft.com/office/powerpoint/2010/main" val="19250363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38219168"/>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04321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8347907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8179330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Welcom</a:t>
            </a:r>
            <a:r>
              <a:rPr lang="en-US" sz="1100" baseline="0" dirty="0"/>
              <a:t>e to Module 1:</a:t>
            </a:r>
            <a:r>
              <a:rPr lang="en-US" sz="1100" dirty="0"/>
              <a:t> Cloud Concepts Overview</a:t>
            </a:r>
            <a:r>
              <a:rPr lang="en-US" sz="1100" u="none" dirty="0"/>
              <a:t>.</a:t>
            </a:r>
          </a:p>
        </p:txBody>
      </p:sp>
    </p:spTree>
    <p:extLst>
      <p:ext uri="{BB962C8B-B14F-4D97-AF65-F5344CB8AC3E}">
        <p14:creationId xmlns:p14="http://schemas.microsoft.com/office/powerpoint/2010/main" val="215425306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This module addresses the following topics:</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Introduction to cloud computing</a:t>
            </a:r>
          </a:p>
          <a:p>
            <a:pPr marL="171450" indent="-171450">
              <a:buFont typeface="Arial" panose="020B0604020202020204" pitchFamily="34" charset="0"/>
              <a:buChar char="•"/>
            </a:pPr>
            <a:r>
              <a:rPr lang="en-US" sz="1100" kern="1200" baseline="0" dirty="0">
                <a:solidFill>
                  <a:schemeClr val="tx1"/>
                </a:solidFill>
                <a:effectLst/>
                <a:latin typeface="+mn-lt"/>
                <a:ea typeface="+mn-ea"/>
                <a:cs typeface="+mn-cs"/>
              </a:rPr>
              <a:t>Advantages of cloud computing</a:t>
            </a:r>
          </a:p>
          <a:p>
            <a:pPr marL="171450" indent="-171450">
              <a:buFont typeface="Arial" panose="020B0604020202020204" pitchFamily="34" charset="0"/>
              <a:buChar char="•"/>
            </a:pPr>
            <a:r>
              <a:rPr lang="en-US" sz="1100" kern="1200" baseline="0" dirty="0">
                <a:solidFill>
                  <a:schemeClr val="tx1"/>
                </a:solidFill>
                <a:effectLst/>
                <a:latin typeface="+mn-lt"/>
                <a:ea typeface="+mn-ea"/>
                <a:cs typeface="+mn-cs"/>
              </a:rPr>
              <a:t>Introduction to Amazon Web Services (AWS)</a:t>
            </a:r>
          </a:p>
          <a:p>
            <a:pPr marL="171450" indent="-171450">
              <a:buFont typeface="Arial" panose="020B0604020202020204" pitchFamily="34" charset="0"/>
              <a:buChar char="•"/>
            </a:pPr>
            <a:r>
              <a:rPr lang="en-US" sz="1100" kern="1200" baseline="0" dirty="0">
                <a:solidFill>
                  <a:schemeClr val="tx1"/>
                </a:solidFill>
                <a:effectLst/>
                <a:latin typeface="+mn-lt"/>
                <a:ea typeface="+mn-ea"/>
                <a:cs typeface="+mn-cs"/>
              </a:rPr>
              <a:t>AWS Cloud Adoption Framework (AWS CAF)</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dirty="0">
                <a:solidFill>
                  <a:schemeClr val="tx1"/>
                </a:solidFill>
                <a:effectLst/>
                <a:latin typeface="+mn-lt"/>
                <a:ea typeface="+mn-ea"/>
                <a:cs typeface="+mn-cs"/>
              </a:rPr>
              <a:t>Finally, you will</a:t>
            </a:r>
            <a:r>
              <a:rPr lang="en-US" sz="1100" kern="1200" baseline="0" dirty="0">
                <a:solidFill>
                  <a:schemeClr val="tx1"/>
                </a:solidFill>
                <a:effectLst/>
                <a:latin typeface="+mn-lt"/>
                <a:ea typeface="+mn-ea"/>
                <a:cs typeface="+mn-cs"/>
              </a:rPr>
              <a:t> be </a:t>
            </a:r>
            <a:r>
              <a:rPr lang="en-US" sz="1100" kern="1200" dirty="0">
                <a:solidFill>
                  <a:schemeClr val="tx1"/>
                </a:solidFill>
                <a:effectLst/>
                <a:latin typeface="+mn-lt"/>
                <a:ea typeface="+mn-ea"/>
                <a:cs typeface="+mn-cs"/>
              </a:rPr>
              <a:t>asked to complete a knowledge check that will be used to test your understanding of the key concepts </a:t>
            </a:r>
            <a:r>
              <a:rPr lang="en-US" sz="1100" u="none" kern="1200" dirty="0">
                <a:solidFill>
                  <a:schemeClr val="tx1"/>
                </a:solidFill>
                <a:effectLst/>
                <a:latin typeface="+mn-lt"/>
                <a:ea typeface="+mn-ea"/>
                <a:cs typeface="+mn-cs"/>
              </a:rPr>
              <a:t>that are </a:t>
            </a:r>
            <a:r>
              <a:rPr lang="en-US" sz="1100" kern="1200" dirty="0">
                <a:solidFill>
                  <a:schemeClr val="tx1"/>
                </a:solidFill>
                <a:effectLst/>
                <a:latin typeface="+mn-lt"/>
                <a:ea typeface="+mn-ea"/>
                <a:cs typeface="+mn-cs"/>
              </a:rPr>
              <a:t>covered in this module.</a:t>
            </a:r>
          </a:p>
        </p:txBody>
      </p:sp>
    </p:spTree>
    <p:extLst>
      <p:ext uri="{BB962C8B-B14F-4D97-AF65-F5344CB8AC3E}">
        <p14:creationId xmlns:p14="http://schemas.microsoft.com/office/powerpoint/2010/main" val="222450140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After completing this module, you should be able to:</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Define different types</a:t>
            </a:r>
            <a:r>
              <a:rPr lang="en-US" sz="1100" kern="1200" baseline="0" dirty="0">
                <a:solidFill>
                  <a:schemeClr val="tx1"/>
                </a:solidFill>
                <a:effectLst/>
                <a:latin typeface="+mn-lt"/>
                <a:ea typeface="+mn-ea"/>
                <a:cs typeface="+mn-cs"/>
              </a:rPr>
              <a:t> of cloud computing</a:t>
            </a:r>
          </a:p>
          <a:p>
            <a:pPr marL="171450" indent="-171450">
              <a:buFont typeface="Arial" panose="020B0604020202020204" pitchFamily="34" charset="0"/>
              <a:buChar char="•"/>
            </a:pPr>
            <a:r>
              <a:rPr lang="en-US" sz="1100" kern="1200" baseline="0" dirty="0">
                <a:solidFill>
                  <a:schemeClr val="tx1"/>
                </a:solidFill>
                <a:effectLst/>
                <a:latin typeface="+mn-lt"/>
                <a:ea typeface="+mn-ea"/>
                <a:cs typeface="+mn-cs"/>
              </a:rPr>
              <a:t>Describe six advantages of cloud computing</a:t>
            </a:r>
          </a:p>
          <a:p>
            <a:pPr marL="171450" indent="-171450">
              <a:buFont typeface="Arial" panose="020B0604020202020204" pitchFamily="34" charset="0"/>
              <a:buChar char="•"/>
            </a:pPr>
            <a:r>
              <a:rPr lang="en-US" sz="1100" kern="1200" baseline="0" dirty="0">
                <a:solidFill>
                  <a:schemeClr val="tx1"/>
                </a:solidFill>
                <a:effectLst/>
                <a:latin typeface="+mn-lt"/>
                <a:ea typeface="+mn-ea"/>
                <a:cs typeface="+mn-cs"/>
              </a:rPr>
              <a:t>Recognize the main AWS service categories and core services</a:t>
            </a:r>
          </a:p>
          <a:p>
            <a:pPr marL="171450" indent="-171450">
              <a:buFont typeface="Arial" panose="020B0604020202020204" pitchFamily="34" charset="0"/>
              <a:buChar char="•"/>
            </a:pPr>
            <a:r>
              <a:rPr lang="en-US" sz="1100" kern="1200" baseline="0" dirty="0">
                <a:solidFill>
                  <a:schemeClr val="tx1"/>
                </a:solidFill>
                <a:effectLst/>
                <a:latin typeface="+mn-lt"/>
                <a:ea typeface="+mn-ea"/>
                <a:cs typeface="+mn-cs"/>
              </a:rPr>
              <a:t>Review the AWS Cloud Adoption Framework (AWS CAF)</a:t>
            </a:r>
            <a:endParaRPr lang="en-US" sz="1100" dirty="0"/>
          </a:p>
        </p:txBody>
      </p:sp>
    </p:spTree>
    <p:extLst>
      <p:ext uri="{BB962C8B-B14F-4D97-AF65-F5344CB8AC3E}">
        <p14:creationId xmlns:p14="http://schemas.microsoft.com/office/powerpoint/2010/main" val="79134856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Section 1: Introduction to cloud computing</a:t>
            </a:r>
          </a:p>
          <a:p>
            <a:endParaRPr lang="en-US" sz="1100" dirty="0"/>
          </a:p>
        </p:txBody>
      </p:sp>
    </p:spTree>
    <p:extLst>
      <p:ext uri="{BB962C8B-B14F-4D97-AF65-F5344CB8AC3E}">
        <p14:creationId xmlns:p14="http://schemas.microsoft.com/office/powerpoint/2010/main" val="344365864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aseline="0" dirty="0">
                <a:latin typeface="+mn-lt"/>
              </a:rPr>
              <a:t>What does cloud computing mean to you? </a:t>
            </a:r>
          </a:p>
          <a:p>
            <a:endParaRPr lang="en-US" sz="1100" baseline="0" dirty="0">
              <a:latin typeface="+mn-lt"/>
            </a:endParaRPr>
          </a:p>
          <a:p>
            <a:r>
              <a:rPr lang="en-US" sz="1100" baseline="0" dirty="0">
                <a:latin typeface="+mn-lt"/>
              </a:rPr>
              <a:t>Take a moment to think of what cloud computing means to you and write a short sentence.</a:t>
            </a:r>
          </a:p>
        </p:txBody>
      </p:sp>
    </p:spTree>
    <p:extLst>
      <p:ext uri="{BB962C8B-B14F-4D97-AF65-F5344CB8AC3E}">
        <p14:creationId xmlns:p14="http://schemas.microsoft.com/office/powerpoint/2010/main" val="318678056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tx1"/>
                </a:solidFill>
                <a:effectLst/>
                <a:ea typeface="+mn-ea"/>
                <a:cs typeface="+mn-cs"/>
              </a:rPr>
              <a:t>Cloud computing</a:t>
            </a:r>
            <a:r>
              <a:rPr lang="en-US" sz="1100" kern="1200" dirty="0">
                <a:solidFill>
                  <a:schemeClr val="tx1"/>
                </a:solidFill>
                <a:effectLst/>
                <a:ea typeface="+mn-ea"/>
                <a:cs typeface="+mn-cs"/>
              </a:rPr>
              <a:t> is the on-demand delivery of compute power, database, storage, applications, and other IT resources via the internet with pay-as-you-go pricing. These resources run on server computers that are located in large data centers in different locations around the world. When you use a cloud service provider like AWS, </a:t>
            </a:r>
            <a:r>
              <a:rPr lang="en-US" sz="1100" u="none" kern="1200" dirty="0">
                <a:solidFill>
                  <a:schemeClr val="tx1"/>
                </a:solidFill>
                <a:effectLst/>
                <a:ea typeface="+mn-ea"/>
                <a:cs typeface="+mn-cs"/>
              </a:rPr>
              <a:t>that service provider owns the computers that you are using. These resources can be used together like building blocks to build solutions that help meet business goals and satisfy </a:t>
            </a:r>
            <a:r>
              <a:rPr lang="en-US" sz="1100" kern="1200" dirty="0">
                <a:solidFill>
                  <a:schemeClr val="tx1"/>
                </a:solidFill>
                <a:effectLst/>
                <a:ea typeface="+mn-ea"/>
                <a:cs typeface="+mn-cs"/>
              </a:rPr>
              <a:t>technology requirements.</a:t>
            </a:r>
          </a:p>
          <a:p>
            <a:endParaRPr lang="en-US" sz="110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ea typeface="+mn-ea"/>
                <a:cs typeface="+mn-cs"/>
              </a:rPr>
              <a:t>To learn more about cloud computing and how it works, see </a:t>
            </a:r>
            <a:r>
              <a:rPr lang="en-US" sz="1100" dirty="0">
                <a:ea typeface="Amazon Ember Light" panose="020B0403020204020204" pitchFamily="34" charset="0"/>
                <a:cs typeface="Amazon Ember Light" panose="020B0403020204020204" pitchFamily="34" charset="0"/>
                <a:hlinkClick r:id="rId3"/>
              </a:rPr>
              <a:t>this AWS webpage</a:t>
            </a:r>
            <a:r>
              <a:rPr lang="en-US" sz="1100" dirty="0">
                <a:ea typeface="Amazon Ember Light" panose="020B0403020204020204" pitchFamily="34" charset="0"/>
                <a:cs typeface="Amazon Ember Light" panose="020B0403020204020204" pitchFamily="34" charset="0"/>
              </a:rPr>
              <a:t>.</a:t>
            </a:r>
          </a:p>
        </p:txBody>
      </p:sp>
    </p:spTree>
    <p:extLst>
      <p:ext uri="{BB962C8B-B14F-4D97-AF65-F5344CB8AC3E}">
        <p14:creationId xmlns:p14="http://schemas.microsoft.com/office/powerpoint/2010/main" val="215719686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Cloud computing enables you to stop thinking of your infrastructure as hardware, and instead think of (and use) it as software. But what does this mean?</a:t>
            </a:r>
          </a:p>
        </p:txBody>
      </p:sp>
    </p:spTree>
    <p:extLst>
      <p:ext uri="{BB962C8B-B14F-4D97-AF65-F5344CB8AC3E}">
        <p14:creationId xmlns:p14="http://schemas.microsoft.com/office/powerpoint/2010/main" val="13365813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9721758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vert="horz" lIns="91440" tIns="45720" rIns="91440" bIns="45720" rtlCol="0"/>
          <a:lstStyle/>
          <a:p>
            <a:r>
              <a:rPr lang="en-US" sz="1100" kern="1200" dirty="0">
                <a:solidFill>
                  <a:schemeClr val="tx1"/>
                </a:solidFill>
                <a:effectLst/>
                <a:latin typeface="+mn-lt"/>
                <a:ea typeface="+mn-ea"/>
                <a:cs typeface="+mn-cs"/>
              </a:rPr>
              <a:t>In the traditional computing model, infrastructure is thought of as hardware. Hardware solutions are physical, which means they require space, staff, physical security, planning, and capital expenditure.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In addition to significant upfront investment, another prohibitive aspect of traditional computing is the long hardware procurement cycle that involves acquiring, provisioning, and maintaining on-premises infrastructure.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With a hardware solution, you must ask if there is enough resource capacity or sufficient storage to meet your needs, and you provision capacity by guessing theoretical maximum peaks. If you don’t meet your projected maximum peak, then you pay for expensive resources that stay idle. If you exceed your projected maximum peak, then you don’t have sufficient capacity to meet your needs. And if your needs change, then you must spend the time, effort, and money required to implement a new solution.</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For example, if you wanted to provision a new </a:t>
            </a:r>
            <a:r>
              <a:rPr lang="en-US" sz="1100" u="none" kern="1200" dirty="0">
                <a:solidFill>
                  <a:schemeClr val="tx1"/>
                </a:solidFill>
                <a:effectLst/>
                <a:latin typeface="+mn-lt"/>
                <a:ea typeface="+mn-ea"/>
                <a:cs typeface="+mn-cs"/>
              </a:rPr>
              <a:t>website</a:t>
            </a:r>
            <a:r>
              <a:rPr lang="en-US" sz="1100" kern="1200" dirty="0">
                <a:solidFill>
                  <a:schemeClr val="tx1"/>
                </a:solidFill>
                <a:effectLst/>
                <a:latin typeface="+mn-lt"/>
                <a:ea typeface="+mn-ea"/>
                <a:cs typeface="+mn-cs"/>
              </a:rPr>
              <a:t>, you would need to buy the hardware, rack and stack it, put it in a data center, and then manage it or have someone else manage it. This approach is expensive and time-consuming.</a:t>
            </a:r>
          </a:p>
        </p:txBody>
      </p:sp>
    </p:spTree>
    <p:extLst>
      <p:ext uri="{BB962C8B-B14F-4D97-AF65-F5344CB8AC3E}">
        <p14:creationId xmlns:p14="http://schemas.microsoft.com/office/powerpoint/2010/main" val="118974587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881585"/>
          </a:xfr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By contrast, cloud computing enables you to think of your infrastructure as software. Software solutions are flexible.</a:t>
            </a:r>
            <a:r>
              <a:rPr lang="en-US" sz="1100" kern="1200" baseline="0" dirty="0">
                <a:solidFill>
                  <a:schemeClr val="tx1"/>
                </a:solidFill>
                <a:effectLst/>
                <a:latin typeface="+mn-lt"/>
                <a:ea typeface="+mn-ea"/>
                <a:cs typeface="+mn-cs"/>
              </a:rPr>
              <a:t> Y</a:t>
            </a:r>
            <a:r>
              <a:rPr lang="en-US" sz="1100" kern="1200" dirty="0">
                <a:solidFill>
                  <a:schemeClr val="tx1"/>
                </a:solidFill>
                <a:effectLst/>
                <a:latin typeface="+mn-lt"/>
                <a:ea typeface="+mn-ea"/>
                <a:cs typeface="+mn-cs"/>
              </a:rPr>
              <a:t>ou can select the cloud services that best match your needs, provision and terminate those resources on-demand, and pay for what you use. You can elastically scale resources up and down in an automated fashion. With the cloud computing model, you can treat resources as temporary and disposable. The flexibility that cloud computing offers enables businesses to implement new solutions quickly and with low upfront costs.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Compared to hardware solutions, software solutions can change much more quickly, easily, and cost-effectively. </a:t>
            </a:r>
          </a:p>
          <a:p>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Cloud computing helps developers and IT departments avoid undifferentiated work like procurement, maintenance, and capacity planning,</a:t>
            </a:r>
            <a:r>
              <a:rPr lang="en-US" sz="1100" baseline="0" dirty="0"/>
              <a:t> thus</a:t>
            </a:r>
            <a:r>
              <a:rPr lang="en-US" sz="1100" dirty="0"/>
              <a:t> enabling them to focus on what matters most.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As cloud computing has grown in popularity, several different service models and deployment strategies have emerged to help meet the specific needs of different users. Each type of cloud service model and deployment strategy provides you with a different level of control, flexibility, and management. Understanding the differences between these cloud service models and deployment strategies can help you decide what set of services is right for your needs.</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57055246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2"/>
            <a:ext cx="7315200" cy="306773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There are three main cloud service models. Each model represents a different part of the cloud computing stack and gives you a different level of control over your IT resources</a:t>
            </a:r>
            <a:r>
              <a:rPr lang="en-US" sz="1100" kern="1200" dirty="0">
                <a:solidFill>
                  <a:schemeClr val="tx1"/>
                </a:solidFill>
                <a:effectLst/>
                <a:latin typeface="+mn-lt"/>
                <a:ea typeface="+mn-ea"/>
                <a:cs typeface="+mn-cs"/>
              </a:rPr>
              <a:t>:</a:t>
            </a:r>
            <a:endParaRPr lang="en-US" sz="1100" dirty="0"/>
          </a:p>
          <a:p>
            <a:endParaRPr lang="en-US" sz="1100" dirty="0"/>
          </a:p>
          <a:p>
            <a:pPr marL="171450" indent="-171450">
              <a:buFont typeface="Arial" panose="020B0604020202020204" pitchFamily="34" charset="0"/>
              <a:buChar char="•"/>
            </a:pPr>
            <a:r>
              <a:rPr lang="en-US" sz="1100" b="1" dirty="0"/>
              <a:t>Infrastructure as a service (IaaS)</a:t>
            </a:r>
            <a:r>
              <a:rPr lang="en-US" sz="1100" dirty="0"/>
              <a:t>: Services in this category are the basic building blocks for cloud IT and typically provide you with access to networking features, computers (virtual or on dedicated hardware), and data storage space. IaaS provides you with the highest level of flexibility and management control over your IT resources. It is </a:t>
            </a:r>
            <a:r>
              <a:rPr lang="en-US" sz="1100" u="none" dirty="0"/>
              <a:t>the</a:t>
            </a:r>
            <a:r>
              <a:rPr lang="en-US" sz="1100" dirty="0"/>
              <a:t> most similar to existing IT resources that many IT departments and developers are familiar with today.</a:t>
            </a:r>
          </a:p>
          <a:p>
            <a:pPr marL="171450" indent="-171450">
              <a:buFont typeface="Arial" panose="020B0604020202020204" pitchFamily="34" charset="0"/>
              <a:buChar char="•"/>
            </a:pPr>
            <a:endParaRPr lang="en-US" sz="1100" b="1" dirty="0"/>
          </a:p>
          <a:p>
            <a:pPr marL="171450" indent="-171450">
              <a:buFont typeface="Arial" panose="020B0604020202020204" pitchFamily="34" charset="0"/>
              <a:buChar char="•"/>
            </a:pPr>
            <a:r>
              <a:rPr lang="en-US" sz="1100" b="1" dirty="0"/>
              <a:t>Platform as a service (PaaS)</a:t>
            </a:r>
            <a:r>
              <a:rPr lang="en-US" sz="1100" dirty="0"/>
              <a:t>: Services in this category reduce the need for you to manage the underlying infrastructure (usually hardware and operating systems) and enable you to focus on the deployment and management of your applications. </a:t>
            </a:r>
          </a:p>
          <a:p>
            <a:pPr marL="0" indent="0">
              <a:buFont typeface="Arial" panose="020B0604020202020204" pitchFamily="34" charset="0"/>
              <a:buNone/>
            </a:pPr>
            <a:endParaRPr lang="en-US" sz="1100" u="none" dirty="0"/>
          </a:p>
          <a:p>
            <a:pPr marL="171450" indent="-171450">
              <a:buFont typeface="Arial" panose="020B0604020202020204" pitchFamily="34" charset="0"/>
              <a:buChar char="•"/>
            </a:pPr>
            <a:r>
              <a:rPr lang="en-US" sz="1100" b="1" u="none" dirty="0"/>
              <a:t>Software as a service (SaaS)</a:t>
            </a:r>
            <a:r>
              <a:rPr lang="en-US" sz="1100" u="none" dirty="0"/>
              <a:t>: Services in this category provide you with a completed product that the service provider runs and manages</a:t>
            </a:r>
            <a:r>
              <a:rPr lang="en-US" sz="1100" dirty="0"/>
              <a:t>. In most cases, </a:t>
            </a:r>
            <a:r>
              <a:rPr lang="en-US" sz="1100" i="1" dirty="0"/>
              <a:t>software as a service</a:t>
            </a:r>
            <a:r>
              <a:rPr lang="en-US" sz="1100" dirty="0"/>
              <a:t> refers to end-user applications. With a SaaS offering, you do not have to think about how the service is maintained or how the underlying infrastructure is managed. You need to think </a:t>
            </a:r>
            <a:r>
              <a:rPr lang="en-US" sz="1100" u="none" dirty="0"/>
              <a:t>only</a:t>
            </a:r>
            <a:r>
              <a:rPr lang="en-US" sz="1100" dirty="0"/>
              <a:t> about how you </a:t>
            </a:r>
            <a:r>
              <a:rPr lang="en-US" sz="1100" u="none" dirty="0"/>
              <a:t>plan to </a:t>
            </a:r>
            <a:r>
              <a:rPr lang="en-US" sz="1100" dirty="0"/>
              <a:t>use that particular piece of software. A common example of a SaaS application is web-based email, where you can send and receive email without managing</a:t>
            </a:r>
            <a:r>
              <a:rPr lang="en-US" sz="1100" baseline="0" dirty="0"/>
              <a:t> </a:t>
            </a:r>
            <a:r>
              <a:rPr lang="en-US" sz="1100" dirty="0"/>
              <a:t>feature additions to the email product or </a:t>
            </a:r>
            <a:r>
              <a:rPr lang="en-US" sz="1100" strike="noStrike" dirty="0"/>
              <a:t>maintaining</a:t>
            </a:r>
            <a:r>
              <a:rPr lang="en-US" sz="1100" dirty="0"/>
              <a:t> the servers and operating systems that the email program </a:t>
            </a:r>
            <a:r>
              <a:rPr lang="en-US" sz="1100" u="none" dirty="0"/>
              <a:t>runs</a:t>
            </a:r>
            <a:r>
              <a:rPr lang="en-US" sz="1100" dirty="0"/>
              <a:t> on.</a:t>
            </a:r>
          </a:p>
        </p:txBody>
      </p:sp>
    </p:spTree>
    <p:extLst>
      <p:ext uri="{BB962C8B-B14F-4D97-AF65-F5344CB8AC3E}">
        <p14:creationId xmlns:p14="http://schemas.microsoft.com/office/powerpoint/2010/main" val="417948713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889149"/>
          </a:xfrm>
        </p:spPr>
        <p:txBody>
          <a:bodyPr/>
          <a:lstStyle/>
          <a:p>
            <a:r>
              <a:rPr lang="en-US" sz="1100" kern="1200" dirty="0">
                <a:solidFill>
                  <a:schemeClr val="tx1"/>
                </a:solidFill>
                <a:effectLst/>
                <a:latin typeface="+mn-lt"/>
                <a:ea typeface="+mn-ea"/>
                <a:cs typeface="+mn-cs"/>
              </a:rPr>
              <a:t>There are three main cloud computing deployment models, which represent the cloud environments that your applications can be deployed in:</a:t>
            </a:r>
          </a:p>
          <a:p>
            <a:r>
              <a:rPr lang="en-US" sz="1100" kern="1200" dirty="0">
                <a:solidFill>
                  <a:schemeClr val="tx1"/>
                </a:solidFill>
                <a:effectLst/>
                <a:latin typeface="+mn-lt"/>
                <a:ea typeface="+mn-ea"/>
                <a:cs typeface="+mn-cs"/>
              </a:rPr>
              <a:t> </a:t>
            </a:r>
          </a:p>
          <a:p>
            <a:pPr marL="171450" indent="-171450">
              <a:buFont typeface="Arial" panose="020B0604020202020204" pitchFamily="34" charset="0"/>
              <a:buChar char="•"/>
            </a:pPr>
            <a:r>
              <a:rPr lang="en-US" sz="1100" b="1" dirty="0"/>
              <a:t>Cloud</a:t>
            </a:r>
            <a:r>
              <a:rPr lang="en-US" sz="1100" dirty="0"/>
              <a:t>: A cloud-based application is fully deployed in the cloud, and all parts of the application run in the cloud. Applications in the cloud have either been created in the cloud or have been migrated from an existing infrastructure to take advantage of the </a:t>
            </a:r>
            <a:r>
              <a:rPr lang="en-US" sz="1100" dirty="0">
                <a:hlinkClick r:id="rId3"/>
              </a:rPr>
              <a:t>benefits of cloud computing</a:t>
            </a:r>
            <a:r>
              <a:rPr lang="en-US" sz="1100" dirty="0"/>
              <a:t>. Cloud-based applications can be built on low-level infrastructure pieces or they can use higher-level services that provide abstraction from the management, architecting, and scaling requirements of core infrastructure.</a:t>
            </a:r>
          </a:p>
          <a:p>
            <a:pPr marL="0" indent="0">
              <a:buFont typeface="Arial" panose="020B0604020202020204" pitchFamily="34" charset="0"/>
              <a:buNone/>
            </a:pPr>
            <a:r>
              <a:rPr lang="en-US" sz="1100" kern="1200" dirty="0">
                <a:solidFill>
                  <a:schemeClr val="tx1"/>
                </a:solidFill>
                <a:effectLst/>
                <a:latin typeface="+mn-lt"/>
                <a:ea typeface="+mn-ea"/>
                <a:cs typeface="+mn-cs"/>
              </a:rPr>
              <a:t> </a:t>
            </a:r>
          </a:p>
          <a:p>
            <a:pPr marL="171450" indent="-171450">
              <a:buFont typeface="Arial" panose="020B0604020202020204" pitchFamily="34" charset="0"/>
              <a:buChar char="•"/>
            </a:pPr>
            <a:r>
              <a:rPr lang="en-US" sz="1100" b="1" dirty="0"/>
              <a:t>Hybrid</a:t>
            </a:r>
            <a:r>
              <a:rPr lang="en-US" sz="1100" dirty="0"/>
              <a:t>: A hybrid deployment is a way to connect infrastructure and applications between cloud-based resources and existing resources that are not located in the cloud. The most common method of hybrid deployment is between the cloud and existing on-premises infrastructure. This</a:t>
            </a:r>
            <a:r>
              <a:rPr lang="en-US" sz="1100" baseline="0" dirty="0"/>
              <a:t> model enables an organization</a:t>
            </a:r>
            <a:r>
              <a:rPr lang="en-US" sz="1100" dirty="0"/>
              <a:t> to extend and grow their</a:t>
            </a:r>
            <a:r>
              <a:rPr lang="en-US" sz="1100" baseline="0" dirty="0"/>
              <a:t> </a:t>
            </a:r>
            <a:r>
              <a:rPr lang="en-US" sz="1100" dirty="0"/>
              <a:t>infrastructure into the cloud while connecting cloud resources to internal systems. </a:t>
            </a:r>
          </a:p>
          <a:p>
            <a:pPr marL="0" indent="0">
              <a:buFont typeface="Arial" panose="020B0604020202020204" pitchFamily="34" charset="0"/>
              <a:buNone/>
            </a:pPr>
            <a:endParaRPr lang="en-US" sz="11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100" b="1" dirty="0"/>
              <a:t>On-premises</a:t>
            </a:r>
            <a:r>
              <a:rPr lang="en-US" sz="1100" dirty="0"/>
              <a:t>: Deploying resources on-premises, using virtualization and resource management tools, is sometimes called </a:t>
            </a:r>
            <a:r>
              <a:rPr lang="en-US" sz="1100" i="1" u="none" dirty="0"/>
              <a:t>private cloud</a:t>
            </a:r>
            <a:r>
              <a:rPr lang="en-US" sz="1100" dirty="0"/>
              <a:t>. While on-premises deployment does not provide many of the benefits of cloud computing, it is sometimes sought for its ability to provide </a:t>
            </a:r>
            <a:r>
              <a:rPr lang="en-US" sz="1100" dirty="0">
                <a:hlinkClick r:id="rId4"/>
              </a:rPr>
              <a:t>dedicated resources</a:t>
            </a:r>
            <a:r>
              <a:rPr lang="en-US" sz="1100" dirty="0"/>
              <a:t>. In most cases, this deployment model is the same as legacy IT infrastructure, but it</a:t>
            </a:r>
            <a:r>
              <a:rPr lang="en-US" sz="1100" baseline="0" dirty="0"/>
              <a:t> might also </a:t>
            </a:r>
            <a:r>
              <a:rPr lang="en-US" sz="1100" dirty="0"/>
              <a:t>use application management and virtualization technologies </a:t>
            </a:r>
            <a:r>
              <a:rPr lang="en-US" sz="1100" u="none" dirty="0"/>
              <a:t>to</a:t>
            </a:r>
            <a:r>
              <a:rPr lang="en-US" sz="1100" dirty="0"/>
              <a:t> increase resource utilization.</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64604667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133" rtl="0" eaLnBrk="1" fontAlgn="auto" latinLnBrk="0" hangingPunct="1">
              <a:lnSpc>
                <a:spcPct val="100000"/>
              </a:lnSpc>
              <a:spcBef>
                <a:spcPts val="0"/>
              </a:spcBef>
              <a:spcAft>
                <a:spcPts val="600"/>
              </a:spcAft>
              <a:buClrTx/>
              <a:buSzTx/>
              <a:buFontTx/>
              <a:buNone/>
              <a:tabLst/>
              <a:defRPr/>
            </a:pPr>
            <a:r>
              <a:rPr lang="en-US" sz="1100" dirty="0"/>
              <a:t>There are many similarities between AWS and the traditional, on-premises IT space:</a:t>
            </a:r>
            <a:endParaRPr lang="en-US" sz="1100" dirty="0">
              <a:cs typeface="Arial" panose="020B0604020202020204" pitchFamily="34" charset="0"/>
            </a:endParaRPr>
          </a:p>
          <a:p>
            <a:pPr marL="171450" marR="0" lvl="0" indent="-171450" algn="l" defTabSz="457133"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100" dirty="0">
                <a:cs typeface="Arial" panose="020B0604020202020204" pitchFamily="34" charset="0"/>
              </a:rPr>
              <a:t>AWS security groups, network access control lists (network ACLs), and AWS Identity and Access Management (IAM) are similar to firewalls, access control lists (ACLs), and administrators.</a:t>
            </a:r>
          </a:p>
          <a:p>
            <a:pPr marL="171450" marR="0" lvl="0" indent="-171450" algn="l" defTabSz="457133"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100" dirty="0">
                <a:cs typeface="Arial" panose="020B0604020202020204" pitchFamily="34" charset="0"/>
              </a:rPr>
              <a:t>Elastic Load Balancing and Amazon Virtual Private Cloud (Amazon VPC) are similar to routers, network pipelines, and switches.</a:t>
            </a:r>
          </a:p>
          <a:p>
            <a:pPr marL="171450" marR="0" lvl="0" indent="-171450" algn="l" defTabSz="457133"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100" dirty="0">
                <a:cs typeface="Arial" panose="020B0604020202020204" pitchFamily="34" charset="0"/>
              </a:rPr>
              <a:t>Amazon Machine Images (AMIs) and Amazon Elastic Compute Cloud (Amazon EC2) instances are similar to on-premises servers.</a:t>
            </a:r>
          </a:p>
          <a:p>
            <a:pPr marL="171450" marR="0" lvl="0" indent="-171450" algn="l" defTabSz="457133"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100" dirty="0">
                <a:cs typeface="Arial" panose="020B0604020202020204" pitchFamily="34" charset="0"/>
              </a:rPr>
              <a:t>Amazon Elastic Block Store (Amazon EBS), Amazon Elastic File System (Amazon EFS), Amazon Simple Storage Service (Amazon S3), and Amazon Relational Database Service (Amazon RDS) are similar to direct attached storage (DAS), storage area networks (SAN), network attached storage (NAS), and a relational database management service (RDBMS).</a:t>
            </a:r>
          </a:p>
          <a:p>
            <a:pPr marL="0" marR="0" lvl="0" indent="0" algn="l" defTabSz="457133" rtl="0" eaLnBrk="1" fontAlgn="auto" latinLnBrk="0" hangingPunct="1">
              <a:lnSpc>
                <a:spcPct val="100000"/>
              </a:lnSpc>
              <a:spcBef>
                <a:spcPts val="0"/>
              </a:spcBef>
              <a:spcAft>
                <a:spcPts val="600"/>
              </a:spcAft>
              <a:buClrTx/>
              <a:buSzTx/>
              <a:buFontTx/>
              <a:buNone/>
              <a:tabLst/>
              <a:defRPr/>
            </a:pPr>
            <a:endParaRPr lang="en-US" sz="1100" dirty="0">
              <a:cs typeface="Arial" panose="020B0604020202020204" pitchFamily="34" charset="0"/>
            </a:endParaRPr>
          </a:p>
          <a:p>
            <a:pPr marL="0" marR="0" lvl="0" indent="0" algn="l" defTabSz="457133" rtl="0" eaLnBrk="1" fontAlgn="auto" latinLnBrk="0" hangingPunct="1">
              <a:lnSpc>
                <a:spcPct val="100000"/>
              </a:lnSpc>
              <a:spcBef>
                <a:spcPts val="0"/>
              </a:spcBef>
              <a:spcAft>
                <a:spcPts val="600"/>
              </a:spcAft>
              <a:buClrTx/>
              <a:buSzTx/>
              <a:buFontTx/>
              <a:buNone/>
              <a:tabLst/>
              <a:defRPr/>
            </a:pPr>
            <a:r>
              <a:rPr lang="en-US" sz="1100" dirty="0">
                <a:cs typeface="Arial" panose="020B0604020202020204" pitchFamily="34" charset="0"/>
              </a:rPr>
              <a:t>With AWS services and features, you can do almost everything that you would want to do with a traditional data center.</a:t>
            </a:r>
          </a:p>
        </p:txBody>
      </p:sp>
    </p:spTree>
    <p:extLst>
      <p:ext uri="{BB962C8B-B14F-4D97-AF65-F5344CB8AC3E}">
        <p14:creationId xmlns:p14="http://schemas.microsoft.com/office/powerpoint/2010/main" val="403837537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Some key</a:t>
            </a:r>
            <a:r>
              <a:rPr lang="en-US" sz="1100" baseline="0" dirty="0">
                <a:latin typeface="+mn-lt"/>
              </a:rPr>
              <a:t> takeaways from this section of the module include:</a:t>
            </a:r>
            <a:endParaRPr lang="en-US" sz="1100"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sz="1100" dirty="0"/>
              <a:t>Cloud computing is the on-demand delivery of IT resources via the internet with pay-as-you-go pricing.</a:t>
            </a:r>
          </a:p>
          <a:p>
            <a:pPr marL="171450" indent="-171450">
              <a:buFont typeface="Arial" panose="020B0604020202020204" pitchFamily="34" charset="0"/>
              <a:buChar char="•"/>
            </a:pPr>
            <a:r>
              <a:rPr lang="en-US" sz="1100" dirty="0"/>
              <a:t>Cloud computing enables you to think of (and use) your infrastructure as software.</a:t>
            </a:r>
          </a:p>
          <a:p>
            <a:pPr marL="171450" indent="-171450">
              <a:buFont typeface="Arial" panose="020B0604020202020204" pitchFamily="34" charset="0"/>
              <a:buChar char="•"/>
            </a:pPr>
            <a:r>
              <a:rPr lang="en-US" sz="1100" dirty="0"/>
              <a:t>There are three cloud service models: IaaS, PaaS, and SaaS.</a:t>
            </a:r>
          </a:p>
          <a:p>
            <a:pPr marL="171450" indent="-171450">
              <a:buFont typeface="Arial" panose="020B0604020202020204" pitchFamily="34" charset="0"/>
              <a:buChar char="•"/>
            </a:pPr>
            <a:r>
              <a:rPr lang="en-US" sz="1100" dirty="0"/>
              <a:t>There are three cloud deployment models: cloud, hybrid, and on-premises or private cloud.</a:t>
            </a:r>
          </a:p>
          <a:p>
            <a:pPr marL="171450" indent="-171450">
              <a:buFont typeface="Arial" panose="020B0604020202020204" pitchFamily="34" charset="0"/>
              <a:buChar char="•"/>
            </a:pPr>
            <a:r>
              <a:rPr lang="en-US" sz="1100" dirty="0"/>
              <a:t>There are many AWS service analogs for the traditional, on-premises IT space.</a:t>
            </a:r>
          </a:p>
          <a:p>
            <a:pPr marL="171450" indent="-171450">
              <a:buFont typeface="Arial" panose="020B0604020202020204" pitchFamily="34" charset="0"/>
              <a:buChar char="•"/>
            </a:pPr>
            <a:endParaRPr lang="en-US" sz="1100" dirty="0"/>
          </a:p>
        </p:txBody>
      </p:sp>
    </p:spTree>
    <p:extLst>
      <p:ext uri="{BB962C8B-B14F-4D97-AF65-F5344CB8AC3E}">
        <p14:creationId xmlns:p14="http://schemas.microsoft.com/office/powerpoint/2010/main" val="307757211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Section 2: Advantages of cloud</a:t>
            </a:r>
            <a:r>
              <a:rPr lang="en-US" sz="1100" kern="1200" baseline="0" dirty="0">
                <a:solidFill>
                  <a:schemeClr val="tx1"/>
                </a:solidFill>
                <a:effectLst/>
                <a:latin typeface="+mn-lt"/>
                <a:ea typeface="+mn-ea"/>
                <a:cs typeface="+mn-cs"/>
              </a:rPr>
              <a:t> computing</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Why are so many companies interested in moving to the cloud? This section presents six advantages of cloud computing.</a:t>
            </a:r>
          </a:p>
        </p:txBody>
      </p:sp>
    </p:spTree>
    <p:extLst>
      <p:ext uri="{BB962C8B-B14F-4D97-AF65-F5344CB8AC3E}">
        <p14:creationId xmlns:p14="http://schemas.microsoft.com/office/powerpoint/2010/main" val="22499044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75365" y="3420430"/>
            <a:ext cx="7315200" cy="2941269"/>
          </a:xfrm>
        </p:spPr>
        <p:txBody>
          <a:bodyPr/>
          <a:lstStyle/>
          <a:p>
            <a:pPr defTabSz="457133">
              <a:spcBef>
                <a:spcPct val="0"/>
              </a:spcBef>
              <a:spcAft>
                <a:spcPts val="600"/>
              </a:spcAft>
              <a:defRPr/>
            </a:pPr>
            <a:r>
              <a:rPr lang="en-US" sz="1100" b="1" dirty="0"/>
              <a:t>Advantage #1—Trade capital expense for variable expense</a:t>
            </a:r>
            <a:r>
              <a:rPr lang="en-US" sz="1100" b="0" i="0" kern="1200" dirty="0">
                <a:solidFill>
                  <a:schemeClr val="tx1"/>
                </a:solidFill>
                <a:effectLst/>
                <a:latin typeface="+mn-lt"/>
                <a:ea typeface="+mn-ea"/>
                <a:cs typeface="+mn-cs"/>
              </a:rPr>
              <a:t>: </a:t>
            </a:r>
            <a:r>
              <a:rPr lang="en-US" sz="1100" i="1" kern="1200" dirty="0">
                <a:solidFill>
                  <a:schemeClr val="tx1"/>
                </a:solidFill>
                <a:effectLst/>
                <a:latin typeface="+mn-lt"/>
                <a:ea typeface="+mn-ea"/>
                <a:cs typeface="+mn-cs"/>
              </a:rPr>
              <a:t>Capital expenses (capex)</a:t>
            </a:r>
            <a:r>
              <a:rPr lang="en-US" sz="1100" kern="1200" dirty="0">
                <a:solidFill>
                  <a:schemeClr val="tx1"/>
                </a:solidFill>
                <a:effectLst/>
                <a:latin typeface="+mn-lt"/>
                <a:ea typeface="+mn-ea"/>
                <a:cs typeface="+mn-cs"/>
              </a:rPr>
              <a:t> are funds </a:t>
            </a:r>
            <a:r>
              <a:rPr lang="en-US" sz="1100" u="none" strike="noStrike" kern="1200" dirty="0">
                <a:solidFill>
                  <a:schemeClr val="tx1"/>
                </a:solidFill>
                <a:effectLst/>
                <a:latin typeface="+mn-lt"/>
                <a:ea typeface="+mn-ea"/>
                <a:cs typeface="+mn-cs"/>
              </a:rPr>
              <a:t>that </a:t>
            </a:r>
            <a:r>
              <a:rPr lang="en-US" sz="1100" u="none" kern="1200" dirty="0">
                <a:solidFill>
                  <a:schemeClr val="tx1"/>
                </a:solidFill>
                <a:effectLst/>
                <a:latin typeface="+mn-lt"/>
                <a:ea typeface="+mn-ea"/>
                <a:cs typeface="+mn-cs"/>
              </a:rPr>
              <a:t>a company uses </a:t>
            </a:r>
            <a:r>
              <a:rPr lang="en-US" sz="1100" kern="1200" dirty="0">
                <a:solidFill>
                  <a:schemeClr val="tx1"/>
                </a:solidFill>
                <a:effectLst/>
                <a:latin typeface="+mn-lt"/>
                <a:ea typeface="+mn-ea"/>
                <a:cs typeface="+mn-cs"/>
              </a:rPr>
              <a:t>to acquire, upgrade, and maintain physical assets such as property, industrial buildings, or equipment. </a:t>
            </a:r>
            <a:r>
              <a:rPr lang="en-US" sz="1100" u="none" kern="1200" dirty="0">
                <a:solidFill>
                  <a:schemeClr val="tx1"/>
                </a:solidFill>
                <a:effectLst/>
                <a:latin typeface="+mn-lt"/>
                <a:ea typeface="+mn-ea"/>
                <a:cs typeface="+mn-cs"/>
              </a:rPr>
              <a:t>Do you remember </a:t>
            </a:r>
            <a:r>
              <a:rPr lang="en-US" sz="1100" kern="1200" dirty="0">
                <a:solidFill>
                  <a:schemeClr val="tx1"/>
                </a:solidFill>
                <a:effectLst/>
                <a:latin typeface="+mn-lt"/>
                <a:ea typeface="+mn-ea"/>
                <a:cs typeface="+mn-cs"/>
              </a:rPr>
              <a:t>the data center example in the traditional computing model where you needed to rack and stack the hardware, and then manage it all? You must pay for everything in the data center whether you use it or not.</a:t>
            </a:r>
          </a:p>
          <a:p>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By contrast, a </a:t>
            </a:r>
            <a:r>
              <a:rPr lang="en-US" sz="1100" i="1" kern="1200" dirty="0">
                <a:solidFill>
                  <a:schemeClr val="tx1"/>
                </a:solidFill>
                <a:effectLst/>
                <a:latin typeface="+mn-lt"/>
                <a:ea typeface="+mn-ea"/>
                <a:cs typeface="+mn-cs"/>
              </a:rPr>
              <a:t>variable expense</a:t>
            </a:r>
            <a:r>
              <a:rPr lang="en-US" sz="1100" kern="1200" dirty="0">
                <a:solidFill>
                  <a:schemeClr val="tx1"/>
                </a:solidFill>
                <a:effectLst/>
                <a:latin typeface="+mn-lt"/>
                <a:ea typeface="+mn-ea"/>
                <a:cs typeface="+mn-cs"/>
              </a:rPr>
              <a:t> is an expense that </a:t>
            </a:r>
            <a:r>
              <a:rPr lang="en-US" sz="1100" u="none" kern="1200" dirty="0">
                <a:solidFill>
                  <a:schemeClr val="tx1"/>
                </a:solidFill>
                <a:effectLst/>
                <a:latin typeface="+mn-lt"/>
                <a:ea typeface="+mn-ea"/>
                <a:cs typeface="+mn-cs"/>
              </a:rPr>
              <a:t>the person who bears the cost can easily alter or avoid</a:t>
            </a:r>
            <a:r>
              <a:rPr lang="en-US" sz="1100" kern="1200" dirty="0">
                <a:solidFill>
                  <a:schemeClr val="tx1"/>
                </a:solidFill>
                <a:effectLst/>
                <a:latin typeface="+mn-lt"/>
                <a:ea typeface="+mn-ea"/>
                <a:cs typeface="+mn-cs"/>
              </a:rPr>
              <a:t>. </a:t>
            </a:r>
            <a:r>
              <a:rPr lang="en-US" sz="1100" dirty="0"/>
              <a:t>Instead of investing heavily in data centers and servers before you know how you</a:t>
            </a:r>
            <a:r>
              <a:rPr lang="en-US" sz="1100" baseline="0" dirty="0"/>
              <a:t> will</a:t>
            </a:r>
            <a:r>
              <a:rPr lang="en-US" sz="1100" dirty="0"/>
              <a:t> use them, you can pay only when you consume resources and pay only for the amount you consume. </a:t>
            </a:r>
            <a:r>
              <a:rPr lang="en-US" sz="1100" u="none" kern="1200" dirty="0">
                <a:solidFill>
                  <a:schemeClr val="tx1"/>
                </a:solidFill>
                <a:effectLst/>
                <a:latin typeface="+mn-lt"/>
                <a:ea typeface="+mn-ea"/>
                <a:cs typeface="+mn-cs"/>
              </a:rPr>
              <a:t>Thus,</a:t>
            </a:r>
            <a:r>
              <a:rPr lang="en-US" sz="1100" kern="1200" dirty="0">
                <a:solidFill>
                  <a:schemeClr val="tx1"/>
                </a:solidFill>
                <a:effectLst/>
                <a:latin typeface="+mn-lt"/>
                <a:ea typeface="+mn-ea"/>
                <a:cs typeface="+mn-cs"/>
              </a:rPr>
              <a:t> you save money on technology.</a:t>
            </a:r>
            <a:r>
              <a:rPr lang="en-US" sz="1100" kern="1200" baseline="0" dirty="0">
                <a:solidFill>
                  <a:schemeClr val="tx1"/>
                </a:solidFill>
                <a:effectLst/>
                <a:latin typeface="+mn-lt"/>
                <a:ea typeface="+mn-ea"/>
                <a:cs typeface="+mn-cs"/>
              </a:rPr>
              <a:t> It also enables you to </a:t>
            </a:r>
            <a:r>
              <a:rPr lang="en-US" sz="1100" kern="1200" dirty="0">
                <a:solidFill>
                  <a:schemeClr val="tx1"/>
                </a:solidFill>
                <a:effectLst/>
                <a:latin typeface="+mn-lt"/>
                <a:ea typeface="+mn-ea"/>
                <a:cs typeface="+mn-cs"/>
              </a:rPr>
              <a:t>adapt to new applications with as much space as you need in minutes, instead of weeks or days. Maintenance is reduced,</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so you can </a:t>
            </a:r>
            <a:r>
              <a:rPr lang="en-US" sz="1100" u="none" strike="noStrike" kern="1200" dirty="0">
                <a:solidFill>
                  <a:schemeClr val="tx1"/>
                </a:solidFill>
                <a:effectLst/>
                <a:latin typeface="+mn-lt"/>
                <a:ea typeface="+mn-ea"/>
                <a:cs typeface="+mn-cs"/>
              </a:rPr>
              <a:t>spend focus more </a:t>
            </a:r>
            <a:r>
              <a:rPr lang="en-US" sz="1100" kern="1200" dirty="0">
                <a:solidFill>
                  <a:schemeClr val="tx1"/>
                </a:solidFill>
                <a:effectLst/>
                <a:latin typeface="+mn-lt"/>
                <a:ea typeface="+mn-ea"/>
                <a:cs typeface="+mn-cs"/>
              </a:rPr>
              <a:t>on the core goals of your business. </a:t>
            </a:r>
          </a:p>
          <a:p>
            <a:pPr defTabSz="457133">
              <a:spcBef>
                <a:spcPct val="0"/>
              </a:spcBef>
              <a:spcAft>
                <a:spcPts val="600"/>
              </a:spcAft>
              <a:defRPr/>
            </a:pPr>
            <a:endParaRPr lang="en-US" sz="1100" dirty="0"/>
          </a:p>
        </p:txBody>
      </p:sp>
    </p:spTree>
    <p:extLst>
      <p:ext uri="{BB962C8B-B14F-4D97-AF65-F5344CB8AC3E}">
        <p14:creationId xmlns:p14="http://schemas.microsoft.com/office/powerpoint/2010/main" val="2116521091"/>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75365" y="3420430"/>
            <a:ext cx="7315200" cy="2941269"/>
          </a:xfrm>
        </p:spPr>
        <p:txBody>
          <a:bodyPr/>
          <a:lstStyle/>
          <a:p>
            <a:pPr defTabSz="457133">
              <a:spcBef>
                <a:spcPct val="0"/>
              </a:spcBef>
              <a:spcAft>
                <a:spcPts val="600"/>
              </a:spcAft>
              <a:defRPr/>
            </a:pPr>
            <a:r>
              <a:rPr lang="en-US" sz="1100" b="1" dirty="0"/>
              <a:t>Advantage #2—Benefit from massive economies of scale</a:t>
            </a:r>
            <a:r>
              <a:rPr lang="en-US" sz="1100" dirty="0"/>
              <a:t>: By using cloud computing, you can achieve a lower variable cost than you can get on your own. Because usage from hundreds of thousands of customers is aggregated in the cloud, providers such as AWS can achieve higher economies of scale, which translates into lower pay-as-you-go prices.</a:t>
            </a:r>
          </a:p>
        </p:txBody>
      </p:sp>
    </p:spTree>
    <p:extLst>
      <p:ext uri="{BB962C8B-B14F-4D97-AF65-F5344CB8AC3E}">
        <p14:creationId xmlns:p14="http://schemas.microsoft.com/office/powerpoint/2010/main" val="365470741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75365" y="3420430"/>
            <a:ext cx="7315200" cy="2941269"/>
          </a:xfrm>
        </p:spPr>
        <p:txBody>
          <a:bodyPr/>
          <a:lstStyle/>
          <a:p>
            <a:pPr defTabSz="457133">
              <a:spcBef>
                <a:spcPct val="0"/>
              </a:spcBef>
              <a:spcAft>
                <a:spcPts val="600"/>
              </a:spcAft>
              <a:defRPr/>
            </a:pPr>
            <a:r>
              <a:rPr lang="en-US" sz="1100" b="1" dirty="0"/>
              <a:t>Advantage #3—Stop guessing capacity</a:t>
            </a:r>
            <a:r>
              <a:rPr lang="en-US" sz="1100" dirty="0"/>
              <a:t>: Eliminate guessing about your infrastructure capacity needs. When you make a capacity decision before </a:t>
            </a:r>
            <a:r>
              <a:rPr lang="en-US" sz="1100" u="none" dirty="0"/>
              <a:t>you deploy </a:t>
            </a:r>
            <a:r>
              <a:rPr lang="en-US" sz="1100" dirty="0"/>
              <a:t>an application, you often either have expensive idle resources or deal</a:t>
            </a:r>
            <a:r>
              <a:rPr lang="en-US" sz="1100" baseline="0" dirty="0"/>
              <a:t> wit</a:t>
            </a:r>
            <a:r>
              <a:rPr lang="en-US" sz="1100" dirty="0"/>
              <a:t>h limited capacity. With cloud computing, these problems go away. You can access as much or as little as you need, and scale up and down as required with only a few minutes’ notice.</a:t>
            </a:r>
          </a:p>
        </p:txBody>
      </p:sp>
    </p:spTree>
    <p:extLst>
      <p:ext uri="{BB962C8B-B14F-4D97-AF65-F5344CB8AC3E}">
        <p14:creationId xmlns:p14="http://schemas.microsoft.com/office/powerpoint/2010/main" val="21378730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6377955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75366" y="3420430"/>
            <a:ext cx="7315201" cy="2941269"/>
          </a:xfrm>
        </p:spPr>
        <p:txBody>
          <a:bodyPr/>
          <a:lstStyle/>
          <a:p>
            <a:pPr defTabSz="457133">
              <a:spcBef>
                <a:spcPct val="0"/>
              </a:spcBef>
              <a:spcAft>
                <a:spcPts val="600"/>
              </a:spcAft>
              <a:defRPr/>
            </a:pPr>
            <a:r>
              <a:rPr lang="en-US" sz="1100" b="1" dirty="0"/>
              <a:t>Advantage #4—Increase speed and agility</a:t>
            </a:r>
            <a:r>
              <a:rPr lang="en-US" sz="1100" dirty="0"/>
              <a:t>: In a cloud computing environment, new IT resources are only a click away, which means that you reduce the time it takes to make those resources available to your developers from weeks to just minutes. </a:t>
            </a:r>
            <a:r>
              <a:rPr lang="en-US" sz="1100" u="none" dirty="0"/>
              <a:t>The result is </a:t>
            </a:r>
            <a:r>
              <a:rPr lang="en-US" sz="1100" dirty="0"/>
              <a:t>a dramatic increase in agility for the organization because the cost and time </a:t>
            </a:r>
            <a:r>
              <a:rPr lang="en-US" sz="1100" u="none" dirty="0"/>
              <a:t>that</a:t>
            </a:r>
            <a:r>
              <a:rPr lang="en-US" sz="1100" dirty="0"/>
              <a:t> it takes to experiment and develop </a:t>
            </a:r>
            <a:r>
              <a:rPr lang="en-US" sz="1100" u="none" dirty="0"/>
              <a:t>are</a:t>
            </a:r>
            <a:r>
              <a:rPr lang="en-US" sz="1100" dirty="0"/>
              <a:t> significantly lower.</a:t>
            </a:r>
          </a:p>
        </p:txBody>
      </p:sp>
    </p:spTree>
    <p:extLst>
      <p:ext uri="{BB962C8B-B14F-4D97-AF65-F5344CB8AC3E}">
        <p14:creationId xmlns:p14="http://schemas.microsoft.com/office/powerpoint/2010/main" val="252280226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75365" y="3420430"/>
            <a:ext cx="7315200" cy="2941269"/>
          </a:xfrm>
        </p:spPr>
        <p:txBody>
          <a:bodyPr/>
          <a:lstStyle/>
          <a:p>
            <a:pPr defTabSz="457133">
              <a:spcBef>
                <a:spcPct val="0"/>
              </a:spcBef>
              <a:spcAft>
                <a:spcPts val="600"/>
              </a:spcAft>
              <a:defRPr/>
            </a:pPr>
            <a:r>
              <a:rPr lang="en-US" sz="1100" b="1" dirty="0"/>
              <a:t>Advantage #5—Stop spending money on running and maintaining data centers</a:t>
            </a:r>
            <a:r>
              <a:rPr lang="en-US" sz="1100" dirty="0"/>
              <a:t>: Focus on projects that differentiate your business instead of focusing on the infrastructure. Cloud computing enables you to focus on your own customers instead of the </a:t>
            </a:r>
            <a:r>
              <a:rPr lang="en-US" sz="1100" u="none" dirty="0"/>
              <a:t>heavy lifting</a:t>
            </a:r>
            <a:r>
              <a:rPr lang="en-US" sz="1100" dirty="0"/>
              <a:t> of racking, stacking, and powering servers.</a:t>
            </a:r>
          </a:p>
        </p:txBody>
      </p:sp>
    </p:spTree>
    <p:extLst>
      <p:ext uri="{BB962C8B-B14F-4D97-AF65-F5344CB8AC3E}">
        <p14:creationId xmlns:p14="http://schemas.microsoft.com/office/powerpoint/2010/main" val="39334341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75365" y="3420430"/>
            <a:ext cx="7315200" cy="2941269"/>
          </a:xfrm>
        </p:spPr>
        <p:txBody>
          <a:bodyPr/>
          <a:lstStyle/>
          <a:p>
            <a:pPr defTabSz="457133">
              <a:spcBef>
                <a:spcPct val="0"/>
              </a:spcBef>
              <a:spcAft>
                <a:spcPts val="600"/>
              </a:spcAft>
              <a:defRPr/>
            </a:pPr>
            <a:r>
              <a:rPr lang="en-US" sz="1100" b="1" dirty="0"/>
              <a:t>Advantage #6—Go global in minutes</a:t>
            </a:r>
            <a:r>
              <a:rPr lang="en-US" sz="1100" dirty="0"/>
              <a:t>: You can deploy your application in multiple AWS</a:t>
            </a:r>
            <a:r>
              <a:rPr lang="en-US" sz="1100" baseline="0" dirty="0"/>
              <a:t> R</a:t>
            </a:r>
            <a:r>
              <a:rPr lang="en-US" sz="1100" dirty="0"/>
              <a:t>egions around the world with just a few clicks. </a:t>
            </a:r>
            <a:r>
              <a:rPr lang="en-US" sz="1100" u="none" dirty="0"/>
              <a:t>As a result</a:t>
            </a:r>
            <a:r>
              <a:rPr lang="en-US" sz="1100" u="sng" dirty="0"/>
              <a:t>,</a:t>
            </a:r>
            <a:r>
              <a:rPr lang="en-US" sz="1100" dirty="0"/>
              <a:t> you can provide a lower latency and better experience for your customers simply and at minimal cost.</a:t>
            </a:r>
          </a:p>
        </p:txBody>
      </p:sp>
    </p:spTree>
    <p:extLst>
      <p:ext uri="{BB962C8B-B14F-4D97-AF65-F5344CB8AC3E}">
        <p14:creationId xmlns:p14="http://schemas.microsoft.com/office/powerpoint/2010/main" val="53922414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The key</a:t>
            </a:r>
            <a:r>
              <a:rPr lang="en-US" sz="1100" baseline="0" dirty="0">
                <a:latin typeface="+mn-lt"/>
              </a:rPr>
              <a:t> takeaways from this section of the module include the six advantages of cloud computing:</a:t>
            </a:r>
            <a:endParaRPr lang="en-US" sz="1100"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sz="1100" dirty="0"/>
              <a:t>Trade capital expense for variable expense</a:t>
            </a:r>
            <a:endParaRPr lang="en-US" sz="1100" strike="sngStrike" dirty="0"/>
          </a:p>
          <a:p>
            <a:pPr marL="171450" indent="-171450">
              <a:buFont typeface="Arial" panose="020B0604020202020204" pitchFamily="34" charset="0"/>
              <a:buChar char="•"/>
            </a:pPr>
            <a:r>
              <a:rPr lang="en-US" sz="1100" dirty="0"/>
              <a:t>Massive economies of scale</a:t>
            </a:r>
            <a:endParaRPr lang="en-US" sz="1100" strike="sngStrike" dirty="0"/>
          </a:p>
          <a:p>
            <a:pPr marL="171450" indent="-171450">
              <a:buFont typeface="Arial" panose="020B0604020202020204" pitchFamily="34" charset="0"/>
              <a:buChar char="•"/>
            </a:pPr>
            <a:r>
              <a:rPr lang="en-US" sz="1100" dirty="0"/>
              <a:t>Stop guessing capacity</a:t>
            </a:r>
            <a:endParaRPr lang="en-US" sz="1100" strike="sngStrike" dirty="0"/>
          </a:p>
          <a:p>
            <a:pPr marL="171450" indent="-171450">
              <a:buFont typeface="Arial" panose="020B0604020202020204" pitchFamily="34" charset="0"/>
              <a:buChar char="•"/>
            </a:pPr>
            <a:r>
              <a:rPr lang="en-US" sz="1100" dirty="0"/>
              <a:t>Increase speed and agility</a:t>
            </a:r>
            <a:endParaRPr lang="en-US" sz="1100" strike="sngStrike" dirty="0"/>
          </a:p>
          <a:p>
            <a:pPr marL="171450" indent="-171450">
              <a:buFont typeface="Arial" panose="020B0604020202020204" pitchFamily="34" charset="0"/>
              <a:buChar char="•"/>
            </a:pPr>
            <a:r>
              <a:rPr lang="en-US" sz="1100" dirty="0"/>
              <a:t>Stop spending money on running and maintaining data centers</a:t>
            </a:r>
            <a:endParaRPr lang="en-US" sz="1100" strike="sngStrike" dirty="0"/>
          </a:p>
          <a:p>
            <a:pPr marL="171450" indent="-171450">
              <a:buFont typeface="Arial" panose="020B0604020202020204" pitchFamily="34" charset="0"/>
              <a:buChar char="•"/>
            </a:pPr>
            <a:r>
              <a:rPr lang="en-US" sz="1100" dirty="0"/>
              <a:t>Go global in minutes</a:t>
            </a:r>
            <a:endParaRPr lang="en-US" sz="1100" strike="sngStrike" dirty="0"/>
          </a:p>
        </p:txBody>
      </p:sp>
    </p:spTree>
    <p:extLst>
      <p:ext uri="{BB962C8B-B14F-4D97-AF65-F5344CB8AC3E}">
        <p14:creationId xmlns:p14="http://schemas.microsoft.com/office/powerpoint/2010/main" val="183051717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Section 3: Introduction to Amazon Web Services</a:t>
            </a:r>
            <a:r>
              <a:rPr lang="en-US" sz="1100" kern="1200" baseline="0" dirty="0">
                <a:solidFill>
                  <a:schemeClr val="tx1"/>
                </a:solidFill>
                <a:effectLst/>
                <a:latin typeface="+mn-lt"/>
                <a:ea typeface="+mn-ea"/>
                <a:cs typeface="+mn-cs"/>
              </a:rPr>
              <a:t> (AWS)</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72611214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charset="0"/>
              <a:buNone/>
              <a:tabLst/>
              <a:defRPr/>
            </a:pPr>
            <a:r>
              <a:rPr lang="en-US" sz="1100" kern="1200" dirty="0">
                <a:solidFill>
                  <a:schemeClr val="tx1"/>
                </a:solidFill>
                <a:effectLst/>
                <a:latin typeface="+mn-lt"/>
                <a:ea typeface="+mn-ea"/>
                <a:cs typeface="+mn-cs"/>
              </a:rPr>
              <a:t>In general, a web service is any piece of software that makes itself available over the internet or on private (intranet) networks. A web service uses a standardized format—such as Extensible Markup Language (XML) or JavaScript Object Notation (JSON)—for the request and the response of an application programming interface (API) interaction. It is not tied to any one operating system or programming language.</a:t>
            </a:r>
            <a:r>
              <a:rPr lang="en-US" sz="1100" kern="1200" baseline="0" dirty="0">
                <a:solidFill>
                  <a:schemeClr val="tx1"/>
                </a:solidFill>
                <a:effectLst/>
                <a:latin typeface="+mn-lt"/>
                <a:ea typeface="+mn-ea"/>
                <a:cs typeface="+mn-cs"/>
              </a:rPr>
              <a:t> I</a:t>
            </a:r>
            <a:r>
              <a:rPr lang="en-US" sz="1100" kern="1200" dirty="0">
                <a:solidFill>
                  <a:schemeClr val="tx1"/>
                </a:solidFill>
                <a:effectLst/>
                <a:latin typeface="+mn-lt"/>
                <a:ea typeface="+mn-ea"/>
                <a:cs typeface="+mn-cs"/>
              </a:rPr>
              <a:t>t’s self-describing via an interface definition file and it is discoverable.</a:t>
            </a:r>
          </a:p>
          <a:p>
            <a:pPr marL="171450" indent="-171450">
              <a:buFont typeface="Arial" charset="0"/>
              <a:buChar char="•"/>
            </a:pPr>
            <a:endParaRPr lang="en-US" sz="1050" baseline="0" dirty="0"/>
          </a:p>
        </p:txBody>
      </p:sp>
    </p:spTree>
    <p:extLst>
      <p:ext uri="{BB962C8B-B14F-4D97-AF65-F5344CB8AC3E}">
        <p14:creationId xmlns:p14="http://schemas.microsoft.com/office/powerpoint/2010/main" val="256566352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kern="1200" dirty="0">
                <a:solidFill>
                  <a:schemeClr val="tx1"/>
                </a:solidFill>
                <a:effectLst/>
                <a:latin typeface="+mn-lt"/>
                <a:ea typeface="+mn-ea"/>
                <a:cs typeface="+mn-cs"/>
              </a:rPr>
              <a:t>Amazon Web Services (AWS) is a secure cloud platform that offers a broad set of global cloud-based products. Because these products are delivered over the internet, you have on-demand access to the compute, storage, network, database, and other IT resources that you might need for your projects—a</a:t>
            </a:r>
            <a:r>
              <a:rPr lang="en-US" sz="1050" kern="1200" baseline="0" dirty="0">
                <a:solidFill>
                  <a:schemeClr val="tx1"/>
                </a:solidFill>
                <a:effectLst/>
                <a:latin typeface="+mn-lt"/>
                <a:ea typeface="+mn-ea"/>
                <a:cs typeface="+mn-cs"/>
              </a:rPr>
              <a:t>nd</a:t>
            </a:r>
            <a:r>
              <a:rPr lang="en-US" sz="1050" kern="1200" dirty="0">
                <a:solidFill>
                  <a:schemeClr val="tx1"/>
                </a:solidFill>
                <a:effectLst/>
                <a:latin typeface="+mn-lt"/>
                <a:ea typeface="+mn-ea"/>
                <a:cs typeface="+mn-cs"/>
              </a:rPr>
              <a:t> the tools to manage them. You can immediately provision and launch AWS resources. The resources are ready for you to use in minutes. </a:t>
            </a:r>
          </a:p>
          <a:p>
            <a:endParaRPr lang="en-US" sz="1050" kern="1200" dirty="0">
              <a:solidFill>
                <a:schemeClr val="tx1"/>
              </a:solidFill>
              <a:effectLst/>
              <a:latin typeface="+mn-lt"/>
              <a:ea typeface="+mn-ea"/>
              <a:cs typeface="+mn-cs"/>
            </a:endParaRPr>
          </a:p>
          <a:p>
            <a:r>
              <a:rPr lang="en-US" sz="1050" kern="1200" dirty="0">
                <a:solidFill>
                  <a:schemeClr val="tx1"/>
                </a:solidFill>
                <a:effectLst/>
                <a:latin typeface="+mn-lt"/>
                <a:ea typeface="+mn-ea"/>
                <a:cs typeface="+mn-cs"/>
              </a:rPr>
              <a:t>AWS offers flexibility. Your AWS environment can be reconfigured and updated on demand, scaled up or down automatically to meet usage patterns and optimize spending, or shut down temporarily or permanently. The billing for AWS services becomes an operational expense instead of a capital expense.</a:t>
            </a:r>
          </a:p>
          <a:p>
            <a:endParaRPr lang="en-US" sz="1050" kern="1200" dirty="0">
              <a:solidFill>
                <a:schemeClr val="tx1"/>
              </a:solidFill>
              <a:effectLst/>
              <a:latin typeface="+mn-lt"/>
              <a:ea typeface="+mn-ea"/>
              <a:cs typeface="+mn-cs"/>
            </a:endParaRPr>
          </a:p>
          <a:p>
            <a:r>
              <a:rPr lang="en-US" sz="1050" kern="1200" dirty="0">
                <a:solidFill>
                  <a:schemeClr val="tx1"/>
                </a:solidFill>
                <a:effectLst/>
                <a:latin typeface="+mn-lt"/>
                <a:ea typeface="+mn-ea"/>
                <a:cs typeface="+mn-cs"/>
              </a:rPr>
              <a:t>AWS services are designed to work together to support virtually any type of application or workload. Think of these services </a:t>
            </a:r>
            <a:r>
              <a:rPr lang="en-US" sz="1050" strike="noStrike" kern="1200" dirty="0">
                <a:solidFill>
                  <a:schemeClr val="tx1"/>
                </a:solidFill>
                <a:effectLst/>
                <a:latin typeface="+mn-lt"/>
                <a:ea typeface="+mn-ea"/>
                <a:cs typeface="+mn-cs"/>
              </a:rPr>
              <a:t>like</a:t>
            </a:r>
            <a:r>
              <a:rPr lang="en-US" sz="1050" kern="1200" dirty="0">
                <a:solidFill>
                  <a:schemeClr val="tx1"/>
                </a:solidFill>
                <a:effectLst/>
                <a:latin typeface="+mn-lt"/>
                <a:ea typeface="+mn-ea"/>
                <a:cs typeface="+mn-cs"/>
              </a:rPr>
              <a:t> building blocks, which you can assemble quickly to build sophisticated, scalable solutions, and then adjust them as your needs change.</a:t>
            </a:r>
          </a:p>
        </p:txBody>
      </p:sp>
    </p:spTree>
    <p:extLst>
      <p:ext uri="{BB962C8B-B14F-4D97-AF65-F5344CB8AC3E}">
        <p14:creationId xmlns:p14="http://schemas.microsoft.com/office/powerpoint/2010/main" val="984245415"/>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AWS services fall under different categories, and each category contains one or more services. You can select the services that you want from these different categories to build your solutions.</a:t>
            </a:r>
          </a:p>
        </p:txBody>
      </p:sp>
    </p:spTree>
    <p:extLst>
      <p:ext uri="{BB962C8B-B14F-4D97-AF65-F5344CB8AC3E}">
        <p14:creationId xmlns:p14="http://schemas.microsoft.com/office/powerpoint/2010/main" val="1276178903"/>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For example, say you’re building a database application. Your customers might be sending data to your Amazon Elastic Compute Cloud (Amazon EC2) instances, which is a service in the compute category. These EC2 servers batch the data in one-minute increments and add an object per customer to Amazon Simple Storage Service (Amazon S3), the AWS storage service you’ve chosen to use. You can then use a nonrelational database like Amazon DynamoDB to power your application, for example, to build an index so that you can find all the objects for a given customer that were collected over a certain period. You might decide to run these services inside an Amazon Virtual Private Cloud (Amazon VPC), which is a service in the networking category.</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 purpose of this simple example is to illustrate that you can select web services from different categories and use them together to build a solution (in this case, a database application). Of course, the solutions you build can be quite complex.</a:t>
            </a:r>
          </a:p>
        </p:txBody>
      </p:sp>
    </p:spTree>
    <p:extLst>
      <p:ext uri="{BB962C8B-B14F-4D97-AF65-F5344CB8AC3E}">
        <p14:creationId xmlns:p14="http://schemas.microsoft.com/office/powerpoint/2010/main" val="310304777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2"/>
            <a:ext cx="7315200" cy="2861990"/>
          </a:xfrm>
        </p:spPr>
        <p:txBody>
          <a:bodyPr/>
          <a:lstStyle/>
          <a:p>
            <a:r>
              <a:rPr lang="en-US" sz="1100" dirty="0"/>
              <a:t>Which service you choose to use will</a:t>
            </a:r>
            <a:r>
              <a:rPr lang="en-US" sz="1100" baseline="0" dirty="0"/>
              <a:t> depend </a:t>
            </a:r>
            <a:r>
              <a:rPr lang="en-US" sz="1100" dirty="0"/>
              <a:t>on your business goals </a:t>
            </a:r>
            <a:r>
              <a:rPr lang="en-US" sz="1100" u="none" dirty="0"/>
              <a:t>and</a:t>
            </a:r>
            <a:r>
              <a:rPr lang="en-US" sz="1100" dirty="0"/>
              <a:t> technology requirements. In the example you just looked at, the solution made use of Amazon EC2 as the compute service. However, that is only one of many compute services that AWS offers. Here are some other AWS compute offerings that you might choose to use for the following example use cases:</a:t>
            </a:r>
          </a:p>
          <a:p>
            <a:endParaRPr lang="en-US" sz="11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ea typeface="Amazon Ember Light" panose="020B0403020204020204" pitchFamily="34" charset="0"/>
                <a:cs typeface="Amazon Ember Light" panose="020B0403020204020204" pitchFamily="34" charset="0"/>
                <a:hlinkClick r:id="rId3"/>
              </a:rPr>
              <a:t>Amazon EC2</a:t>
            </a:r>
            <a:r>
              <a:rPr lang="en-US" sz="1100" dirty="0"/>
              <a:t>: You want complete control over your AWS computing resources.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ea typeface="Amazon Ember Light" panose="020B0403020204020204" pitchFamily="34" charset="0"/>
                <a:cs typeface="Amazon Ember Light" panose="020B0403020204020204" pitchFamily="34" charset="0"/>
                <a:hlinkClick r:id="rId4"/>
              </a:rPr>
              <a:t>AWS Lambda</a:t>
            </a:r>
            <a:r>
              <a:rPr lang="en-US" sz="1100" dirty="0"/>
              <a:t>: You want to run your code and not manage or provision servers.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ea typeface="Amazon Ember Light" panose="020B0403020204020204" pitchFamily="34" charset="0"/>
                <a:cs typeface="Amazon Ember Light" panose="020B0403020204020204" pitchFamily="34" charset="0"/>
                <a:hlinkClick r:id="rId5"/>
              </a:rPr>
              <a:t>AWS Elastic Beanstalk</a:t>
            </a:r>
            <a:r>
              <a:rPr lang="en-US" sz="1100" dirty="0"/>
              <a:t>: You want a service that deploys, manages, and scales your web applications for you.</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ea typeface="Amazon Ember Light" panose="020B0403020204020204" pitchFamily="34" charset="0"/>
                <a:cs typeface="Amazon Ember Light" panose="020B0403020204020204" pitchFamily="34" charset="0"/>
                <a:hlinkClick r:id="rId6"/>
              </a:rPr>
              <a:t>Amazon </a:t>
            </a:r>
            <a:r>
              <a:rPr lang="en-US" sz="1100" dirty="0" err="1">
                <a:ea typeface="Amazon Ember Light" panose="020B0403020204020204" pitchFamily="34" charset="0"/>
                <a:cs typeface="Amazon Ember Light" panose="020B0403020204020204" pitchFamily="34" charset="0"/>
                <a:hlinkClick r:id="rId6"/>
              </a:rPr>
              <a:t>Lightsail</a:t>
            </a:r>
            <a:r>
              <a:rPr lang="en-US" sz="1100" dirty="0"/>
              <a:t>: You need a lightweight cloud platform for a simple web application.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ea typeface="Amazon Ember Light" panose="020B0403020204020204" pitchFamily="34" charset="0"/>
                <a:cs typeface="Amazon Ember Light" panose="020B0403020204020204" pitchFamily="34" charset="0"/>
                <a:hlinkClick r:id="rId7"/>
              </a:rPr>
              <a:t>AWS Batch</a:t>
            </a:r>
            <a:r>
              <a:rPr lang="en-US" sz="1100" dirty="0"/>
              <a:t>: You need to run hundreds of thousands of batch workloads.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ea typeface="Amazon Ember Light" panose="020B0403020204020204" pitchFamily="34" charset="0"/>
                <a:cs typeface="Amazon Ember Light" panose="020B0403020204020204" pitchFamily="34" charset="0"/>
                <a:hlinkClick r:id="rId8"/>
              </a:rPr>
              <a:t>AWS Outposts</a:t>
            </a:r>
            <a:r>
              <a:rPr lang="en-US" sz="1100" dirty="0"/>
              <a:t>: You want to run AWS infrastructure in your on-premises data center.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ea typeface="Amazon Ember Light" panose="020B0403020204020204" pitchFamily="34" charset="0"/>
                <a:cs typeface="Amazon Ember Light" panose="020B0403020204020204" pitchFamily="34" charset="0"/>
                <a:hlinkClick r:id="rId9"/>
              </a:rPr>
              <a:t>Amazon Elastic Container Service</a:t>
            </a:r>
            <a:r>
              <a:rPr lang="en-US" sz="1100" dirty="0"/>
              <a:t> (Amazon ECS), </a:t>
            </a:r>
            <a:r>
              <a:rPr lang="en-US" sz="1100" dirty="0">
                <a:ea typeface="Amazon Ember Light" panose="020B0403020204020204" pitchFamily="34" charset="0"/>
                <a:cs typeface="Amazon Ember Light" panose="020B0403020204020204" pitchFamily="34" charset="0"/>
                <a:hlinkClick r:id="rId10"/>
              </a:rPr>
              <a:t>Amazon Elastic Kubernetes Service</a:t>
            </a:r>
            <a:r>
              <a:rPr lang="en-US" sz="1100" dirty="0">
                <a:ea typeface="Amazon Ember Light" panose="020B0403020204020204" pitchFamily="34" charset="0"/>
                <a:cs typeface="Amazon Ember Light" panose="020B0403020204020204" pitchFamily="34" charset="0"/>
              </a:rPr>
              <a:t> </a:t>
            </a:r>
            <a:r>
              <a:rPr lang="en-US" sz="1100" dirty="0"/>
              <a:t>(Amazon EKS), or </a:t>
            </a:r>
            <a:r>
              <a:rPr lang="en-US" sz="1100" dirty="0">
                <a:ea typeface="Amazon Ember Light" panose="020B0403020204020204" pitchFamily="34" charset="0"/>
                <a:cs typeface="Amazon Ember Light" panose="020B0403020204020204" pitchFamily="34" charset="0"/>
                <a:hlinkClick r:id="rId11"/>
              </a:rPr>
              <a:t>AWS </a:t>
            </a:r>
            <a:r>
              <a:rPr lang="en-US" sz="1100" dirty="0" err="1">
                <a:ea typeface="Amazon Ember Light" panose="020B0403020204020204" pitchFamily="34" charset="0"/>
                <a:cs typeface="Amazon Ember Light" panose="020B0403020204020204" pitchFamily="34" charset="0"/>
                <a:hlinkClick r:id="rId11"/>
              </a:rPr>
              <a:t>Fargate</a:t>
            </a:r>
            <a:r>
              <a:rPr lang="en-US" sz="1100" dirty="0"/>
              <a:t>: You want to implement a containers or microservices architecture.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ea typeface="Amazon Ember Light" panose="020B0403020204020204" pitchFamily="34" charset="0"/>
                <a:cs typeface="Amazon Ember Light" panose="020B0403020204020204" pitchFamily="34" charset="0"/>
                <a:hlinkClick r:id="rId12"/>
              </a:rPr>
              <a:t>VMware Cloud on AWS</a:t>
            </a:r>
            <a:r>
              <a:rPr lang="en-US" sz="1100" dirty="0"/>
              <a:t>: You have an on-premises server virtualization platform that you want to migrate to AWS.</a:t>
            </a:r>
          </a:p>
          <a:p>
            <a:pPr marL="0" indent="0">
              <a:buFont typeface="Arial" panose="020B0604020202020204" pitchFamily="34" charset="0"/>
              <a:buNone/>
            </a:pPr>
            <a:endParaRPr lang="en-US" sz="1100" dirty="0"/>
          </a:p>
          <a:p>
            <a:r>
              <a:rPr lang="en-US" sz="1100" dirty="0"/>
              <a:t>Similarly, there are a variety of services for you to choose from in the other categories, and the number of offerings keeps growing.</a:t>
            </a:r>
          </a:p>
        </p:txBody>
      </p:sp>
    </p:spTree>
    <p:extLst>
      <p:ext uri="{BB962C8B-B14F-4D97-AF65-F5344CB8AC3E}">
        <p14:creationId xmlns:p14="http://schemas.microsoft.com/office/powerpoint/2010/main" val="3598022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1913994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 array of AWS services can be intimidating as you start your journey into the cloud. This course </a:t>
            </a:r>
            <a:r>
              <a:rPr lang="en-US" sz="1100" u="none" kern="1200" dirty="0">
                <a:solidFill>
                  <a:schemeClr val="tx1"/>
                </a:solidFill>
                <a:effectLst/>
                <a:latin typeface="+mn-lt"/>
                <a:ea typeface="+mn-ea"/>
                <a:cs typeface="+mn-cs"/>
              </a:rPr>
              <a:t>focuses</a:t>
            </a:r>
            <a:r>
              <a:rPr lang="en-US" sz="1100" kern="1200" dirty="0">
                <a:solidFill>
                  <a:schemeClr val="tx1"/>
                </a:solidFill>
                <a:effectLst/>
                <a:latin typeface="+mn-lt"/>
                <a:ea typeface="+mn-ea"/>
                <a:cs typeface="+mn-cs"/>
              </a:rPr>
              <a:t> on some of the more common services in the following service categories: compute, storage, database, networking and content delivery, security, identity, and compliance, management and governance, and AWS cost management.</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Legend: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Amazon Elastic Block Store (Amazon EBS)</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Amazon Elastic Compute Cloud (Amazon EC2)</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Amazon Elastic Container Registry (Amazon ECR)</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Amazon Elastic Container Service (Amazon ECS)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Amazon Elastic File System (Amazon EFS)</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Amazon Elastic Kubernetes Service (Amazon EKS)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Amazon Relational Database Service (Amazon RDS)</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Amazon Simple Storage Service (Amazon S3)</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Amazon Virtual Private Cloud (Amazon VPC)</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AWS Identity and Access Management (IAM)</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AWS Key Management Service (AWS KMS)</a:t>
            </a:r>
            <a:endParaRPr lang="en-US" sz="1100" dirty="0"/>
          </a:p>
        </p:txBody>
      </p:sp>
    </p:spTree>
    <p:extLst>
      <p:ext uri="{BB962C8B-B14F-4D97-AF65-F5344CB8AC3E}">
        <p14:creationId xmlns:p14="http://schemas.microsoft.com/office/powerpoint/2010/main" val="278309151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34724" y="3311845"/>
            <a:ext cx="7294877" cy="2736203"/>
          </a:xfrm>
        </p:spPr>
        <p:txBody>
          <a:bodyPr/>
          <a:lstStyle/>
          <a:p>
            <a:pPr defTabSz="440695">
              <a:defRPr/>
            </a:pPr>
            <a:r>
              <a:rPr lang="en-US" sz="1100" baseline="0" dirty="0"/>
              <a:t>You might wonder how to access the broad array of services that are offered by AWS. There are three ways to create and manage resources on the AWS Cloud:</a:t>
            </a:r>
          </a:p>
          <a:p>
            <a:pPr marL="171450" indent="-171450">
              <a:buFont typeface="Arial" panose="020B0604020202020204" pitchFamily="34" charset="0"/>
              <a:buChar char="•"/>
            </a:pPr>
            <a:r>
              <a:rPr lang="en-US" sz="1100" b="1" baseline="0" dirty="0"/>
              <a:t>AWS Management Console</a:t>
            </a:r>
            <a:r>
              <a:rPr lang="en-US" sz="1100" baseline="0" dirty="0"/>
              <a:t>: The console provides a rich graphical interface to a majority of the features offered by AWS. (Note: From time to time, new features might not have all of their capabilities </a:t>
            </a:r>
            <a:r>
              <a:rPr lang="en-US" sz="1100" u="none" baseline="0" dirty="0"/>
              <a:t>included in </a:t>
            </a:r>
            <a:r>
              <a:rPr lang="en-US" sz="1100" baseline="0" dirty="0"/>
              <a:t>the console when the feature initially launches.)</a:t>
            </a:r>
          </a:p>
          <a:p>
            <a:pPr marL="171450" indent="-171450">
              <a:buFont typeface="Arial" panose="020B0604020202020204" pitchFamily="34" charset="0"/>
              <a:buChar char="•"/>
            </a:pPr>
            <a:r>
              <a:rPr lang="en-US" sz="1100" b="1" baseline="0" dirty="0"/>
              <a:t>AWS Command Line Interface (AWS CLI)</a:t>
            </a:r>
            <a:r>
              <a:rPr lang="en-US" sz="1100" b="0" baseline="0" dirty="0"/>
              <a:t>:</a:t>
            </a:r>
            <a:r>
              <a:rPr lang="en-US" sz="1100" baseline="0" dirty="0"/>
              <a:t> The AWS CLI provides a suite of utilities that can be launched from a command script in Linux, macOS, or Microsoft Windows.</a:t>
            </a:r>
          </a:p>
          <a:p>
            <a:pPr marL="171450" indent="-171450">
              <a:buFont typeface="Arial" panose="020B0604020202020204" pitchFamily="34" charset="0"/>
              <a:buChar char="•"/>
            </a:pPr>
            <a:r>
              <a:rPr lang="en-US" sz="1100" b="1" baseline="0" dirty="0"/>
              <a:t>Software development kits (SDKs)</a:t>
            </a:r>
            <a:r>
              <a:rPr lang="en-US" sz="1100" b="0" baseline="0" dirty="0"/>
              <a:t>:</a:t>
            </a:r>
            <a:r>
              <a:rPr lang="en-US" sz="1100" baseline="0" dirty="0"/>
              <a:t> AWS provides packages that enable accessing AWS in a variety of popular programming languages. This makes it easy to use AWS in your existing applications and it also enables you to create applications that deploy and monitor complex systems entirely through code. </a:t>
            </a:r>
          </a:p>
          <a:p>
            <a:pPr marL="0" indent="0">
              <a:buFont typeface="+mj-lt"/>
              <a:buNone/>
            </a:pPr>
            <a:endParaRPr lang="en-US" sz="1100" baseline="0" dirty="0"/>
          </a:p>
          <a:p>
            <a:pPr marL="0" indent="0">
              <a:buFont typeface="+mj-lt"/>
              <a:buNone/>
            </a:pPr>
            <a:r>
              <a:rPr lang="en-US" sz="1100" baseline="0" dirty="0"/>
              <a:t>All three options are built on a common REST-like API that serves as the foundation of AWS. </a:t>
            </a:r>
          </a:p>
          <a:p>
            <a:pPr marL="0" indent="0">
              <a:buFont typeface="+mj-lt"/>
              <a:buNone/>
            </a:pPr>
            <a:endParaRPr lang="en-US" sz="1100" baseline="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100" baseline="0" dirty="0"/>
              <a:t>To learn more about tools you can use to develop and manage applications on AWS, see </a:t>
            </a:r>
            <a:r>
              <a:rPr lang="en-US" sz="1100" dirty="0">
                <a:ea typeface="Amazon Ember Light" panose="020B0403020204020204" pitchFamily="34" charset="0"/>
                <a:cs typeface="Amazon Ember Light" panose="020B0403020204020204" pitchFamily="34" charset="0"/>
                <a:hlinkClick r:id="rId3"/>
              </a:rPr>
              <a:t>Tools to Build on AWS</a:t>
            </a:r>
            <a:r>
              <a:rPr lang="en-US" sz="1100" baseline="0" dirty="0"/>
              <a:t>.</a:t>
            </a:r>
          </a:p>
          <a:p>
            <a:endParaRPr lang="en-US" sz="1100" baseline="0" dirty="0"/>
          </a:p>
        </p:txBody>
      </p:sp>
    </p:spTree>
    <p:extLst>
      <p:ext uri="{BB962C8B-B14F-4D97-AF65-F5344CB8AC3E}">
        <p14:creationId xmlns:p14="http://schemas.microsoft.com/office/powerpoint/2010/main" val="248816317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The key</a:t>
            </a:r>
            <a:r>
              <a:rPr lang="en-US" sz="1100" baseline="0" dirty="0">
                <a:latin typeface="+mn-lt"/>
              </a:rPr>
              <a:t> takeaways from this section of the module include:</a:t>
            </a:r>
          </a:p>
          <a:p>
            <a:pPr marL="171450" indent="-171450">
              <a:buFont typeface="Arial" panose="020B0604020202020204" pitchFamily="34" charset="0"/>
              <a:buChar char="•"/>
            </a:pPr>
            <a:r>
              <a:rPr lang="en-US" sz="1100" dirty="0"/>
              <a:t>AWS is a secure cloud platform that offers a broad set of global cloud-based products called services that are designed to work together.</a:t>
            </a:r>
          </a:p>
          <a:p>
            <a:pPr marL="171450" indent="-171450">
              <a:buFont typeface="Arial" panose="020B0604020202020204" pitchFamily="34" charset="0"/>
              <a:buChar char="•"/>
            </a:pPr>
            <a:r>
              <a:rPr lang="en-US" sz="1100" dirty="0"/>
              <a:t>There are many categories of AWS services, and each category has many services to choose from.</a:t>
            </a:r>
          </a:p>
          <a:p>
            <a:pPr marL="171450" indent="-171450">
              <a:buFont typeface="Arial" panose="020B0604020202020204" pitchFamily="34" charset="0"/>
              <a:buChar char="•"/>
            </a:pPr>
            <a:r>
              <a:rPr lang="en-US" sz="1100" dirty="0"/>
              <a:t>Choose a service based on your business goals and technology requirements.</a:t>
            </a:r>
          </a:p>
          <a:p>
            <a:pPr marL="171450" indent="-171450">
              <a:buFont typeface="Arial" panose="020B0604020202020204" pitchFamily="34" charset="0"/>
              <a:buChar char="•"/>
            </a:pPr>
            <a:r>
              <a:rPr lang="en-US" sz="1100" dirty="0"/>
              <a:t>There are three ways to interact with AWS services.</a:t>
            </a:r>
            <a:endParaRPr lang="en-US" sz="1100" baseline="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solidFill>
                <a:srgbClr val="000000"/>
              </a:solidFill>
              <a:latin typeface="+mn-lt"/>
              <a:ea typeface="Amazon Ember" panose="02000000000000000000" pitchFamily="2" charset="0"/>
              <a:cs typeface="Amazon Ember Light" panose="020B0403020204020204" pitchFamily="34" charset="0"/>
            </a:endParaRPr>
          </a:p>
        </p:txBody>
      </p:sp>
    </p:spTree>
    <p:extLst>
      <p:ext uri="{BB962C8B-B14F-4D97-AF65-F5344CB8AC3E}">
        <p14:creationId xmlns:p14="http://schemas.microsoft.com/office/powerpoint/2010/main" val="303020014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Section 4: Moving to the AWS Cloud – The AWS Cloud Adoption Framework (AWS CAF)</a:t>
            </a:r>
          </a:p>
          <a:p>
            <a:endParaRPr lang="en-US" sz="1100" dirty="0"/>
          </a:p>
          <a:p>
            <a:r>
              <a:rPr lang="en-US" sz="1100" dirty="0"/>
              <a:t>As you learned so far in this module, cloud computing offers many advantages over the traditional model. However, for most organizations, cloud adoption does not happen instantly. Technology is one thing, but an organization also consists of people and processes, and these three elements must all be in alignment for successful cloud adoption. Cloud computing introduces a significant shift in how technology is obtained, used, and managed. It also shifts how organizations budget and pay for technology services. Cloud adoption requires that fundamental changes are discussed and considered across an entire organization. It also requires that stakeholders across all organizational units—both within and outside IT—support these new changes. In this last section, you learn about the AWS CAF</a:t>
            </a:r>
            <a:r>
              <a:rPr lang="en-US" sz="1100" kern="1200" dirty="0">
                <a:solidFill>
                  <a:schemeClr val="tx1"/>
                </a:solidFill>
                <a:effectLst/>
                <a:latin typeface="+mn-lt"/>
                <a:ea typeface="+mn-ea"/>
                <a:cs typeface="+mn-cs"/>
              </a:rPr>
              <a:t>, which was created to help organizations design and travel an accelerated path to successful cloud adoption.</a:t>
            </a:r>
            <a:endParaRPr lang="en-US" sz="1100" dirty="0"/>
          </a:p>
        </p:txBody>
      </p:sp>
    </p:spTree>
    <p:extLst>
      <p:ext uri="{BB962C8B-B14F-4D97-AF65-F5344CB8AC3E}">
        <p14:creationId xmlns:p14="http://schemas.microsoft.com/office/powerpoint/2010/main" val="1826814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Each organization’s cloud adoption journey is unique. However, in order for any organization to successfully migrate its IT portfolio to the cloud, three elements (that is, people, process, and technology) must be in alignment. </a:t>
            </a:r>
            <a:r>
              <a:rPr lang="en-US" sz="1100" u="none" kern="1200" dirty="0">
                <a:solidFill>
                  <a:schemeClr val="tx1"/>
                </a:solidFill>
                <a:effectLst/>
                <a:latin typeface="+mn-lt"/>
                <a:ea typeface="+mn-ea"/>
                <a:cs typeface="+mn-cs"/>
              </a:rPr>
              <a:t>Business</a:t>
            </a:r>
            <a:r>
              <a:rPr lang="en-US" sz="1100" kern="1200" dirty="0">
                <a:solidFill>
                  <a:schemeClr val="tx1"/>
                </a:solidFill>
                <a:effectLst/>
                <a:latin typeface="+mn-lt"/>
                <a:ea typeface="+mn-ea"/>
                <a:cs typeface="+mn-cs"/>
              </a:rPr>
              <a:t> and technology leaders in an organization must understand the organization’s current state, target state, and the transition </a:t>
            </a:r>
            <a:r>
              <a:rPr lang="en-US" sz="1100" u="none" strike="noStrike" kern="1200" dirty="0">
                <a:solidFill>
                  <a:schemeClr val="tx1"/>
                </a:solidFill>
                <a:effectLst/>
                <a:latin typeface="+mn-lt"/>
                <a:ea typeface="+mn-ea"/>
                <a:cs typeface="+mn-cs"/>
              </a:rPr>
              <a:t>that is needed </a:t>
            </a:r>
            <a:r>
              <a:rPr lang="en-US" sz="1100" kern="1200" dirty="0">
                <a:solidFill>
                  <a:schemeClr val="tx1"/>
                </a:solidFill>
                <a:effectLst/>
                <a:latin typeface="+mn-lt"/>
                <a:ea typeface="+mn-ea"/>
                <a:cs typeface="+mn-cs"/>
              </a:rPr>
              <a:t>to achieve the target state so</a:t>
            </a:r>
            <a:r>
              <a:rPr lang="en-US" sz="1100" kern="1200" baseline="0" dirty="0">
                <a:solidFill>
                  <a:schemeClr val="tx1"/>
                </a:solidFill>
                <a:effectLst/>
                <a:latin typeface="+mn-lt"/>
                <a:ea typeface="+mn-ea"/>
                <a:cs typeface="+mn-cs"/>
              </a:rPr>
              <a:t> they can </a:t>
            </a:r>
            <a:r>
              <a:rPr lang="en-US" sz="1100" kern="1200" dirty="0">
                <a:solidFill>
                  <a:schemeClr val="tx1"/>
                </a:solidFill>
                <a:effectLst/>
                <a:latin typeface="+mn-lt"/>
                <a:ea typeface="+mn-ea"/>
                <a:cs typeface="+mn-cs"/>
              </a:rPr>
              <a:t>set goals and create processes for staff.</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 AWS Cloud Adoption Framework (AWS CAF) provides guidance and best practices to help organizations identify gaps in skills and processes. It also helps organizations build a comprehensive approach to cloud computing—both</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across the organization and throughout the IT lifecycle—to accelerate successful cloud adoption.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At the highest level, the AWS CAF organizes guidance into six areas of focus, called </a:t>
            </a:r>
            <a:r>
              <a:rPr lang="en-US" sz="1100" i="1" kern="1200" dirty="0">
                <a:solidFill>
                  <a:schemeClr val="tx1"/>
                </a:solidFill>
                <a:effectLst/>
                <a:latin typeface="+mn-lt"/>
                <a:ea typeface="+mn-ea"/>
                <a:cs typeface="+mn-cs"/>
              </a:rPr>
              <a:t>perspectives</a:t>
            </a:r>
            <a:r>
              <a:rPr lang="en-US" sz="1100" kern="1200" dirty="0">
                <a:solidFill>
                  <a:schemeClr val="tx1"/>
                </a:solidFill>
                <a:effectLst/>
                <a:latin typeface="+mn-lt"/>
                <a:ea typeface="+mn-ea"/>
                <a:cs typeface="+mn-cs"/>
              </a:rPr>
              <a:t>. Perspectives span people, processes, and technology. Each perspective consists of a set of </a:t>
            </a:r>
            <a:r>
              <a:rPr lang="en-US" sz="1100" i="1" kern="1200" dirty="0">
                <a:solidFill>
                  <a:schemeClr val="tx1"/>
                </a:solidFill>
                <a:effectLst/>
                <a:latin typeface="+mn-lt"/>
                <a:ea typeface="+mn-ea"/>
                <a:cs typeface="+mn-cs"/>
              </a:rPr>
              <a:t>capabilities</a:t>
            </a:r>
            <a:r>
              <a:rPr lang="en-US" sz="1100" kern="1200" dirty="0">
                <a:solidFill>
                  <a:schemeClr val="tx1"/>
                </a:solidFill>
                <a:effectLst/>
                <a:latin typeface="+mn-lt"/>
                <a:ea typeface="+mn-ea"/>
                <a:cs typeface="+mn-cs"/>
              </a:rPr>
              <a:t>, which covers distinct responsibilities </a:t>
            </a:r>
            <a:r>
              <a:rPr lang="en-US" sz="1100" u="none" kern="1200" dirty="0">
                <a:solidFill>
                  <a:schemeClr val="tx1"/>
                </a:solidFill>
                <a:effectLst/>
                <a:latin typeface="+mn-lt"/>
                <a:ea typeface="+mn-ea"/>
                <a:cs typeface="+mn-cs"/>
              </a:rPr>
              <a:t>that are owned or managed by </a:t>
            </a:r>
            <a:r>
              <a:rPr lang="en-US" sz="1100" kern="1200" dirty="0">
                <a:solidFill>
                  <a:schemeClr val="tx1"/>
                </a:solidFill>
                <a:effectLst/>
                <a:latin typeface="+mn-lt"/>
                <a:ea typeface="+mn-ea"/>
                <a:cs typeface="+mn-cs"/>
              </a:rPr>
              <a:t>functionally related stakeholders.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Capabilities within each perspective are used to identify which areas of an organization require attention. By identifying gaps, prescriptive work streams can be created that support a successful cloud journey.</a:t>
            </a:r>
          </a:p>
        </p:txBody>
      </p:sp>
    </p:spTree>
    <p:extLst>
      <p:ext uri="{BB962C8B-B14F-4D97-AF65-F5344CB8AC3E}">
        <p14:creationId xmlns:p14="http://schemas.microsoft.com/office/powerpoint/2010/main" val="226162266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lang="en-US" sz="1100" b="0" i="0" kern="1200" dirty="0">
                <a:solidFill>
                  <a:schemeClr val="tx1"/>
                </a:solidFill>
                <a:effectLst/>
                <a:latin typeface="+mn-lt"/>
                <a:ea typeface="+mn-ea"/>
                <a:cs typeface="+mn-cs"/>
              </a:rPr>
              <a:t>In general, the Business, People, and Governance </a:t>
            </a:r>
            <a:r>
              <a:rPr lang="en-US" sz="1100" b="0" i="0" u="none" kern="1200" dirty="0">
                <a:solidFill>
                  <a:schemeClr val="tx1"/>
                </a:solidFill>
                <a:effectLst/>
                <a:latin typeface="+mn-lt"/>
                <a:ea typeface="+mn-ea"/>
                <a:cs typeface="+mn-cs"/>
              </a:rPr>
              <a:t>perspectives</a:t>
            </a:r>
            <a:r>
              <a:rPr lang="en-US" sz="1100" b="0" i="0" kern="1200" dirty="0">
                <a:solidFill>
                  <a:schemeClr val="tx1"/>
                </a:solidFill>
                <a:effectLst/>
                <a:latin typeface="+mn-lt"/>
                <a:ea typeface="+mn-ea"/>
                <a:cs typeface="+mn-cs"/>
              </a:rPr>
              <a:t> focus on business capabilities, while the Platform, Security, and Operations </a:t>
            </a:r>
            <a:r>
              <a:rPr lang="en-US" sz="1100" b="0" i="0" u="none" kern="1200" dirty="0">
                <a:solidFill>
                  <a:schemeClr val="tx1"/>
                </a:solidFill>
                <a:effectLst/>
                <a:latin typeface="+mn-lt"/>
                <a:ea typeface="+mn-ea"/>
                <a:cs typeface="+mn-cs"/>
              </a:rPr>
              <a:t>perspectives</a:t>
            </a:r>
            <a:r>
              <a:rPr lang="en-US" sz="1100" b="0" i="0" kern="1200" dirty="0">
                <a:solidFill>
                  <a:schemeClr val="tx1"/>
                </a:solidFill>
                <a:effectLst/>
                <a:latin typeface="+mn-lt"/>
                <a:ea typeface="+mn-ea"/>
                <a:cs typeface="+mn-cs"/>
              </a:rPr>
              <a:t> focus on technical capabilities.</a:t>
            </a:r>
            <a:endParaRPr lang="en-US" sz="1050" b="0" i="0" u="none" strike="noStrike" kern="1200" baseline="0" dirty="0">
              <a:solidFill>
                <a:schemeClr val="tx1"/>
              </a:solidFill>
              <a:effectLst/>
              <a:cs typeface="Arial" panose="020B0604020202020204" pitchFamily="34" charset="0"/>
            </a:endParaRPr>
          </a:p>
        </p:txBody>
      </p:sp>
    </p:spTree>
    <p:extLst>
      <p:ext uri="{BB962C8B-B14F-4D97-AF65-F5344CB8AC3E}">
        <p14:creationId xmlns:p14="http://schemas.microsoft.com/office/powerpoint/2010/main" val="69904928"/>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Stakeholders from the Business perspective (</a:t>
            </a:r>
            <a:r>
              <a:rPr lang="en-US" sz="1100" u="none" dirty="0"/>
              <a:t>for example, </a:t>
            </a:r>
            <a:r>
              <a:rPr lang="en-US" sz="1100" dirty="0"/>
              <a:t>b</a:t>
            </a:r>
            <a:r>
              <a:rPr lang="en-US" sz="1100" dirty="0">
                <a:ea typeface="Amazon Ember Light" panose="020B0403020204020204" pitchFamily="34" charset="0"/>
                <a:cs typeface="Amazon Ember Light" panose="020B0403020204020204" pitchFamily="34" charset="0"/>
              </a:rPr>
              <a:t>usiness managers, finance managers, budget owners, and strategy stakeholders)</a:t>
            </a:r>
            <a:r>
              <a:rPr lang="en-US" sz="1100" dirty="0"/>
              <a:t> can use the AWS CAF to create a strong business case for cloud adoption and prioritize cloud adoption initiatives.</a:t>
            </a:r>
            <a:r>
              <a:rPr lang="en-US" sz="1100" baseline="0" dirty="0"/>
              <a:t> Stakeholders should </a:t>
            </a:r>
            <a:r>
              <a:rPr lang="en-US" sz="1100" dirty="0"/>
              <a:t>ensure that an organization’s business strategies and goals align with </a:t>
            </a:r>
            <a:r>
              <a:rPr lang="en-US" sz="1100" baseline="0" dirty="0"/>
              <a:t>its</a:t>
            </a:r>
            <a:r>
              <a:rPr lang="en-US" sz="1100" dirty="0"/>
              <a:t> IT strategies and goals.</a:t>
            </a:r>
          </a:p>
        </p:txBody>
      </p:sp>
    </p:spTree>
    <p:extLst>
      <p:ext uri="{BB962C8B-B14F-4D97-AF65-F5344CB8AC3E}">
        <p14:creationId xmlns:p14="http://schemas.microsoft.com/office/powerpoint/2010/main" val="214658144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Stakeholders from the People perspective (</a:t>
            </a:r>
            <a:r>
              <a:rPr lang="en-US" sz="1100" u="none" dirty="0"/>
              <a:t>for example, </a:t>
            </a:r>
            <a:r>
              <a:rPr lang="en-US" sz="1100" dirty="0"/>
              <a:t>human resources, staffing, and people managers) can use the AWS CAF to evaluate organizational structures and roles, new skill and process requirements, and identify gaps. Performing an analysis of needs and gaps can help prioritize training, staffing, and organizational changes to build an agile organization.</a:t>
            </a:r>
          </a:p>
        </p:txBody>
      </p:sp>
    </p:spTree>
    <p:extLst>
      <p:ext uri="{BB962C8B-B14F-4D97-AF65-F5344CB8AC3E}">
        <p14:creationId xmlns:p14="http://schemas.microsoft.com/office/powerpoint/2010/main" val="345298874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Stakeholders from the Governance perspective (</a:t>
            </a:r>
            <a:r>
              <a:rPr lang="en-US" sz="1100" u="none" dirty="0"/>
              <a:t>for example, the </a:t>
            </a:r>
            <a:r>
              <a:rPr lang="en-US" sz="1100" dirty="0"/>
              <a:t>Chief Information Officer or CIO, program managers, enterprise architects, business analysts, and portfolio managers) can use the AWS CAF to focus on the skills and processes that are needed to align IT strategy and goals with business strategy and goals. This focus helps the organization maximize the business value of its IT investment and minimize the business risks.</a:t>
            </a:r>
          </a:p>
        </p:txBody>
      </p:sp>
    </p:spTree>
    <p:extLst>
      <p:ext uri="{BB962C8B-B14F-4D97-AF65-F5344CB8AC3E}">
        <p14:creationId xmlns:p14="http://schemas.microsoft.com/office/powerpoint/2010/main" val="2039167678"/>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Stakeholders from the Platform perspective (</a:t>
            </a:r>
            <a:r>
              <a:rPr lang="en-US" sz="1100" u="none" dirty="0"/>
              <a:t>for example, </a:t>
            </a:r>
            <a:r>
              <a:rPr lang="en-US" sz="1100" dirty="0"/>
              <a:t>Chief Technology Officer or CTO, IT managers, and solutions architects) use a variety of architectural dimensions and models to understand and communicate the nature of IT systems and their relationships. They </a:t>
            </a:r>
            <a:r>
              <a:rPr lang="en-US" sz="1100" dirty="0">
                <a:solidFill>
                  <a:schemeClr val="tx1"/>
                </a:solidFill>
              </a:rPr>
              <a:t>must be able to describe the architecture of the target state environment in detail. The AWS CAF includes principles and patterns for implementing new solutions on the cloud, and for migrating on-premises workloads to the cloud.</a:t>
            </a:r>
            <a:endParaRPr lang="en-US" sz="1100" dirty="0"/>
          </a:p>
        </p:txBody>
      </p:sp>
    </p:spTree>
    <p:extLst>
      <p:ext uri="{BB962C8B-B14F-4D97-AF65-F5344CB8AC3E}">
        <p14:creationId xmlns:p14="http://schemas.microsoft.com/office/powerpoint/2010/main" val="10610791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9089941"/>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Stakeholders from the Security perspective (</a:t>
            </a:r>
            <a:r>
              <a:rPr lang="en-US" sz="1100" u="none" dirty="0"/>
              <a:t>for example, </a:t>
            </a:r>
            <a:r>
              <a:rPr lang="en-US" sz="1100" dirty="0"/>
              <a:t>Chief Information Security Officer or CISO, IT security managers, and IT security analysts) must ensure that the organization meets security objectives for visibility, auditability, control, and agility. Security perspective stakeholders can use the AWS CAF to structure the selection and implementation of security controls that meet the organization’s needs.</a:t>
            </a:r>
          </a:p>
        </p:txBody>
      </p:sp>
    </p:spTree>
    <p:extLst>
      <p:ext uri="{BB962C8B-B14F-4D97-AF65-F5344CB8AC3E}">
        <p14:creationId xmlns:p14="http://schemas.microsoft.com/office/powerpoint/2010/main" val="4253051136"/>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Stakeholders from the Operations perspective (</a:t>
            </a:r>
            <a:r>
              <a:rPr lang="en-US" sz="1100" u="none" dirty="0"/>
              <a:t>for example, </a:t>
            </a:r>
            <a:r>
              <a:rPr lang="en-US" sz="1100" dirty="0"/>
              <a:t>IT operations managers and IT support managers) define how day-to-day, quarter-to-quarter, and year-to-year business </a:t>
            </a:r>
            <a:r>
              <a:rPr lang="en-US" sz="1100" u="none" dirty="0"/>
              <a:t>is</a:t>
            </a:r>
            <a:r>
              <a:rPr lang="en-US" sz="1100" dirty="0"/>
              <a:t> conducted. Stakeholders</a:t>
            </a:r>
            <a:r>
              <a:rPr lang="en-US" sz="1100" baseline="0" dirty="0"/>
              <a:t> from the </a:t>
            </a:r>
            <a:r>
              <a:rPr lang="en-US" sz="1100" dirty="0"/>
              <a:t>Operations perspective align with and support the operations of the business. The AWS CAF helps these stakeholders define current operating procedures.</a:t>
            </a:r>
            <a:r>
              <a:rPr lang="en-US" sz="1100" baseline="0" dirty="0"/>
              <a:t> It also helps them </a:t>
            </a:r>
            <a:r>
              <a:rPr lang="en-US" sz="1100" dirty="0"/>
              <a:t>identify the process changes and training that are needed to implement successful cloud adoption.</a:t>
            </a:r>
          </a:p>
        </p:txBody>
      </p:sp>
    </p:spTree>
    <p:extLst>
      <p:ext uri="{BB962C8B-B14F-4D97-AF65-F5344CB8AC3E}">
        <p14:creationId xmlns:p14="http://schemas.microsoft.com/office/powerpoint/2010/main" val="3413980094"/>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The key</a:t>
            </a:r>
            <a:r>
              <a:rPr lang="en-US" sz="1100" baseline="0" dirty="0">
                <a:latin typeface="+mn-lt"/>
              </a:rPr>
              <a:t> takeaways from this section of the module include:</a:t>
            </a:r>
            <a:endParaRPr lang="en-US" sz="1100" dirty="0">
              <a:solidFill>
                <a:srgbClr val="000000"/>
              </a:solidFill>
              <a:latin typeface="+mn-lt"/>
              <a:ea typeface="Amazon Ember" panose="02000000000000000000" pitchFamily="2" charset="0"/>
              <a:cs typeface="Amazon Ember Light" panose="020B04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Cloud adoption is not instantaneous for most organizations and requires a thoughtful, deliberate strategy and alignment across the whole organization.</a:t>
            </a:r>
          </a:p>
          <a:p>
            <a:pPr marL="171450" indent="-171450">
              <a:buFont typeface="Arial" panose="020B0604020202020204" pitchFamily="34" charset="0"/>
              <a:buChar char="•"/>
            </a:pPr>
            <a:r>
              <a:rPr lang="en-US" sz="1100" dirty="0"/>
              <a:t>The AWS CAF was created to help organizations develop efficient and effective plans for their cloud adoption journey.</a:t>
            </a:r>
          </a:p>
          <a:p>
            <a:pPr marL="171450" indent="-171450">
              <a:buFont typeface="Arial" panose="020B0604020202020204" pitchFamily="34" charset="0"/>
              <a:buChar char="•"/>
            </a:pPr>
            <a:r>
              <a:rPr lang="en-US" sz="1100" b="0" i="0" kern="1200" dirty="0">
                <a:solidFill>
                  <a:schemeClr val="tx1"/>
                </a:solidFill>
                <a:effectLst/>
                <a:latin typeface="+mn-lt"/>
                <a:ea typeface="+mn-ea"/>
                <a:cs typeface="+mn-cs"/>
              </a:rPr>
              <a:t>The AWS CAF organizes guidance into six areas of focus, called perspectives.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Perspectives consist of sets of business or technology capabilities that are the responsibility of key stakeholders.</a:t>
            </a:r>
          </a:p>
          <a:p>
            <a:pPr marL="171450" indent="-171450">
              <a:buFont typeface="Arial" panose="020B0604020202020204" pitchFamily="34" charset="0"/>
              <a:buChar char="•"/>
            </a:pPr>
            <a:endParaRPr lang="en-US" sz="1100" dirty="0"/>
          </a:p>
        </p:txBody>
      </p:sp>
    </p:spTree>
    <p:extLst>
      <p:ext uri="{BB962C8B-B14F-4D97-AF65-F5344CB8AC3E}">
        <p14:creationId xmlns:p14="http://schemas.microsoft.com/office/powerpoint/2010/main" val="3949726822"/>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It’s now time to review the module</a:t>
            </a:r>
            <a:r>
              <a:rPr lang="en-US" sz="1100" baseline="0" dirty="0"/>
              <a:t>, and </a:t>
            </a:r>
            <a:r>
              <a:rPr lang="en-US" sz="1100" dirty="0"/>
              <a:t>wrap up with a knowledge check and discussion of a practice certification exam question.</a:t>
            </a:r>
          </a:p>
        </p:txBody>
      </p:sp>
    </p:spTree>
    <p:extLst>
      <p:ext uri="{BB962C8B-B14F-4D97-AF65-F5344CB8AC3E}">
        <p14:creationId xmlns:p14="http://schemas.microsoft.com/office/powerpoint/2010/main" val="223540858"/>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summary, in this module you learned how to:</a:t>
            </a:r>
          </a:p>
          <a:p>
            <a:pPr marL="171450" indent="-171450">
              <a:buFont typeface="Arial" panose="020B0604020202020204" pitchFamily="34" charset="0"/>
              <a:buChar char="•"/>
            </a:pPr>
            <a:r>
              <a:rPr lang="en-US" sz="1100" dirty="0"/>
              <a:t>Define different types of cloud computing</a:t>
            </a:r>
          </a:p>
          <a:p>
            <a:pPr marL="171450" indent="-171450">
              <a:buFont typeface="Arial" panose="020B0604020202020204" pitchFamily="34" charset="0"/>
              <a:buChar char="•"/>
            </a:pPr>
            <a:r>
              <a:rPr lang="en-US" sz="1100" dirty="0"/>
              <a:t>Describe six advantages of cloud computing</a:t>
            </a:r>
            <a:endParaRPr lang="en-US" sz="1100" strike="sngStrike" dirty="0"/>
          </a:p>
          <a:p>
            <a:pPr marL="171450" indent="-171450">
              <a:buFont typeface="Arial" panose="020B0604020202020204" pitchFamily="34" charset="0"/>
              <a:buChar char="•"/>
            </a:pPr>
            <a:r>
              <a:rPr lang="en-US" sz="1100" kern="1200" baseline="0" dirty="0">
                <a:solidFill>
                  <a:schemeClr val="tx1"/>
                </a:solidFill>
                <a:effectLst/>
                <a:latin typeface="+mn-lt"/>
                <a:ea typeface="+mn-ea"/>
                <a:cs typeface="+mn-cs"/>
              </a:rPr>
              <a:t>Recognize the main AWS service categories and core services</a:t>
            </a:r>
          </a:p>
          <a:p>
            <a:pPr marL="171450" indent="-171450">
              <a:buFont typeface="Arial" panose="020B0604020202020204" pitchFamily="34" charset="0"/>
              <a:buChar char="•"/>
            </a:pPr>
            <a:r>
              <a:rPr lang="en-US" sz="1100" dirty="0"/>
              <a:t>Reviewed the AWS Cloud Adoption Framework</a:t>
            </a:r>
            <a:endParaRPr lang="en-US" sz="1100" strike="sngStrike" dirty="0"/>
          </a:p>
          <a:p>
            <a:pPr marL="171450" lvl="0" indent="-171450">
              <a:buFont typeface="Arial" panose="020B0604020202020204" pitchFamily="34" charset="0"/>
              <a:buChar char="•"/>
            </a:pPr>
            <a:endParaRPr lang="en-US" sz="11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t>To finish this module, complete the knowledge check. </a:t>
            </a:r>
          </a:p>
          <a:p>
            <a:endParaRPr lang="en-US" sz="1100" dirty="0"/>
          </a:p>
        </p:txBody>
      </p:sp>
    </p:spTree>
    <p:extLst>
      <p:ext uri="{BB962C8B-B14F-4D97-AF65-F5344CB8AC3E}">
        <p14:creationId xmlns:p14="http://schemas.microsoft.com/office/powerpoint/2010/main" val="2100801804"/>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If you want to learn more about the topics covered in this module, you might find the following additional resources helpful:</a:t>
            </a:r>
          </a:p>
          <a:p>
            <a:pPr marL="171450" indent="-171450">
              <a:buFont typeface="Arial" panose="020B0604020202020204" pitchFamily="34" charset="0"/>
              <a:buChar char="•"/>
            </a:pPr>
            <a:r>
              <a:rPr lang="en-US" sz="1100" dirty="0">
                <a:hlinkClick r:id="rId3"/>
              </a:rPr>
              <a:t>What is AWS?</a:t>
            </a:r>
            <a:r>
              <a:rPr lang="en-US" sz="1100" dirty="0"/>
              <a:t> YouTube video</a:t>
            </a:r>
          </a:p>
          <a:p>
            <a:pPr marL="171450" indent="-171450">
              <a:buFont typeface="Arial" panose="020B0604020202020204" pitchFamily="34" charset="0"/>
              <a:buChar char="•"/>
            </a:pPr>
            <a:r>
              <a:rPr lang="en-US" sz="1100" dirty="0">
                <a:hlinkClick r:id="rId4"/>
              </a:rPr>
              <a:t>Cloud computing with AWS</a:t>
            </a:r>
            <a:r>
              <a:rPr lang="en-US" sz="1100" dirty="0"/>
              <a:t> website</a:t>
            </a:r>
          </a:p>
          <a:p>
            <a:pPr marL="171450" indent="-171450">
              <a:buFont typeface="Arial" panose="020B0604020202020204" pitchFamily="34" charset="0"/>
              <a:buChar char="•"/>
            </a:pPr>
            <a:r>
              <a:rPr lang="en-US" sz="1100" dirty="0">
                <a:hlinkClick r:id="rId5"/>
              </a:rPr>
              <a:t>Overview of Amazon Web Services</a:t>
            </a:r>
            <a:r>
              <a:rPr lang="en-US" sz="1100" dirty="0"/>
              <a:t> whitepaper</a:t>
            </a:r>
          </a:p>
          <a:p>
            <a:pPr marL="171450" indent="-171450">
              <a:buFont typeface="Arial" panose="020B0604020202020204" pitchFamily="34" charset="0"/>
              <a:buChar char="•"/>
            </a:pPr>
            <a:r>
              <a:rPr lang="en-US" sz="1100" dirty="0">
                <a:hlinkClick r:id="rId6"/>
              </a:rPr>
              <a:t>An Overview of the AWS Cloud Adoption Framework</a:t>
            </a:r>
            <a:r>
              <a:rPr lang="en-US" sz="1100" dirty="0"/>
              <a:t> whitepaper</a:t>
            </a:r>
          </a:p>
          <a:p>
            <a:endParaRPr lang="en-US" sz="1100" dirty="0"/>
          </a:p>
        </p:txBody>
      </p:sp>
    </p:spTree>
    <p:extLst>
      <p:ext uri="{BB962C8B-B14F-4D97-AF65-F5344CB8AC3E}">
        <p14:creationId xmlns:p14="http://schemas.microsoft.com/office/powerpoint/2010/main" val="1193382001"/>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Thanks for participating!</a:t>
            </a:r>
          </a:p>
        </p:txBody>
      </p:sp>
    </p:spTree>
    <p:extLst>
      <p:ext uri="{BB962C8B-B14F-4D97-AF65-F5344CB8AC3E}">
        <p14:creationId xmlns:p14="http://schemas.microsoft.com/office/powerpoint/2010/main" val="368016726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07682281"/>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241eb572e_0_1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5241eb572e_0_1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Welcome to </a:t>
            </a:r>
            <a:r>
              <a:rPr lang="en" b="1"/>
              <a:t>So, What’s the Cloud Anyway?</a:t>
            </a:r>
            <a:r>
              <a:rPr lang="en"/>
              <a:t>, I’m ________________.</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ded2878ce_0_5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5ded2878ce_0_5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From this course map, you can see that you’re at the beginning of your journey through the Google Cloud Computing Foundations course. On completing the module, you’ll be able to answer the question ‘So, what’s the Cloud anyway?, and discuss why the Cloud is a technological and business game changer. Let’s look at the objectives for this module in more detail.</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1643891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5ded2878ce_0_3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ded2878ce_0_3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objective of this module is for you to be able to discuss what the cloud is and why it’s a technological and business game changer.</a:t>
            </a:r>
            <a:endParaRPr/>
          </a:p>
          <a:p>
            <a:pPr marL="0" lvl="0" indent="0" algn="l" rtl="0">
              <a:spcBef>
                <a:spcPts val="0"/>
              </a:spcBef>
              <a:spcAft>
                <a:spcPts val="0"/>
              </a:spcAft>
              <a:buNone/>
            </a:pPr>
            <a:endParaRPr/>
          </a:p>
          <a:p>
            <a:pPr marL="0" lvl="0" indent="0" algn="l" rtl="0">
              <a:spcBef>
                <a:spcPts val="0"/>
              </a:spcBef>
              <a:spcAft>
                <a:spcPts val="0"/>
              </a:spcAft>
              <a:buNone/>
            </a:pPr>
            <a:r>
              <a:rPr lang="en"/>
              <a:t>The specific learning objectives to achieve this include you being able to discuss cloud computing; compare and contrast physical, virtual, and cloud architectures; define IaaS, PaaS, and SaaS infrastructures; and identify some of the advantages of leveraging the cloud.</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5e5ac24dc2_0_23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5e5ac24dc2_0_23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module starts by discussing the characteristics of cloud computing before looking at how traditional architectures compare to the cloud. We’ll then look at the key differences between Infrastructure as a Service (IaaS), Platform as a Service (PaaS), and Software as a Service (SaaS), together with the Google Cloud services that fall within these categories. The final topic will focus on Google’s specific offerings in the cloud. We’ll end the module with a short quiz and a module recap.</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4751a8cf62_0_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4751a8cf62_0_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let's go ahead and look at the characteristics of cloud computing.</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5e5ac24dc2_0_24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5e5ac24dc2_0_24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Cloud computing has five fundamental characteristics:</a:t>
            </a:r>
            <a:endParaRPr/>
          </a:p>
          <a:p>
            <a:pPr marL="0" lvl="0" indent="0" algn="l" rtl="0">
              <a:spcBef>
                <a:spcPts val="0"/>
              </a:spcBef>
              <a:spcAft>
                <a:spcPts val="0"/>
              </a:spcAft>
              <a:buNone/>
            </a:pPr>
            <a:endParaRPr/>
          </a:p>
          <a:p>
            <a:pPr marL="0" lvl="0" indent="0" algn="l" rtl="0">
              <a:spcBef>
                <a:spcPts val="0"/>
              </a:spcBef>
              <a:spcAft>
                <a:spcPts val="0"/>
              </a:spcAft>
              <a:buNone/>
            </a:pPr>
            <a:r>
              <a:rPr lang="en"/>
              <a:t>First, computing resources are on-demand and self-service. Cloud-computing customers use an automated interface and get the processing power, storage, and network they need, without the typical complex configurations required when building physical servers.</a:t>
            </a:r>
            <a:endParaRPr/>
          </a:p>
          <a:p>
            <a:pPr marL="0" lvl="0" indent="0" algn="l" rtl="0">
              <a:spcBef>
                <a:spcPts val="0"/>
              </a:spcBef>
              <a:spcAft>
                <a:spcPts val="0"/>
              </a:spcAft>
              <a:buNone/>
            </a:pPr>
            <a:endParaRPr/>
          </a:p>
          <a:p>
            <a:pPr marL="0" lvl="0" indent="0" algn="l" rtl="0">
              <a:spcBef>
                <a:spcPts val="0"/>
              </a:spcBef>
              <a:spcAft>
                <a:spcPts val="0"/>
              </a:spcAft>
              <a:buNone/>
            </a:pPr>
            <a:r>
              <a:rPr lang="en"/>
              <a:t>Second, resources are accessible over a network from any location.</a:t>
            </a:r>
            <a:endParaRPr/>
          </a:p>
          <a:p>
            <a:pPr marL="0" lvl="0" indent="0" algn="l" rtl="0">
              <a:spcBef>
                <a:spcPts val="0"/>
              </a:spcBef>
              <a:spcAft>
                <a:spcPts val="0"/>
              </a:spcAft>
              <a:buNone/>
            </a:pPr>
            <a:endParaRPr/>
          </a:p>
          <a:p>
            <a:pPr marL="0" lvl="0" indent="0" algn="l" rtl="0">
              <a:spcBef>
                <a:spcPts val="0"/>
              </a:spcBef>
              <a:spcAft>
                <a:spcPts val="0"/>
              </a:spcAft>
              <a:buNone/>
            </a:pPr>
            <a:r>
              <a:rPr lang="en"/>
              <a:t>Providers allocate resources to consumers from a large pool, allowing them to benefit from economies of scale. The resources exist in multiple locations all over the world, you just have to decide the available geographic location you wish to utilize.</a:t>
            </a:r>
            <a:endParaRPr/>
          </a:p>
          <a:p>
            <a:pPr marL="0" lvl="0" indent="0" algn="l" rtl="0">
              <a:spcBef>
                <a:spcPts val="0"/>
              </a:spcBef>
              <a:spcAft>
                <a:spcPts val="0"/>
              </a:spcAft>
              <a:buNone/>
            </a:pPr>
            <a:endParaRPr/>
          </a:p>
          <a:p>
            <a:pPr marL="0" lvl="0" indent="0" algn="l" rtl="0">
              <a:spcBef>
                <a:spcPts val="0"/>
              </a:spcBef>
              <a:spcAft>
                <a:spcPts val="0"/>
              </a:spcAft>
              <a:buNone/>
            </a:pPr>
            <a:r>
              <a:rPr lang="en"/>
              <a:t>Resources are elastic. If you need more resources you can get them rapidly. And when you need less, you can scale back.</a:t>
            </a:r>
            <a:endParaRPr/>
          </a:p>
          <a:p>
            <a:pPr marL="0" lvl="0" indent="0" algn="l" rtl="0">
              <a:spcBef>
                <a:spcPts val="0"/>
              </a:spcBef>
              <a:spcAft>
                <a:spcPts val="0"/>
              </a:spcAft>
              <a:buNone/>
            </a:pPr>
            <a:endParaRPr/>
          </a:p>
          <a:p>
            <a:pPr marL="0" lvl="0" indent="0" algn="l" rtl="0">
              <a:spcBef>
                <a:spcPts val="0"/>
              </a:spcBef>
              <a:spcAft>
                <a:spcPts val="0"/>
              </a:spcAft>
              <a:buNone/>
            </a:pPr>
            <a:r>
              <a:rPr lang="en"/>
              <a:t>Finally, you pay only for what you use or reserve, as you go. If you stop using resources, you simply stop paying.</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5e5ac24dc2_0_26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5e5ac24dc2_0_26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Infrastructure is the basic underlying framework of facilities and systems such as transport, communications, power, water, fuel and other essential services. The people in the city are like "users," and the cars and bikes and buildings in the city are like "applications." Everything that goes into creating and supporting those applications/buildings for the users/citizens is the infrastructure.</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The purpose of this course is to explore, as efficiently and clearly as possible, the infrastructure services provided by Google Cloud. You will become familiar enough with the infrastructure services to know what the services do and have a good grounding on how to use them.</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By the end of this course, you will be </a:t>
            </a:r>
            <a:r>
              <a:rPr lang="en" b="1"/>
              <a:t>prepared to learn </a:t>
            </a:r>
            <a:r>
              <a:rPr lang="en"/>
              <a:t>anything you need to know to use Google Cloud.</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5e5ac24dc2_0_33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5e5ac24dc2_0_33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how do traditional architectures compare to the cloud? This topic aims to answer that question.</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5e5ac24dc2_0_33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5e5ac24dc2_0_33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Cloud computing is essentially the continuation of a model where you get to rent out computing infrastructure and have it managed by dedicated professionals. Equinix and CenturyLink are two of the largest data center providers in the US. They aren’t exactly household names though. So, why are Amazon, Google, and Microsoft even in this business? In particular, why is Google doing Cloud?</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The concept of cloud computing began with colocation. Instead of operating your own data center, you rented space in a colocation facility. This was the first wave of outsourcing IT. With colocation, the transfer of ownership was minimal: you still owned the machines and you maintained them. Traditionally, colocation is not thought of as cloud computing, but it did begin the process of transferring IT infrastructure out of your organization. Organizations saved money with colocation by not having to build the datacenter and the associated services. The colocation provider would simply rent all of this out to your organization. </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Next, cloud computing involved virtualized data centers—virtual machines and APIs. Virtualization provides elasticity. You automate infrastructure procurement instead of purchasing hardware. With virtualization, you still maintain the infrastructure. It’s still a user-controlled/user-configured environment. This is the same as an on-premises data center, but now, the hardware is in a different location.</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The next wave of cloud computing was to a fully automated, elastic cloud. This involved a move from user-maintained infrastructure to automated services. In a fully automated environment, developers don’t think about individual machines. The service automatically provisions and configures the infrastructure used to run your applications.</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Google was uniquely positioned to propel organizations into this next wave of cloud computing. But what does Google have to do with Cloud?</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5e5ac24dc2_0_35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5e5ac24dc2_0_35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As we’ve already mentioned, the first wave of the trend towards cloud computing was colocation. Colocation gave users the financial efficiency of renting physical space, instead of investing in data center real estate.</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Virtualized data centers shared similarities with the private data centers and colocation facilities of decades past. The components of virtualized data centers match the physical building blocks of hosted computing—servers, CPUs, disks, load balancers, and so on—but now they’re virtual devices. Virtualization does provide several benefits: IT teams can move faster, and you can turn capital expenses into operating expenses. With virtualization you still maintain the infrastructure; it’s still a user-controlled and user-configured environment.</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Around 2009, Google realized that its business couldn’t move fast enough within the confines of the virtualization model. So Google switched to a container-based architecture—a fully automated, elastic third-wave cloud that consists of a combination of automated services and scalable data. Services automatically provision and configure the infrastructure used to run applications.</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Today, some services are being delivered in a fully automated, serverless way. This trend will continues as cloud services expands.</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5e5ac24dc2_0_40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5e5ac24dc2_0_407: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Google believes that, in the future, every company—regardless of size or industry—will differentiate itself from its competitors through technology. Largely, that technology will be in the form of software. Great software is centered on data. Therefore, every company is, or will become, a data company.</a:t>
            </a:r>
            <a:endParaRPr/>
          </a:p>
          <a:p>
            <a:pPr marL="0" lvl="0" indent="0" algn="l" rtl="0">
              <a:spcBef>
                <a:spcPts val="0"/>
              </a:spcBef>
              <a:spcAft>
                <a:spcPts val="0"/>
              </a:spcAft>
              <a:buNone/>
            </a:pPr>
            <a:endParaRPr/>
          </a:p>
          <a:p>
            <a:pPr marL="0" lvl="0" indent="0" algn="l" rtl="0">
              <a:spcBef>
                <a:spcPts val="0"/>
              </a:spcBef>
              <a:spcAft>
                <a:spcPts val="0"/>
              </a:spcAft>
              <a:buNone/>
            </a:pPr>
            <a:r>
              <a:rPr lang="en"/>
              <a:t>Google Cloud provides a wide variety of services for managing and getting value from data at scale.</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5ded287a7e_0_26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5ded287a7e_0_26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This image shows Google’s data center in Hamina, Finland. The facility is one of the most advanced and efficient data centers in the Google fleet. Its cooling system, which uses sea water from the Bay of Finland, reduces energy use and is the first of its kind anywhere in the world.</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Google is one of the world’s largest corporate purchasers of wind and solar energy. It’s been 100% carbon neutral since 2007, and will shortly reach 100% renewable energy sources for its data centers.</a:t>
            </a:r>
            <a:endParaRPr/>
          </a:p>
          <a:p>
            <a:pPr marL="0" lvl="0" indent="0" algn="l" rtl="0">
              <a:lnSpc>
                <a:spcPct val="115000"/>
              </a:lnSpc>
              <a:spcBef>
                <a:spcPts val="0"/>
              </a:spcBef>
              <a:spcAft>
                <a:spcPts val="0"/>
              </a:spcAft>
              <a:buNone/>
            </a:pPr>
            <a:r>
              <a:rPr lang="en"/>
              <a:t>The virtual world is built on physical infrastructure, and all those racks of humming servers use vast amounts of energy. Together, all existing data centers use roughly 2% of the world’s electricity. So Google works to make data centers run as efficiently as possible.</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Google’s data centers were the first to achieve ISO 14001 certification, a standard that maps out a framework for improving resource efficiency and reducing waste.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a:t>Morgan Kaufmann Publishers</a:t>
            </a:r>
          </a:p>
        </p:txBody>
      </p:sp>
      <p:sp>
        <p:nvSpPr>
          <p:cNvPr id="5" name="Date Placeholder 4"/>
          <p:cNvSpPr>
            <a:spLocks noGrp="1"/>
          </p:cNvSpPr>
          <p:nvPr>
            <p:ph type="dt" idx="11"/>
          </p:nvPr>
        </p:nvSpPr>
        <p:spPr/>
        <p:txBody>
          <a:bodyPr/>
          <a:lstStyle/>
          <a:p>
            <a:pPr>
              <a:defRPr/>
            </a:pPr>
            <a:fld id="{F7FA98F7-92CB-A548-B8E0-536E374CE8B4}" type="datetime4">
              <a:rPr lang="en-US" smtClean="0"/>
              <a:t>August 20, 2021</a:t>
            </a:fld>
            <a:endParaRPr lang="en-US"/>
          </a:p>
        </p:txBody>
      </p:sp>
      <p:sp>
        <p:nvSpPr>
          <p:cNvPr id="6" name="Footer Placeholder 5"/>
          <p:cNvSpPr>
            <a:spLocks noGrp="1"/>
          </p:cNvSpPr>
          <p:nvPr>
            <p:ph type="ftr" sz="quarter" idx="12"/>
          </p:nvPr>
        </p:nvSpPr>
        <p:spPr/>
        <p:txBody>
          <a:bodyPr/>
          <a:lstStyle/>
          <a:p>
            <a:pPr>
              <a:defRPr/>
            </a:pPr>
            <a:r>
              <a:rPr lang="en-US"/>
              <a:t>Chapter 1 — Computer Abstractions and Technology</a:t>
            </a:r>
          </a:p>
        </p:txBody>
      </p:sp>
      <p:sp>
        <p:nvSpPr>
          <p:cNvPr id="7" name="Slide Number Placeholder 6"/>
          <p:cNvSpPr>
            <a:spLocks noGrp="1"/>
          </p:cNvSpPr>
          <p:nvPr>
            <p:ph type="sldNum" sz="quarter" idx="13"/>
          </p:nvPr>
        </p:nvSpPr>
        <p:spPr/>
        <p:txBody>
          <a:bodyPr/>
          <a:lstStyle/>
          <a:p>
            <a:fld id="{84FD9135-C4EF-C14B-AE85-E4AC38C8F63C}" type="slidenum">
              <a:rPr lang="en-US" altLang="x-none" smtClean="0"/>
              <a:pPr/>
              <a:t>2</a:t>
            </a:fld>
            <a:endParaRPr lang="en-US" altLang="x-none"/>
          </a:p>
        </p:txBody>
      </p:sp>
    </p:spTree>
    <p:extLst>
      <p:ext uri="{BB962C8B-B14F-4D97-AF65-F5344CB8AC3E}">
        <p14:creationId xmlns:p14="http://schemas.microsoft.com/office/powerpoint/2010/main" val="12874617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3306680"/>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e5ac24dc2_0_75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e5ac24dc2_0_75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next topic, we’ll discuss the key differences between infrastructure as a service (IaaS), platform as a service (PaaS), and software as a service (SaaS), together with the Google Cloud services that fall within these categories.</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5e5ac24dc2_0_75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5e5ac24dc2_0_75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 infrastructure as a service, the service provides the underlying architecture for you to run servers. The resources to run are provided, but it’s up to the user to manage the operating system and application.</a:t>
            </a:r>
            <a:endParaRPr/>
          </a:p>
          <a:p>
            <a:pPr marL="0" lvl="0" indent="0" algn="l" rtl="0">
              <a:spcBef>
                <a:spcPts val="0"/>
              </a:spcBef>
              <a:spcAft>
                <a:spcPts val="0"/>
              </a:spcAft>
              <a:buNone/>
            </a:pPr>
            <a:endParaRPr/>
          </a:p>
          <a:p>
            <a:pPr marL="0" lvl="0" indent="0" algn="l" rtl="0">
              <a:spcBef>
                <a:spcPts val="0"/>
              </a:spcBef>
              <a:spcAft>
                <a:spcPts val="0"/>
              </a:spcAft>
              <a:buNone/>
            </a:pPr>
            <a:r>
              <a:rPr lang="en"/>
              <a:t>Platform as a service takes it one step further. Now the entire environment will be managed for you the user, and all that is required of you is to manage your applications. The operating system layer will be managed as part of the service.</a:t>
            </a:r>
            <a:endParaRPr/>
          </a:p>
          <a:p>
            <a:pPr marL="0" lvl="0" indent="0" algn="l" rtl="0">
              <a:spcBef>
                <a:spcPts val="0"/>
              </a:spcBef>
              <a:spcAft>
                <a:spcPts val="0"/>
              </a:spcAft>
              <a:buNone/>
            </a:pPr>
            <a:endParaRPr/>
          </a:p>
          <a:p>
            <a:pPr marL="0" lvl="0" indent="0" algn="l" rtl="0">
              <a:spcBef>
                <a:spcPts val="0"/>
              </a:spcBef>
              <a:spcAft>
                <a:spcPts val="0"/>
              </a:spcAft>
              <a:buNone/>
            </a:pPr>
            <a:r>
              <a:rPr lang="en"/>
              <a:t>For Software as a service, the infrastructure, platform, and software is managed for you. All that’s required is that you bring your data to the system. A few commercial examples of SaaS include SAP and Salesforce.</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5e5ac24dc2_0_85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5e5ac24dc2_0_85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Virtualized data centers brought you infrastructure as a service and platform as a service offerings. IaaS offerings provide you with raw compute, storage, and network, organized in ways familiar to you from physical and virtualized data centers. PaaS offerings, on the other hand, bind your code to libraries that provide access to the infrastructure your application needs, allowing you to focus on your application logic.</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In the IaaS model, you pay for what you allocate. In the PaaS model, you pay for what you use.</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As cloud computing has evolved, the momentum has shifted toward managed infrastructure and managed services.  With managed services, rather than building complex components to work with your applications, you can leverage a service that provides high performance and high availability. For example, if your application requires a messaging service, or machine learning, or a database, rather than building these services yourself you can just use a service Google Cloud already provides.  We will discuss a variety of managed services throughout this course.</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5e5ac24dc2_0_120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5e5ac24dc2_0_120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lets focus on Google’s specific offerings in the cloud.</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5e5ac24dc2_0_186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5e5ac24dc2_0_186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Google Cloud’s products and services can be broadly categorized as Compute, Storage, Big Data, and Machine Learning.  Leveraging compute can include virtual machines via Compute Engine, running Docker containers in a managed platform using Google Kubernetes Engine, deploying applications in a managed platform like App Engine, running event-based serverless code using Cloud Functions, or running stateless containers as a managed service like Cloud Run.</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64f7629059_0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64f7629059_0_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variety of managed storage options are available as well.  For unstructured storage there’s Cloud Storage, for managed relational databases there’s Cloud SQL or Cloud Spanner, and for NoSQL, there are options like Datastore or Cloud Bigtable.</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5e5ac24dc2_0_192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5e5ac24dc2_0_192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Managed services dealing with big data and machine learning are available as well.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5ded287a7e_0_22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7" name="Google Shape;1337;g5ded287a7e_0_22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That concludes the ‘So, what's the cloud anyway?’ module. The simple answer to this question is that the cloud, or cloud computing, refers to software and services that run on the internet instead of locally on a computer. The advantage of the cloud is that you can access your information on any device with an internet connection. Another benefit of the cloud is that, because the remote servers handle much of the computing and storage, you don’t necessarily need an expensive, high-end machine to get your work done. Let’s look at some of the key learning points from this module.</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Google Shape;1343;g5ded287a7e_0_23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4" name="Google Shape;1344;g5ded287a7e_0_23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 the start of this module, we learned that cloud computing has five fundamental characteristics: on-demand self-service; broad network access, resource pooling, rapid elasticity, and measured service.</a:t>
            </a:r>
            <a:endParaRPr/>
          </a:p>
          <a:p>
            <a:pPr marL="0" lvl="0" indent="0" algn="l" rtl="0">
              <a:spcBef>
                <a:spcPts val="0"/>
              </a:spcBef>
              <a:spcAft>
                <a:spcPts val="0"/>
              </a:spcAft>
              <a:buNone/>
            </a:pPr>
            <a:endParaRPr/>
          </a:p>
          <a:p>
            <a:pPr marL="0" lvl="0" indent="0" algn="l" rtl="0">
              <a:spcBef>
                <a:spcPts val="0"/>
              </a:spcBef>
              <a:spcAft>
                <a:spcPts val="0"/>
              </a:spcAft>
              <a:buNone/>
            </a:pPr>
            <a:r>
              <a:rPr lang="en"/>
              <a:t>We also drew comparisons between a typical city infrastructure and an IT infrastructure.</a:t>
            </a:r>
            <a:endParaRPr/>
          </a:p>
          <a:p>
            <a:pPr marL="0" lvl="0" indent="0" algn="l" rtl="0">
              <a:spcBef>
                <a:spcPts val="0"/>
              </a:spcBef>
              <a:spcAft>
                <a:spcPts val="0"/>
              </a:spcAft>
              <a:buNone/>
            </a:pPr>
            <a:endParaRPr/>
          </a:p>
          <a:p>
            <a:pPr marL="0" lvl="0" indent="0" algn="l" rtl="0">
              <a:spcBef>
                <a:spcPts val="0"/>
              </a:spcBef>
              <a:spcAft>
                <a:spcPts val="0"/>
              </a:spcAft>
              <a:buNone/>
            </a:pPr>
            <a:r>
              <a:rPr lang="en"/>
              <a:t>We then discussed how cloud computing is a continuation of a long-term shift in how computing resources are managed, looking back to how things were in the 1980s, how things changed through to today, where we’re heading next, and Google’s unique positioning to propel organizations into the next wave of cloud computing.</a:t>
            </a:r>
            <a:endParaRPr/>
          </a:p>
          <a:p>
            <a:pPr marL="0" lvl="0" indent="0" algn="l" rtl="0">
              <a:spcBef>
                <a:spcPts val="0"/>
              </a:spcBef>
              <a:spcAft>
                <a:spcPts val="0"/>
              </a:spcAft>
              <a:buNone/>
            </a:pPr>
            <a:endParaRPr/>
          </a:p>
          <a:p>
            <a:pPr marL="0" lvl="0" indent="0" algn="l" rtl="0">
              <a:spcBef>
                <a:spcPts val="0"/>
              </a:spcBef>
              <a:spcAft>
                <a:spcPts val="0"/>
              </a:spcAft>
              <a:buNone/>
            </a:pPr>
            <a:r>
              <a:rPr lang="en"/>
              <a:t>We discussed the key differences between infrastructure as a service, which provides the underlying architecture to run servers, platform as a service, which manages the environment for the user, leaving them to manage their applications, and software as a service, which manages the infrastructure, platform, and software, requiring users to only bring their data to the system.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0"/>
        <p:cNvGrpSpPr/>
        <p:nvPr/>
      </p:nvGrpSpPr>
      <p:grpSpPr>
        <a:xfrm>
          <a:off x="0" y="0"/>
          <a:ext cx="0" cy="0"/>
          <a:chOff x="0" y="0"/>
          <a:chExt cx="0" cy="0"/>
        </a:xfrm>
      </p:grpSpPr>
      <p:sp>
        <p:nvSpPr>
          <p:cNvPr id="1351" name="Google Shape;1351;g9f02bd9410_0_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2" name="Google Shape;1352;g9f02bd9410_0_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the final topic, you were introduced to a wide range of services that Google Cloud offers in the areas of compute, storage, networking, big data, and machine learning.</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You were also introduced to the scope of the Google network, as well as the concepts of regions and zones.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Lastly, we discussed the relationship between Google Cloud resources and projects.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42533895"/>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558285f1d5_0_4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558285f1d5_0_4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919483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516714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63213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a:t>
            </a:r>
            <a:r>
              <a:rPr lang="en-US" dirty="0" err="1"/>
              <a:t>en.wikipedia.org</a:t>
            </a:r>
            <a:r>
              <a:rPr lang="en-US" dirty="0"/>
              <a:t>/wiki/</a:t>
            </a:r>
            <a:r>
              <a:rPr lang="en-US" dirty="0" err="1"/>
              <a:t>Utility_computing</a:t>
            </a:r>
            <a:endParaRPr lang="en-US" dirty="0"/>
          </a:p>
        </p:txBody>
      </p:sp>
    </p:spTree>
    <p:extLst>
      <p:ext uri="{BB962C8B-B14F-4D97-AF65-F5344CB8AC3E}">
        <p14:creationId xmlns:p14="http://schemas.microsoft.com/office/powerpoint/2010/main" val="3160240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014316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5e5ac24dc2_0_33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5e5ac24dc2_0_33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Cloud computing is essentially the continuation of a model where you get to rent out computing infrastructure and have it managed by dedicated professionals. Equinix and CenturyLink are two of the largest data center providers in the US. They aren’t exactly household names though. So, why are Amazon, Google, and Microsoft even in this business? In particular, why is Google doing Cloud?</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The concept of cloud computing began with colocation. Instead of operating your own data center, you rented space in a colocation facility. This was the first wave of outsourcing IT. With colocation, the transfer of ownership was minimal: you still owned the machines and you maintained them. Traditionally, colocation is not thought of as cloud computing, but it did begin the process of transferring IT infrastructure out of your organization. Organizations saved money with colocation by not having to build the datacenter and the associated services. The colocation provider would simply rent all of this out to your organization. </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Next, cloud computing involved virtualized data centers—virtual machines and APIs. Virtualization provides elasticity. You automate infrastructure procurement instead of purchasing hardware. With virtualization, you still maintain the infrastructure. It’s still a user-controlled/user-configured environment. This is the same as an on-premises data center, but now, the hardware is in a different location.</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The next wave of cloud computing was to a fully automated, elastic cloud. This involved a move from user-maintained infrastructure to automated services. In a fully automated environment, developers don’t think about individual machines. The service automatically provisions and configures the infrastructure used to run your applications.</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Google was uniquely positioned to propel organizations into this next wave of cloud computing. But what does Google have to do with Cloud?</a:t>
            </a:r>
            <a:endParaRPr/>
          </a:p>
        </p:txBody>
      </p:sp>
    </p:spTree>
    <p:extLst>
      <p:ext uri="{BB962C8B-B14F-4D97-AF65-F5344CB8AC3E}">
        <p14:creationId xmlns:p14="http://schemas.microsoft.com/office/powerpoint/2010/main" val="38392342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70C0"/>
                </a:solidFill>
              </a:rPr>
              <a:t>https://</a:t>
            </a:r>
            <a:r>
              <a:rPr lang="en-US" dirty="0" err="1">
                <a:solidFill>
                  <a:srgbClr val="0070C0"/>
                </a:solidFill>
              </a:rPr>
              <a:t>aws.amazon.com</a:t>
            </a:r>
            <a:r>
              <a:rPr lang="en-US" dirty="0">
                <a:solidFill>
                  <a:srgbClr val="0070C0"/>
                </a:solidFill>
              </a:rPr>
              <a:t>/what-is-cloud-computing/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Cloud computing is the on-demand delivery of IT resources over the Internet with pay-as-you-go pricing. Instead of buying, owning, and maintaining physical data centers and servers, you can access technology services, such as computing power, storage, and databases, on an as-needed basis from a cloud provider like Amazon Web Services (AWS).</a:t>
            </a:r>
            <a:endParaRPr lang="en-US" dirty="0"/>
          </a:p>
        </p:txBody>
      </p:sp>
      <p:sp>
        <p:nvSpPr>
          <p:cNvPr id="4" name="Slide Number Placeholder 3"/>
          <p:cNvSpPr>
            <a:spLocks noGrp="1"/>
          </p:cNvSpPr>
          <p:nvPr>
            <p:ph type="sldNum" sz="quarter" idx="10"/>
          </p:nvPr>
        </p:nvSpPr>
        <p:spPr/>
        <p:txBody>
          <a:bodyPr/>
          <a:lstStyle/>
          <a:p>
            <a:fld id="{A952AE34-AC6B-CC44-B21B-DB3595717C78}" type="slidenum">
              <a:rPr lang="en-US" smtClean="0"/>
              <a:t>28</a:t>
            </a:fld>
            <a:endParaRPr lang="en-US"/>
          </a:p>
        </p:txBody>
      </p:sp>
    </p:spTree>
    <p:extLst>
      <p:ext uri="{BB962C8B-B14F-4D97-AF65-F5344CB8AC3E}">
        <p14:creationId xmlns:p14="http://schemas.microsoft.com/office/powerpoint/2010/main" val="2880072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436996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718394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057750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822569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450922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836871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www.simplycoding.in</a:t>
            </a:r>
            <a:r>
              <a:rPr lang="en-US" dirty="0"/>
              <a:t>/cloud-computing/</a:t>
            </a:r>
          </a:p>
        </p:txBody>
      </p:sp>
    </p:spTree>
    <p:extLst>
      <p:ext uri="{BB962C8B-B14F-4D97-AF65-F5344CB8AC3E}">
        <p14:creationId xmlns:p14="http://schemas.microsoft.com/office/powerpoint/2010/main" val="34172543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96790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158152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45779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459869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76095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708383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72528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345487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577714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089723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325285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111493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772092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85882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230608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30547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821574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580865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331405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029968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480817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200902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50481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662721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896712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004508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8361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222809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075919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384722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456337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089943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Introduction to Big Data Management</a:t>
            </a:r>
          </a:p>
        </p:txBody>
      </p:sp>
      <p:sp>
        <p:nvSpPr>
          <p:cNvPr id="5" name="Footer Placeholder 4"/>
          <p:cNvSpPr>
            <a:spLocks noGrp="1"/>
          </p:cNvSpPr>
          <p:nvPr>
            <p:ph type="ftr" sz="quarter" idx="11"/>
          </p:nvPr>
        </p:nvSpPr>
        <p:spPr/>
        <p:txBody>
          <a:bodyPr/>
          <a:lstStyle/>
          <a:p>
            <a:r>
              <a:rPr lang="en-US"/>
              <a:t>Metropolitan State University - Spring 2016</a:t>
            </a:r>
          </a:p>
        </p:txBody>
      </p:sp>
      <p:sp>
        <p:nvSpPr>
          <p:cNvPr id="6" name="Slide Number Placeholder 5"/>
          <p:cNvSpPr>
            <a:spLocks noGrp="1"/>
          </p:cNvSpPr>
          <p:nvPr>
            <p:ph type="sldNum" sz="quarter" idx="12"/>
          </p:nvPr>
        </p:nvSpPr>
        <p:spPr/>
        <p:txBody>
          <a:bodyPr/>
          <a:lstStyle/>
          <a:p>
            <a:fld id="{5CA428D6-CA8F-48FE-9AB2-B5E4258F7CC7}" type="slidenum">
              <a:rPr lang="en-US" smtClean="0"/>
              <a:t>64</a:t>
            </a:fld>
            <a:endParaRPr lang="en-US"/>
          </a:p>
        </p:txBody>
      </p:sp>
    </p:spTree>
    <p:extLst>
      <p:ext uri="{BB962C8B-B14F-4D97-AF65-F5344CB8AC3E}">
        <p14:creationId xmlns:p14="http://schemas.microsoft.com/office/powerpoint/2010/main" val="13222169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Introduction to Big Data Management</a:t>
            </a:r>
          </a:p>
        </p:txBody>
      </p:sp>
      <p:sp>
        <p:nvSpPr>
          <p:cNvPr id="5" name="Footer Placeholder 4"/>
          <p:cNvSpPr>
            <a:spLocks noGrp="1"/>
          </p:cNvSpPr>
          <p:nvPr>
            <p:ph type="ftr" sz="quarter" idx="11"/>
          </p:nvPr>
        </p:nvSpPr>
        <p:spPr/>
        <p:txBody>
          <a:bodyPr/>
          <a:lstStyle/>
          <a:p>
            <a:r>
              <a:rPr lang="en-US"/>
              <a:t>Metropolitan State University - Spring 2016</a:t>
            </a:r>
          </a:p>
        </p:txBody>
      </p:sp>
      <p:sp>
        <p:nvSpPr>
          <p:cNvPr id="6" name="Slide Number Placeholder 5"/>
          <p:cNvSpPr>
            <a:spLocks noGrp="1"/>
          </p:cNvSpPr>
          <p:nvPr>
            <p:ph type="sldNum" sz="quarter" idx="12"/>
          </p:nvPr>
        </p:nvSpPr>
        <p:spPr/>
        <p:txBody>
          <a:bodyPr/>
          <a:lstStyle/>
          <a:p>
            <a:fld id="{5CA428D6-CA8F-48FE-9AB2-B5E4258F7CC7}" type="slidenum">
              <a:rPr lang="en-US" smtClean="0"/>
              <a:t>65</a:t>
            </a:fld>
            <a:endParaRPr lang="en-US"/>
          </a:p>
        </p:txBody>
      </p:sp>
    </p:spTree>
    <p:extLst>
      <p:ext uri="{BB962C8B-B14F-4D97-AF65-F5344CB8AC3E}">
        <p14:creationId xmlns:p14="http://schemas.microsoft.com/office/powerpoint/2010/main" val="3551233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14897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0924657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2692757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9316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8795610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006014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988568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NIST:</a:t>
            </a:r>
            <a:r>
              <a:rPr lang="en-US" baseline="0" dirty="0"/>
              <a:t> National Institute of Standards and Technology</a:t>
            </a:r>
            <a:endParaRPr lang="en-US" dirty="0"/>
          </a:p>
          <a:p>
            <a:r>
              <a:rPr lang="en-US" dirty="0"/>
              <a:t>https://</a:t>
            </a:r>
            <a:r>
              <a:rPr lang="en-US" dirty="0" err="1"/>
              <a:t>nvlpubs.nist.gov</a:t>
            </a:r>
            <a:r>
              <a:rPr lang="en-US" dirty="0"/>
              <a:t>/</a:t>
            </a:r>
            <a:r>
              <a:rPr lang="en-US" dirty="0" err="1"/>
              <a:t>nistpubs</a:t>
            </a:r>
            <a:r>
              <a:rPr lang="en-US" dirty="0"/>
              <a:t>/Legacy/SP/nistspecialpublication800-145.pdf</a:t>
            </a:r>
          </a:p>
        </p:txBody>
      </p:sp>
      <p:sp>
        <p:nvSpPr>
          <p:cNvPr id="4" name="Slide Number Placeholder 3"/>
          <p:cNvSpPr>
            <a:spLocks noGrp="1"/>
          </p:cNvSpPr>
          <p:nvPr>
            <p:ph type="sldNum" sz="quarter" idx="10"/>
          </p:nvPr>
        </p:nvSpPr>
        <p:spPr/>
        <p:txBody>
          <a:bodyPr/>
          <a:lstStyle/>
          <a:p>
            <a:fld id="{A952AE34-AC6B-CC44-B21B-DB3595717C78}" type="slidenum">
              <a:rPr lang="en-US" smtClean="0"/>
              <a:t>72</a:t>
            </a:fld>
            <a:endParaRPr lang="en-US"/>
          </a:p>
        </p:txBody>
      </p:sp>
    </p:spTree>
    <p:extLst>
      <p:ext uri="{BB962C8B-B14F-4D97-AF65-F5344CB8AC3E}">
        <p14:creationId xmlns:p14="http://schemas.microsoft.com/office/powerpoint/2010/main" val="340519176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140556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224001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722507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7372122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596177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a:extLst>
              <a:ext uri="{FF2B5EF4-FFF2-40B4-BE49-F238E27FC236}">
                <a16:creationId xmlns:a16="http://schemas.microsoft.com/office/drawing/2014/main" id="{F9B5D77E-AB98-4A43-859B-0FD006E0410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C447359-E8A7-4C41-9C53-1C44ADA95B39}" type="slidenum">
              <a:rPr lang="en-US" altLang="en-US" sz="1200"/>
              <a:pPr/>
              <a:t>78</a:t>
            </a:fld>
            <a:endParaRPr lang="en-US" altLang="en-US" sz="1200"/>
          </a:p>
        </p:txBody>
      </p:sp>
      <p:sp>
        <p:nvSpPr>
          <p:cNvPr id="10243" name="Rectangle 2">
            <a:extLst>
              <a:ext uri="{FF2B5EF4-FFF2-40B4-BE49-F238E27FC236}">
                <a16:creationId xmlns:a16="http://schemas.microsoft.com/office/drawing/2014/main" id="{E780FD7D-8C4E-6842-84B0-286BE6A0D7B1}"/>
              </a:ext>
            </a:extLst>
          </p:cNvPr>
          <p:cNvSpPr>
            <a:spLocks noGrp="1" noRot="1" noChangeAspect="1" noChangeArrowheads="1" noTextEdit="1"/>
          </p:cNvSpPr>
          <p:nvPr>
            <p:ph type="sldImg"/>
          </p:nvPr>
        </p:nvSpPr>
        <p:spPr>
          <a:ln/>
        </p:spPr>
      </p:sp>
      <p:sp>
        <p:nvSpPr>
          <p:cNvPr id="21507" name="Rectangle 3">
            <a:extLst>
              <a:ext uri="{FF2B5EF4-FFF2-40B4-BE49-F238E27FC236}">
                <a16:creationId xmlns:a16="http://schemas.microsoft.com/office/drawing/2014/main" id="{7934B72E-4462-2444-A910-34C8E56E3DD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US" altLang="en-US" dirty="0"/>
              <a:t>Figure: </a:t>
            </a:r>
            <a:r>
              <a:rPr lang="en-US" altLang="en-US" sz="1200" dirty="0">
                <a:solidFill>
                  <a:schemeClr val="tx2"/>
                </a:solidFill>
              </a:rPr>
              <a:t>From </a:t>
            </a:r>
            <a:r>
              <a:rPr lang="en-US" altLang="en-US" sz="1200" i="1" dirty="0">
                <a:solidFill>
                  <a:schemeClr val="tx2"/>
                </a:solidFill>
              </a:rPr>
              <a:t>Cloud Computing</a:t>
            </a:r>
            <a:r>
              <a:rPr lang="en-US" altLang="en-US" sz="1200" dirty="0">
                <a:solidFill>
                  <a:schemeClr val="tx2"/>
                </a:solidFill>
              </a:rPr>
              <a:t> by Thomas </a:t>
            </a:r>
            <a:r>
              <a:rPr lang="en-US" altLang="en-US" sz="1200" dirty="0" err="1">
                <a:solidFill>
                  <a:schemeClr val="tx2"/>
                </a:solidFill>
              </a:rPr>
              <a:t>Erl</a:t>
            </a:r>
            <a:r>
              <a:rPr lang="en-US" altLang="en-US" sz="1200" dirty="0">
                <a:solidFill>
                  <a:schemeClr val="tx2"/>
                </a:solidFill>
              </a:rPr>
              <a:t>, </a:t>
            </a:r>
            <a:r>
              <a:rPr lang="en-US" altLang="en-US" sz="1200" dirty="0" err="1">
                <a:solidFill>
                  <a:schemeClr val="tx2"/>
                </a:solidFill>
              </a:rPr>
              <a:t>Zaigham</a:t>
            </a:r>
            <a:r>
              <a:rPr lang="en-US" altLang="en-US" sz="1200" dirty="0">
                <a:solidFill>
                  <a:schemeClr val="tx2"/>
                </a:solidFill>
              </a:rPr>
              <a:t> Mahmood, and Ricardo </a:t>
            </a:r>
            <a:r>
              <a:rPr lang="en-US" altLang="en-US" sz="1200" dirty="0" err="1">
                <a:solidFill>
                  <a:schemeClr val="tx2"/>
                </a:solidFill>
              </a:rPr>
              <a:t>Puttini</a:t>
            </a:r>
            <a:endParaRPr lang="en-US" altLang="en-US" sz="1200" dirty="0">
              <a:solidFill>
                <a:schemeClr val="tx2"/>
              </a:solidFill>
            </a:endParaRPr>
          </a:p>
          <a:p>
            <a:r>
              <a:rPr lang="en-US" altLang="en-US" sz="1200" dirty="0">
                <a:solidFill>
                  <a:schemeClr val="tx2"/>
                </a:solidFill>
              </a:rPr>
              <a:t>(ISBN: 0133387526) Copyright © 2013 </a:t>
            </a:r>
            <a:r>
              <a:rPr lang="en-US" altLang="en-US" sz="1200" dirty="0" err="1">
                <a:solidFill>
                  <a:schemeClr val="tx2"/>
                </a:solidFill>
              </a:rPr>
              <a:t>Arcitura</a:t>
            </a:r>
            <a:r>
              <a:rPr lang="en-US" altLang="en-US" sz="1200" dirty="0">
                <a:solidFill>
                  <a:schemeClr val="tx2"/>
                </a:solidFill>
              </a:rPr>
              <a:t> Education, Inc. All rights reserved.</a:t>
            </a:r>
          </a:p>
          <a:p>
            <a:pPr eaLnBrk="1" hangingPunct="1"/>
            <a:endParaRPr lang="en-US" altLang="en-US" dirty="0"/>
          </a:p>
        </p:txBody>
      </p:sp>
    </p:spTree>
    <p:extLst>
      <p:ext uri="{BB962C8B-B14F-4D97-AF65-F5344CB8AC3E}">
        <p14:creationId xmlns:p14="http://schemas.microsoft.com/office/powerpoint/2010/main" val="8536004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96576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5043606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046885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3588178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3372063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bigdatawg.nist.gov</a:t>
            </a:r>
            <a:r>
              <a:rPr lang="en-US" dirty="0"/>
              <a:t>/_</a:t>
            </a:r>
            <a:r>
              <a:rPr lang="en-US" dirty="0" err="1"/>
              <a:t>uploadfiles</a:t>
            </a:r>
            <a:r>
              <a:rPr lang="en-US" dirty="0"/>
              <a:t>/M0008_v1_7256814129.pdf</a:t>
            </a:r>
          </a:p>
        </p:txBody>
      </p:sp>
      <p:sp>
        <p:nvSpPr>
          <p:cNvPr id="4" name="Slide Number Placeholder 3"/>
          <p:cNvSpPr>
            <a:spLocks noGrp="1"/>
          </p:cNvSpPr>
          <p:nvPr>
            <p:ph type="sldNum" sz="quarter" idx="10"/>
          </p:nvPr>
        </p:nvSpPr>
        <p:spPr/>
        <p:txBody>
          <a:bodyPr/>
          <a:lstStyle/>
          <a:p>
            <a:fld id="{A952AE34-AC6B-CC44-B21B-DB3595717C78}" type="slidenum">
              <a:rPr lang="en-US" smtClean="0"/>
              <a:t>83</a:t>
            </a:fld>
            <a:endParaRPr lang="en-US"/>
          </a:p>
        </p:txBody>
      </p:sp>
    </p:spTree>
    <p:extLst>
      <p:ext uri="{BB962C8B-B14F-4D97-AF65-F5344CB8AC3E}">
        <p14:creationId xmlns:p14="http://schemas.microsoft.com/office/powerpoint/2010/main" val="20095410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0243478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9571482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1416262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2648067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3295995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659200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2153401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7461754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6731920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Eli Lilly &amp; </a:t>
            </a:r>
            <a:r>
              <a:rPr lang="en-US" b="0" dirty="0">
                <a:solidFill>
                  <a:srgbClr val="FF0000"/>
                </a:solidFill>
              </a:rPr>
              <a:t>GlaxoSmithKline are </a:t>
            </a:r>
            <a:r>
              <a:rPr lang="en-US" dirty="0"/>
              <a:t>pharmaceutical companies</a:t>
            </a:r>
          </a:p>
          <a:p>
            <a:endParaRPr lang="en-US" dirty="0"/>
          </a:p>
          <a:p>
            <a:r>
              <a:rPr lang="en-US" b="1" dirty="0">
                <a:solidFill>
                  <a:srgbClr val="FF0000"/>
                </a:solidFill>
              </a:rPr>
              <a:t>:</a:t>
            </a:r>
            <a:endParaRPr lang="en-US" dirty="0"/>
          </a:p>
        </p:txBody>
      </p:sp>
    </p:spTree>
    <p:extLst>
      <p:ext uri="{BB962C8B-B14F-4D97-AF65-F5344CB8AC3E}">
        <p14:creationId xmlns:p14="http://schemas.microsoft.com/office/powerpoint/2010/main" val="391609135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Sybase is a data management company: </a:t>
            </a:r>
            <a:r>
              <a:rPr lang="en-US" sz="1200" b="0" i="0" kern="1200" dirty="0">
                <a:solidFill>
                  <a:schemeClr val="tx1"/>
                </a:solidFill>
                <a:effectLst/>
                <a:latin typeface="+mn-lt"/>
                <a:ea typeface="+mn-ea"/>
                <a:cs typeface="+mn-cs"/>
              </a:rPr>
              <a:t>enterprise software and services company that produced software to manage and analyze information in relational databases</a:t>
            </a:r>
            <a:endParaRPr lang="en-US" dirty="0"/>
          </a:p>
        </p:txBody>
      </p:sp>
    </p:spTree>
    <p:extLst>
      <p:ext uri="{BB962C8B-B14F-4D97-AF65-F5344CB8AC3E}">
        <p14:creationId xmlns:p14="http://schemas.microsoft.com/office/powerpoint/2010/main" val="158306006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2970109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discrepancy: </a:t>
            </a:r>
            <a:r>
              <a:rPr lang="en-US" sz="1200" b="0" i="0" kern="1200" dirty="0">
                <a:solidFill>
                  <a:schemeClr val="tx1"/>
                </a:solidFill>
                <a:effectLst/>
                <a:latin typeface="+mn-lt"/>
                <a:ea typeface="+mn-ea"/>
                <a:cs typeface="+mn-cs"/>
              </a:rPr>
              <a:t>the state or quality of being </a:t>
            </a:r>
            <a:r>
              <a:rPr lang="en-US" sz="1200" b="0" i="0" u="none" strike="noStrike" kern="1200" dirty="0">
                <a:solidFill>
                  <a:schemeClr val="tx1"/>
                </a:solidFill>
                <a:effectLst/>
                <a:latin typeface="+mn-lt"/>
                <a:ea typeface="+mn-ea"/>
                <a:cs typeface="+mn-cs"/>
                <a:hlinkClick r:id="rId3"/>
              </a:rPr>
              <a:t>discrepant</a:t>
            </a:r>
            <a:r>
              <a:rPr lang="en-US" sz="1200" b="0" i="0" kern="1200" dirty="0">
                <a:solidFill>
                  <a:schemeClr val="tx1"/>
                </a:solidFill>
                <a:effectLst/>
                <a:latin typeface="+mn-lt"/>
                <a:ea typeface="+mn-ea"/>
                <a:cs typeface="+mn-cs"/>
              </a:rPr>
              <a:t> or in disagreement, as by displaying an unexpected or unacceptable difference; inconsistency:</a:t>
            </a:r>
            <a:endParaRPr lang="en-US" dirty="0"/>
          </a:p>
        </p:txBody>
      </p:sp>
    </p:spTree>
    <p:extLst>
      <p:ext uri="{BB962C8B-B14F-4D97-AF65-F5344CB8AC3E}">
        <p14:creationId xmlns:p14="http://schemas.microsoft.com/office/powerpoint/2010/main" val="183785570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9737164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6523542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6602045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276837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5.jp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7.xml"/><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9.xml"/><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30.xml"/><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31.xml"/><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32.xml"/><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33.xml"/><Relationship Id="rId4" Type="http://schemas.openxmlformats.org/officeDocument/2006/relationships/image" Target="../media/image5.jp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34.xml"/><Relationship Id="rId4"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35.xml"/><Relationship Id="rId4"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Lst>
          </p:cNvPr>
          <p:cNvPicPr>
            <a:picLocks noChangeAspect="1"/>
          </p:cNvPicPr>
          <p:nvPr/>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465128775"/>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Lst>
          </p:cNvPr>
          <p:cNvPicPr>
            <a:picLocks/>
          </p:cNvPicPr>
          <p:nvPr/>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Slide Number Placeholder 5">
            <a:extLst>
              <a:ext uri="{FF2B5EF4-FFF2-40B4-BE49-F238E27FC236}">
                <a16:creationId xmlns:a16="http://schemas.microsoft.com/office/drawing/2014/main" id="{F93D8A33-23FE-0C4F-9E8F-25B4C5AE7E2D}"/>
              </a:ext>
            </a:extLst>
          </p:cNvPr>
          <p:cNvSpPr>
            <a:spLocks noGrp="1"/>
          </p:cNvSpPr>
          <p:nvPr>
            <p:ph type="sldNum" sz="quarter" idx="12"/>
          </p:nvPr>
        </p:nvSpPr>
        <p:spPr/>
        <p:txBody>
          <a:bodyPr/>
          <a:lstStyle/>
          <a:p>
            <a:fld id="{B6A95138-A96E-2F42-A959-2EFD44FE4AB7}" type="slidenum">
              <a:rPr lang="en-US" smtClean="0"/>
              <a:t>‹#›</a:t>
            </a:fld>
            <a:endParaRPr lang="en-US" dirty="0"/>
          </a:p>
        </p:txBody>
      </p:sp>
      <p:sp>
        <p:nvSpPr>
          <p:cNvPr id="7" name="Footer Placeholder 4">
            <a:extLst>
              <a:ext uri="{FF2B5EF4-FFF2-40B4-BE49-F238E27FC236}">
                <a16:creationId xmlns:a16="http://schemas.microsoft.com/office/drawing/2014/main" id="{BE8EE179-7D32-EC44-9957-395A214B62C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dirty="0"/>
          </a:p>
        </p:txBody>
      </p:sp>
      <p:pic>
        <p:nvPicPr>
          <p:cNvPr id="8" name="Picture 7">
            <a:extLst>
              <a:ext uri="{FF2B5EF4-FFF2-40B4-BE49-F238E27FC236}">
                <a16:creationId xmlns:a16="http://schemas.microsoft.com/office/drawing/2014/main" id="{FD64CDEF-A244-5649-B243-5BDF609659D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9468401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0c - Presenter - Master title - Green">
  <p:cSld name="0c - Presenter - Master title - Green">
    <p:spTree>
      <p:nvGrpSpPr>
        <p:cNvPr id="1" name="Shape 20"/>
        <p:cNvGrpSpPr/>
        <p:nvPr/>
      </p:nvGrpSpPr>
      <p:grpSpPr>
        <a:xfrm>
          <a:off x="0" y="0"/>
          <a:ext cx="0" cy="0"/>
          <a:chOff x="0" y="0"/>
          <a:chExt cx="0" cy="0"/>
        </a:xfrm>
      </p:grpSpPr>
      <p:pic>
        <p:nvPicPr>
          <p:cNvPr id="21" name="Google Shape;21;p4"/>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22" name="Google Shape;22;p4"/>
          <p:cNvPicPr preferRelativeResize="0"/>
          <p:nvPr/>
        </p:nvPicPr>
        <p:blipFill>
          <a:blip r:embed="rId3">
            <a:alphaModFix/>
          </a:blip>
          <a:stretch>
            <a:fillRect/>
          </a:stretch>
        </p:blipFill>
        <p:spPr>
          <a:xfrm>
            <a:off x="1258099" y="2121534"/>
            <a:ext cx="545567" cy="436450"/>
          </a:xfrm>
          <a:prstGeom prst="rect">
            <a:avLst/>
          </a:prstGeom>
          <a:noFill/>
          <a:ln>
            <a:noFill/>
          </a:ln>
        </p:spPr>
      </p:pic>
      <p:sp>
        <p:nvSpPr>
          <p:cNvPr id="23" name="Google Shape;23;p4"/>
          <p:cNvSpPr txBox="1">
            <a:spLocks noGrp="1"/>
          </p:cNvSpPr>
          <p:nvPr>
            <p:ph type="title"/>
          </p:nvPr>
        </p:nvSpPr>
        <p:spPr>
          <a:xfrm>
            <a:off x="1168733" y="2800917"/>
            <a:ext cx="4804600" cy="2533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b="1">
                <a:solidFill>
                  <a:schemeClr val="dk1"/>
                </a:solidFill>
                <a:latin typeface="Google Sans"/>
                <a:ea typeface="Google Sans"/>
                <a:cs typeface="Google Sans"/>
                <a:sym typeface="Google Sans"/>
              </a:defRPr>
            </a:lvl1pPr>
            <a:lvl2pPr lvl="1" rtl="0">
              <a:spcBef>
                <a:spcPts val="0"/>
              </a:spcBef>
              <a:spcAft>
                <a:spcPts val="0"/>
              </a:spcAft>
              <a:buNone/>
              <a:defRPr sz="3200" b="1">
                <a:solidFill>
                  <a:schemeClr val="dk1"/>
                </a:solidFill>
                <a:latin typeface="Google Sans"/>
                <a:ea typeface="Google Sans"/>
                <a:cs typeface="Google Sans"/>
                <a:sym typeface="Google Sans"/>
              </a:defRPr>
            </a:lvl2pPr>
            <a:lvl3pPr lvl="2" rtl="0">
              <a:spcBef>
                <a:spcPts val="0"/>
              </a:spcBef>
              <a:spcAft>
                <a:spcPts val="0"/>
              </a:spcAft>
              <a:buNone/>
              <a:defRPr sz="3200" b="1">
                <a:solidFill>
                  <a:schemeClr val="dk1"/>
                </a:solidFill>
                <a:latin typeface="Google Sans"/>
                <a:ea typeface="Google Sans"/>
                <a:cs typeface="Google Sans"/>
                <a:sym typeface="Google Sans"/>
              </a:defRPr>
            </a:lvl3pPr>
            <a:lvl4pPr lvl="3" rtl="0">
              <a:spcBef>
                <a:spcPts val="0"/>
              </a:spcBef>
              <a:spcAft>
                <a:spcPts val="0"/>
              </a:spcAft>
              <a:buNone/>
              <a:defRPr sz="3200" b="1">
                <a:solidFill>
                  <a:schemeClr val="dk1"/>
                </a:solidFill>
                <a:latin typeface="Google Sans"/>
                <a:ea typeface="Google Sans"/>
                <a:cs typeface="Google Sans"/>
                <a:sym typeface="Google Sans"/>
              </a:defRPr>
            </a:lvl4pPr>
            <a:lvl5pPr lvl="4" rtl="0">
              <a:spcBef>
                <a:spcPts val="0"/>
              </a:spcBef>
              <a:spcAft>
                <a:spcPts val="0"/>
              </a:spcAft>
              <a:buNone/>
              <a:defRPr sz="3200" b="1">
                <a:solidFill>
                  <a:schemeClr val="dk1"/>
                </a:solidFill>
                <a:latin typeface="Google Sans"/>
                <a:ea typeface="Google Sans"/>
                <a:cs typeface="Google Sans"/>
                <a:sym typeface="Google Sans"/>
              </a:defRPr>
            </a:lvl5pPr>
            <a:lvl6pPr lvl="5" rtl="0">
              <a:spcBef>
                <a:spcPts val="0"/>
              </a:spcBef>
              <a:spcAft>
                <a:spcPts val="0"/>
              </a:spcAft>
              <a:buNone/>
              <a:defRPr sz="3200" b="1">
                <a:solidFill>
                  <a:schemeClr val="dk1"/>
                </a:solidFill>
                <a:latin typeface="Google Sans"/>
                <a:ea typeface="Google Sans"/>
                <a:cs typeface="Google Sans"/>
                <a:sym typeface="Google Sans"/>
              </a:defRPr>
            </a:lvl6pPr>
            <a:lvl7pPr lvl="6" rtl="0">
              <a:spcBef>
                <a:spcPts val="0"/>
              </a:spcBef>
              <a:spcAft>
                <a:spcPts val="0"/>
              </a:spcAft>
              <a:buNone/>
              <a:defRPr sz="3200" b="1">
                <a:solidFill>
                  <a:schemeClr val="dk1"/>
                </a:solidFill>
                <a:latin typeface="Google Sans"/>
                <a:ea typeface="Google Sans"/>
                <a:cs typeface="Google Sans"/>
                <a:sym typeface="Google Sans"/>
              </a:defRPr>
            </a:lvl7pPr>
            <a:lvl8pPr lvl="7" rtl="0">
              <a:spcBef>
                <a:spcPts val="0"/>
              </a:spcBef>
              <a:spcAft>
                <a:spcPts val="0"/>
              </a:spcAft>
              <a:buNone/>
              <a:defRPr sz="3200" b="1">
                <a:solidFill>
                  <a:schemeClr val="dk1"/>
                </a:solidFill>
                <a:latin typeface="Google Sans"/>
                <a:ea typeface="Google Sans"/>
                <a:cs typeface="Google Sans"/>
                <a:sym typeface="Google Sans"/>
              </a:defRPr>
            </a:lvl8pPr>
            <a:lvl9pPr lvl="8" rtl="0">
              <a:spcBef>
                <a:spcPts val="0"/>
              </a:spcBef>
              <a:spcAft>
                <a:spcPts val="0"/>
              </a:spcAft>
              <a:buNone/>
              <a:defRPr sz="3200" b="1">
                <a:solidFill>
                  <a:schemeClr val="dk1"/>
                </a:solidFill>
                <a:latin typeface="Google Sans"/>
                <a:ea typeface="Google Sans"/>
                <a:cs typeface="Google Sans"/>
                <a:sym typeface="Google Sans"/>
              </a:defRPr>
            </a:lvl9pPr>
          </a:lstStyle>
          <a:p>
            <a:endParaRPr/>
          </a:p>
        </p:txBody>
      </p:sp>
      <p:sp>
        <p:nvSpPr>
          <p:cNvPr id="24" name="Google Shape;24;p4"/>
          <p:cNvSpPr txBox="1">
            <a:spLocks noGrp="1"/>
          </p:cNvSpPr>
          <p:nvPr>
            <p:ph type="subTitle" idx="1"/>
          </p:nvPr>
        </p:nvSpPr>
        <p:spPr>
          <a:xfrm>
            <a:off x="1168733" y="5334117"/>
            <a:ext cx="4952600" cy="518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Google Sans"/>
                <a:ea typeface="Google Sans"/>
                <a:cs typeface="Google Sans"/>
                <a:sym typeface="Google Sans"/>
              </a:defRPr>
            </a:lvl1pPr>
            <a:lvl2pPr lvl="1" rtl="0">
              <a:spcBef>
                <a:spcPts val="0"/>
              </a:spcBef>
              <a:spcAft>
                <a:spcPts val="0"/>
              </a:spcAft>
              <a:buNone/>
              <a:defRPr sz="2400">
                <a:solidFill>
                  <a:schemeClr val="lt1"/>
                </a:solidFill>
                <a:latin typeface="Google Sans"/>
                <a:ea typeface="Google Sans"/>
                <a:cs typeface="Google Sans"/>
                <a:sym typeface="Google Sans"/>
              </a:defRPr>
            </a:lvl2pPr>
            <a:lvl3pPr lvl="2" rtl="0">
              <a:spcBef>
                <a:spcPts val="0"/>
              </a:spcBef>
              <a:spcAft>
                <a:spcPts val="0"/>
              </a:spcAft>
              <a:buNone/>
              <a:defRPr sz="2400">
                <a:solidFill>
                  <a:schemeClr val="lt1"/>
                </a:solidFill>
                <a:latin typeface="Google Sans"/>
                <a:ea typeface="Google Sans"/>
                <a:cs typeface="Google Sans"/>
                <a:sym typeface="Google Sans"/>
              </a:defRPr>
            </a:lvl3pPr>
            <a:lvl4pPr lvl="3" rtl="0">
              <a:spcBef>
                <a:spcPts val="0"/>
              </a:spcBef>
              <a:spcAft>
                <a:spcPts val="0"/>
              </a:spcAft>
              <a:buNone/>
              <a:defRPr sz="2400">
                <a:solidFill>
                  <a:schemeClr val="lt1"/>
                </a:solidFill>
                <a:latin typeface="Google Sans"/>
                <a:ea typeface="Google Sans"/>
                <a:cs typeface="Google Sans"/>
                <a:sym typeface="Google Sans"/>
              </a:defRPr>
            </a:lvl4pPr>
            <a:lvl5pPr lvl="4" rtl="0">
              <a:spcBef>
                <a:spcPts val="0"/>
              </a:spcBef>
              <a:spcAft>
                <a:spcPts val="0"/>
              </a:spcAft>
              <a:buNone/>
              <a:defRPr sz="2400">
                <a:solidFill>
                  <a:schemeClr val="lt1"/>
                </a:solidFill>
                <a:latin typeface="Google Sans"/>
                <a:ea typeface="Google Sans"/>
                <a:cs typeface="Google Sans"/>
                <a:sym typeface="Google Sans"/>
              </a:defRPr>
            </a:lvl5pPr>
            <a:lvl6pPr lvl="5" rtl="0">
              <a:spcBef>
                <a:spcPts val="0"/>
              </a:spcBef>
              <a:spcAft>
                <a:spcPts val="0"/>
              </a:spcAft>
              <a:buNone/>
              <a:defRPr sz="2400">
                <a:solidFill>
                  <a:schemeClr val="lt1"/>
                </a:solidFill>
                <a:latin typeface="Google Sans"/>
                <a:ea typeface="Google Sans"/>
                <a:cs typeface="Google Sans"/>
                <a:sym typeface="Google Sans"/>
              </a:defRPr>
            </a:lvl6pPr>
            <a:lvl7pPr lvl="6" rtl="0">
              <a:spcBef>
                <a:spcPts val="0"/>
              </a:spcBef>
              <a:spcAft>
                <a:spcPts val="0"/>
              </a:spcAft>
              <a:buNone/>
              <a:defRPr sz="2400">
                <a:solidFill>
                  <a:schemeClr val="lt1"/>
                </a:solidFill>
                <a:latin typeface="Google Sans"/>
                <a:ea typeface="Google Sans"/>
                <a:cs typeface="Google Sans"/>
                <a:sym typeface="Google Sans"/>
              </a:defRPr>
            </a:lvl7pPr>
            <a:lvl8pPr lvl="7" rtl="0">
              <a:spcBef>
                <a:spcPts val="0"/>
              </a:spcBef>
              <a:spcAft>
                <a:spcPts val="0"/>
              </a:spcAft>
              <a:buNone/>
              <a:defRPr sz="2400">
                <a:solidFill>
                  <a:schemeClr val="lt1"/>
                </a:solidFill>
                <a:latin typeface="Google Sans"/>
                <a:ea typeface="Google Sans"/>
                <a:cs typeface="Google Sans"/>
                <a:sym typeface="Google Sans"/>
              </a:defRPr>
            </a:lvl8pPr>
            <a:lvl9pPr lvl="8" rtl="0">
              <a:spcBef>
                <a:spcPts val="0"/>
              </a:spcBef>
              <a:spcAft>
                <a:spcPts val="0"/>
              </a:spcAft>
              <a:buNone/>
              <a:defRPr sz="2400">
                <a:solidFill>
                  <a:schemeClr val="lt1"/>
                </a:solidFill>
                <a:latin typeface="Google Sans"/>
                <a:ea typeface="Google Sans"/>
                <a:cs typeface="Google Sans"/>
                <a:sym typeface="Google Sans"/>
              </a:defRPr>
            </a:lvl9pPr>
          </a:lstStyle>
          <a:p>
            <a:endParaRPr/>
          </a:p>
        </p:txBody>
      </p:sp>
      <p:sp>
        <p:nvSpPr>
          <p:cNvPr id="25" name="Google Shape;25;p4"/>
          <p:cNvSpPr txBox="1">
            <a:spLocks noGrp="1"/>
          </p:cNvSpPr>
          <p:nvPr>
            <p:ph type="subTitle" idx="2"/>
          </p:nvPr>
        </p:nvSpPr>
        <p:spPr>
          <a:xfrm>
            <a:off x="1197133" y="5709867"/>
            <a:ext cx="5449800" cy="436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67">
                <a:solidFill>
                  <a:schemeClr val="lt1"/>
                </a:solidFill>
                <a:latin typeface="Google Sans"/>
                <a:ea typeface="Google Sans"/>
                <a:cs typeface="Google Sans"/>
                <a:sym typeface="Google Sans"/>
              </a:defRPr>
            </a:lvl1pPr>
            <a:lvl2pPr lvl="1" rtl="0">
              <a:spcBef>
                <a:spcPts val="0"/>
              </a:spcBef>
              <a:spcAft>
                <a:spcPts val="0"/>
              </a:spcAft>
              <a:buNone/>
              <a:defRPr sz="1867">
                <a:solidFill>
                  <a:schemeClr val="lt1"/>
                </a:solidFill>
                <a:latin typeface="Google Sans"/>
                <a:ea typeface="Google Sans"/>
                <a:cs typeface="Google Sans"/>
                <a:sym typeface="Google Sans"/>
              </a:defRPr>
            </a:lvl2pPr>
            <a:lvl3pPr lvl="2" rtl="0">
              <a:spcBef>
                <a:spcPts val="0"/>
              </a:spcBef>
              <a:spcAft>
                <a:spcPts val="0"/>
              </a:spcAft>
              <a:buNone/>
              <a:defRPr sz="1867">
                <a:solidFill>
                  <a:schemeClr val="lt1"/>
                </a:solidFill>
                <a:latin typeface="Google Sans"/>
                <a:ea typeface="Google Sans"/>
                <a:cs typeface="Google Sans"/>
                <a:sym typeface="Google Sans"/>
              </a:defRPr>
            </a:lvl3pPr>
            <a:lvl4pPr lvl="3" rtl="0">
              <a:spcBef>
                <a:spcPts val="0"/>
              </a:spcBef>
              <a:spcAft>
                <a:spcPts val="0"/>
              </a:spcAft>
              <a:buNone/>
              <a:defRPr sz="1867">
                <a:solidFill>
                  <a:schemeClr val="lt1"/>
                </a:solidFill>
                <a:latin typeface="Google Sans"/>
                <a:ea typeface="Google Sans"/>
                <a:cs typeface="Google Sans"/>
                <a:sym typeface="Google Sans"/>
              </a:defRPr>
            </a:lvl4pPr>
            <a:lvl5pPr lvl="4" rtl="0">
              <a:spcBef>
                <a:spcPts val="0"/>
              </a:spcBef>
              <a:spcAft>
                <a:spcPts val="0"/>
              </a:spcAft>
              <a:buNone/>
              <a:defRPr sz="1867">
                <a:solidFill>
                  <a:schemeClr val="lt1"/>
                </a:solidFill>
                <a:latin typeface="Google Sans"/>
                <a:ea typeface="Google Sans"/>
                <a:cs typeface="Google Sans"/>
                <a:sym typeface="Google Sans"/>
              </a:defRPr>
            </a:lvl5pPr>
            <a:lvl6pPr lvl="5" rtl="0">
              <a:spcBef>
                <a:spcPts val="0"/>
              </a:spcBef>
              <a:spcAft>
                <a:spcPts val="0"/>
              </a:spcAft>
              <a:buNone/>
              <a:defRPr sz="1867">
                <a:solidFill>
                  <a:schemeClr val="lt1"/>
                </a:solidFill>
                <a:latin typeface="Google Sans"/>
                <a:ea typeface="Google Sans"/>
                <a:cs typeface="Google Sans"/>
                <a:sym typeface="Google Sans"/>
              </a:defRPr>
            </a:lvl6pPr>
            <a:lvl7pPr lvl="6" rtl="0">
              <a:spcBef>
                <a:spcPts val="0"/>
              </a:spcBef>
              <a:spcAft>
                <a:spcPts val="0"/>
              </a:spcAft>
              <a:buNone/>
              <a:defRPr sz="1867">
                <a:solidFill>
                  <a:schemeClr val="lt1"/>
                </a:solidFill>
                <a:latin typeface="Google Sans"/>
                <a:ea typeface="Google Sans"/>
                <a:cs typeface="Google Sans"/>
                <a:sym typeface="Google Sans"/>
              </a:defRPr>
            </a:lvl7pPr>
            <a:lvl8pPr lvl="7" rtl="0">
              <a:spcBef>
                <a:spcPts val="0"/>
              </a:spcBef>
              <a:spcAft>
                <a:spcPts val="0"/>
              </a:spcAft>
              <a:buNone/>
              <a:defRPr sz="1867">
                <a:solidFill>
                  <a:schemeClr val="lt1"/>
                </a:solidFill>
                <a:latin typeface="Google Sans"/>
                <a:ea typeface="Google Sans"/>
                <a:cs typeface="Google Sans"/>
                <a:sym typeface="Google Sans"/>
              </a:defRPr>
            </a:lvl8pPr>
            <a:lvl9pPr lvl="8" rtl="0">
              <a:spcBef>
                <a:spcPts val="0"/>
              </a:spcBef>
              <a:spcAft>
                <a:spcPts val="0"/>
              </a:spcAft>
              <a:buNone/>
              <a:defRPr sz="1867">
                <a:solidFill>
                  <a:schemeClr val="lt1"/>
                </a:solidFill>
                <a:latin typeface="Google Sans"/>
                <a:ea typeface="Google Sans"/>
                <a:cs typeface="Google Sans"/>
                <a:sym typeface="Google Sans"/>
              </a:defRPr>
            </a:lvl9pPr>
          </a:lstStyle>
          <a:p>
            <a:endParaRPr/>
          </a:p>
        </p:txBody>
      </p:sp>
    </p:spTree>
    <p:extLst>
      <p:ext uri="{BB962C8B-B14F-4D97-AF65-F5344CB8AC3E}">
        <p14:creationId xmlns:p14="http://schemas.microsoft.com/office/powerpoint/2010/main" val="125147174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7a - Demo/Lab Solution - Presenter - Blue">
  <p:cSld name="7a - Demo/Lab Solution - Presenter - Blue">
    <p:spTree>
      <p:nvGrpSpPr>
        <p:cNvPr id="1" name="Shape 26"/>
        <p:cNvGrpSpPr/>
        <p:nvPr/>
      </p:nvGrpSpPr>
      <p:grpSpPr>
        <a:xfrm>
          <a:off x="0" y="0"/>
          <a:ext cx="0" cy="0"/>
          <a:chOff x="0" y="0"/>
          <a:chExt cx="0" cy="0"/>
        </a:xfrm>
      </p:grpSpPr>
      <p:sp>
        <p:nvSpPr>
          <p:cNvPr id="27" name="Google Shape;27;p5"/>
          <p:cNvSpPr/>
          <p:nvPr/>
        </p:nvSpPr>
        <p:spPr>
          <a:xfrm>
            <a:off x="0" y="0"/>
            <a:ext cx="12192000" cy="6864400"/>
          </a:xfrm>
          <a:prstGeom prst="rect">
            <a:avLst/>
          </a:prstGeom>
          <a:solidFill>
            <a:schemeClr val="accent3"/>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pic>
        <p:nvPicPr>
          <p:cNvPr id="28" name="Google Shape;28;p5"/>
          <p:cNvPicPr preferRelativeResize="0"/>
          <p:nvPr/>
        </p:nvPicPr>
        <p:blipFill>
          <a:blip r:embed="rId2">
            <a:alphaModFix/>
          </a:blip>
          <a:stretch>
            <a:fillRect/>
          </a:stretch>
        </p:blipFill>
        <p:spPr>
          <a:xfrm>
            <a:off x="1" y="0"/>
            <a:ext cx="12192000" cy="6858000"/>
          </a:xfrm>
          <a:prstGeom prst="rect">
            <a:avLst/>
          </a:prstGeom>
          <a:noFill/>
          <a:ln>
            <a:noFill/>
          </a:ln>
        </p:spPr>
      </p:pic>
      <p:sp>
        <p:nvSpPr>
          <p:cNvPr id="29" name="Google Shape;29;p5"/>
          <p:cNvSpPr txBox="1">
            <a:spLocks noGrp="1"/>
          </p:cNvSpPr>
          <p:nvPr>
            <p:ph type="subTitle" idx="1"/>
          </p:nvPr>
        </p:nvSpPr>
        <p:spPr>
          <a:xfrm>
            <a:off x="1149433" y="3446083"/>
            <a:ext cx="4952600" cy="60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rgbClr val="FFFFFF"/>
                </a:solidFill>
                <a:latin typeface="Google Sans"/>
                <a:ea typeface="Google Sans"/>
                <a:cs typeface="Google Sans"/>
                <a:sym typeface="Google Sans"/>
              </a:defRPr>
            </a:lvl1pPr>
            <a:lvl2pPr lvl="1" rtl="0">
              <a:spcBef>
                <a:spcPts val="0"/>
              </a:spcBef>
              <a:spcAft>
                <a:spcPts val="0"/>
              </a:spcAft>
              <a:buNone/>
              <a:defRPr sz="2400">
                <a:solidFill>
                  <a:srgbClr val="FFFFFF"/>
                </a:solidFill>
                <a:latin typeface="Google Sans"/>
                <a:ea typeface="Google Sans"/>
                <a:cs typeface="Google Sans"/>
                <a:sym typeface="Google Sans"/>
              </a:defRPr>
            </a:lvl2pPr>
            <a:lvl3pPr lvl="2" rtl="0">
              <a:spcBef>
                <a:spcPts val="0"/>
              </a:spcBef>
              <a:spcAft>
                <a:spcPts val="0"/>
              </a:spcAft>
              <a:buNone/>
              <a:defRPr sz="2400">
                <a:solidFill>
                  <a:srgbClr val="FFFFFF"/>
                </a:solidFill>
                <a:latin typeface="Google Sans"/>
                <a:ea typeface="Google Sans"/>
                <a:cs typeface="Google Sans"/>
                <a:sym typeface="Google Sans"/>
              </a:defRPr>
            </a:lvl3pPr>
            <a:lvl4pPr lvl="3" rtl="0">
              <a:spcBef>
                <a:spcPts val="0"/>
              </a:spcBef>
              <a:spcAft>
                <a:spcPts val="0"/>
              </a:spcAft>
              <a:buNone/>
              <a:defRPr sz="2400">
                <a:solidFill>
                  <a:srgbClr val="FFFFFF"/>
                </a:solidFill>
                <a:latin typeface="Google Sans"/>
                <a:ea typeface="Google Sans"/>
                <a:cs typeface="Google Sans"/>
                <a:sym typeface="Google Sans"/>
              </a:defRPr>
            </a:lvl4pPr>
            <a:lvl5pPr lvl="4" rtl="0">
              <a:spcBef>
                <a:spcPts val="0"/>
              </a:spcBef>
              <a:spcAft>
                <a:spcPts val="0"/>
              </a:spcAft>
              <a:buNone/>
              <a:defRPr sz="2400">
                <a:solidFill>
                  <a:srgbClr val="FFFFFF"/>
                </a:solidFill>
                <a:latin typeface="Google Sans"/>
                <a:ea typeface="Google Sans"/>
                <a:cs typeface="Google Sans"/>
                <a:sym typeface="Google Sans"/>
              </a:defRPr>
            </a:lvl5pPr>
            <a:lvl6pPr lvl="5" rtl="0">
              <a:spcBef>
                <a:spcPts val="0"/>
              </a:spcBef>
              <a:spcAft>
                <a:spcPts val="0"/>
              </a:spcAft>
              <a:buNone/>
              <a:defRPr sz="2400">
                <a:solidFill>
                  <a:srgbClr val="FFFFFF"/>
                </a:solidFill>
                <a:latin typeface="Google Sans"/>
                <a:ea typeface="Google Sans"/>
                <a:cs typeface="Google Sans"/>
                <a:sym typeface="Google Sans"/>
              </a:defRPr>
            </a:lvl6pPr>
            <a:lvl7pPr lvl="6" rtl="0">
              <a:spcBef>
                <a:spcPts val="0"/>
              </a:spcBef>
              <a:spcAft>
                <a:spcPts val="0"/>
              </a:spcAft>
              <a:buNone/>
              <a:defRPr sz="2400">
                <a:solidFill>
                  <a:srgbClr val="FFFFFF"/>
                </a:solidFill>
                <a:latin typeface="Google Sans"/>
                <a:ea typeface="Google Sans"/>
                <a:cs typeface="Google Sans"/>
                <a:sym typeface="Google Sans"/>
              </a:defRPr>
            </a:lvl7pPr>
            <a:lvl8pPr lvl="7" rtl="0">
              <a:spcBef>
                <a:spcPts val="0"/>
              </a:spcBef>
              <a:spcAft>
                <a:spcPts val="0"/>
              </a:spcAft>
              <a:buNone/>
              <a:defRPr sz="2400">
                <a:solidFill>
                  <a:srgbClr val="FFFFFF"/>
                </a:solidFill>
                <a:latin typeface="Google Sans"/>
                <a:ea typeface="Google Sans"/>
                <a:cs typeface="Google Sans"/>
                <a:sym typeface="Google Sans"/>
              </a:defRPr>
            </a:lvl8pPr>
            <a:lvl9pPr lvl="8" rtl="0">
              <a:spcBef>
                <a:spcPts val="0"/>
              </a:spcBef>
              <a:spcAft>
                <a:spcPts val="0"/>
              </a:spcAft>
              <a:buNone/>
              <a:defRPr sz="2400">
                <a:solidFill>
                  <a:srgbClr val="FFFFFF"/>
                </a:solidFill>
                <a:latin typeface="Google Sans"/>
                <a:ea typeface="Google Sans"/>
                <a:cs typeface="Google Sans"/>
                <a:sym typeface="Google Sans"/>
              </a:defRPr>
            </a:lvl9pPr>
          </a:lstStyle>
          <a:p>
            <a:endParaRPr/>
          </a:p>
        </p:txBody>
      </p:sp>
      <p:sp>
        <p:nvSpPr>
          <p:cNvPr id="30" name="Google Shape;30;p5"/>
          <p:cNvSpPr txBox="1"/>
          <p:nvPr/>
        </p:nvSpPr>
        <p:spPr>
          <a:xfrm>
            <a:off x="1114983" y="2765650"/>
            <a:ext cx="4991000" cy="760000"/>
          </a:xfrm>
          <a:prstGeom prst="rect">
            <a:avLst/>
          </a:prstGeom>
          <a:noFill/>
          <a:ln>
            <a:noFill/>
          </a:ln>
        </p:spPr>
        <p:txBody>
          <a:bodyPr spcFirstLastPara="1" wrap="square" lIns="60950" tIns="60950" rIns="60950" bIns="60950" anchor="t" anchorCtr="0">
            <a:noAutofit/>
          </a:bodyPr>
          <a:lstStyle/>
          <a:p>
            <a:pPr marL="0" lvl="0" indent="0" algn="l" rtl="0">
              <a:spcBef>
                <a:spcPts val="0"/>
              </a:spcBef>
              <a:spcAft>
                <a:spcPts val="0"/>
              </a:spcAft>
              <a:buNone/>
            </a:pPr>
            <a:endParaRPr sz="4000">
              <a:solidFill>
                <a:srgbClr val="202124"/>
              </a:solidFill>
              <a:latin typeface="Google Sans"/>
              <a:ea typeface="Google Sans"/>
              <a:cs typeface="Google Sans"/>
              <a:sym typeface="Google Sans"/>
            </a:endParaRPr>
          </a:p>
        </p:txBody>
      </p:sp>
      <p:sp>
        <p:nvSpPr>
          <p:cNvPr id="31" name="Google Shape;31;p5"/>
          <p:cNvSpPr txBox="1">
            <a:spLocks noGrp="1"/>
          </p:cNvSpPr>
          <p:nvPr>
            <p:ph type="title"/>
          </p:nvPr>
        </p:nvSpPr>
        <p:spPr>
          <a:xfrm>
            <a:off x="1114983" y="2765650"/>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000">
                <a:solidFill>
                  <a:srgbClr val="FFFFFF"/>
                </a:solidFill>
                <a:latin typeface="Google Sans"/>
                <a:ea typeface="Google Sans"/>
                <a:cs typeface="Google Sans"/>
                <a:sym typeface="Google Sans"/>
              </a:defRPr>
            </a:lvl1pPr>
            <a:lvl2pPr lvl="1" rtl="0">
              <a:spcBef>
                <a:spcPts val="0"/>
              </a:spcBef>
              <a:spcAft>
                <a:spcPts val="0"/>
              </a:spcAft>
              <a:buNone/>
              <a:defRPr sz="4000">
                <a:solidFill>
                  <a:srgbClr val="FFFFFF"/>
                </a:solidFill>
                <a:latin typeface="Google Sans"/>
                <a:ea typeface="Google Sans"/>
                <a:cs typeface="Google Sans"/>
                <a:sym typeface="Google Sans"/>
              </a:defRPr>
            </a:lvl2pPr>
            <a:lvl3pPr lvl="2" rtl="0">
              <a:spcBef>
                <a:spcPts val="0"/>
              </a:spcBef>
              <a:spcAft>
                <a:spcPts val="0"/>
              </a:spcAft>
              <a:buNone/>
              <a:defRPr sz="4000">
                <a:solidFill>
                  <a:srgbClr val="FFFFFF"/>
                </a:solidFill>
                <a:latin typeface="Google Sans"/>
                <a:ea typeface="Google Sans"/>
                <a:cs typeface="Google Sans"/>
                <a:sym typeface="Google Sans"/>
              </a:defRPr>
            </a:lvl3pPr>
            <a:lvl4pPr lvl="3" rtl="0">
              <a:spcBef>
                <a:spcPts val="0"/>
              </a:spcBef>
              <a:spcAft>
                <a:spcPts val="0"/>
              </a:spcAft>
              <a:buNone/>
              <a:defRPr sz="4000">
                <a:solidFill>
                  <a:srgbClr val="FFFFFF"/>
                </a:solidFill>
                <a:latin typeface="Google Sans"/>
                <a:ea typeface="Google Sans"/>
                <a:cs typeface="Google Sans"/>
                <a:sym typeface="Google Sans"/>
              </a:defRPr>
            </a:lvl4pPr>
            <a:lvl5pPr lvl="4" rtl="0">
              <a:spcBef>
                <a:spcPts val="0"/>
              </a:spcBef>
              <a:spcAft>
                <a:spcPts val="0"/>
              </a:spcAft>
              <a:buNone/>
              <a:defRPr sz="4000">
                <a:solidFill>
                  <a:srgbClr val="FFFFFF"/>
                </a:solidFill>
                <a:latin typeface="Google Sans"/>
                <a:ea typeface="Google Sans"/>
                <a:cs typeface="Google Sans"/>
                <a:sym typeface="Google Sans"/>
              </a:defRPr>
            </a:lvl5pPr>
            <a:lvl6pPr lvl="5" rtl="0">
              <a:spcBef>
                <a:spcPts val="0"/>
              </a:spcBef>
              <a:spcAft>
                <a:spcPts val="0"/>
              </a:spcAft>
              <a:buNone/>
              <a:defRPr sz="4000">
                <a:solidFill>
                  <a:srgbClr val="FFFFFF"/>
                </a:solidFill>
                <a:latin typeface="Google Sans"/>
                <a:ea typeface="Google Sans"/>
                <a:cs typeface="Google Sans"/>
                <a:sym typeface="Google Sans"/>
              </a:defRPr>
            </a:lvl6pPr>
            <a:lvl7pPr lvl="6" rtl="0">
              <a:spcBef>
                <a:spcPts val="0"/>
              </a:spcBef>
              <a:spcAft>
                <a:spcPts val="0"/>
              </a:spcAft>
              <a:buNone/>
              <a:defRPr sz="4000">
                <a:solidFill>
                  <a:srgbClr val="FFFFFF"/>
                </a:solidFill>
                <a:latin typeface="Google Sans"/>
                <a:ea typeface="Google Sans"/>
                <a:cs typeface="Google Sans"/>
                <a:sym typeface="Google Sans"/>
              </a:defRPr>
            </a:lvl7pPr>
            <a:lvl8pPr lvl="7" rtl="0">
              <a:spcBef>
                <a:spcPts val="0"/>
              </a:spcBef>
              <a:spcAft>
                <a:spcPts val="0"/>
              </a:spcAft>
              <a:buNone/>
              <a:defRPr sz="4000">
                <a:solidFill>
                  <a:srgbClr val="FFFFFF"/>
                </a:solidFill>
                <a:latin typeface="Google Sans"/>
                <a:ea typeface="Google Sans"/>
                <a:cs typeface="Google Sans"/>
                <a:sym typeface="Google Sans"/>
              </a:defRPr>
            </a:lvl8pPr>
            <a:lvl9pPr lvl="8" rtl="0">
              <a:spcBef>
                <a:spcPts val="0"/>
              </a:spcBef>
              <a:spcAft>
                <a:spcPts val="0"/>
              </a:spcAft>
              <a:buNone/>
              <a:defRPr sz="4000">
                <a:solidFill>
                  <a:srgbClr val="FFFFFF"/>
                </a:solidFill>
                <a:latin typeface="Google Sans"/>
                <a:ea typeface="Google Sans"/>
                <a:cs typeface="Google Sans"/>
                <a:sym typeface="Google Sans"/>
              </a:defRPr>
            </a:lvl9pPr>
          </a:lstStyle>
          <a:p>
            <a:endParaRPr/>
          </a:p>
        </p:txBody>
      </p:sp>
      <p:cxnSp>
        <p:nvCxnSpPr>
          <p:cNvPr id="32" name="Google Shape;32;p5"/>
          <p:cNvCxnSpPr/>
          <p:nvPr/>
        </p:nvCxnSpPr>
        <p:spPr>
          <a:xfrm>
            <a:off x="1162285" y="2674149"/>
            <a:ext cx="571600" cy="0"/>
          </a:xfrm>
          <a:prstGeom prst="straightConnector1">
            <a:avLst/>
          </a:prstGeom>
          <a:noFill/>
          <a:ln w="38100" cap="flat" cmpd="sng">
            <a:solidFill>
              <a:srgbClr val="FFFFFF"/>
            </a:solidFill>
            <a:prstDash val="solid"/>
            <a:round/>
            <a:headEnd type="none" w="med" len="med"/>
            <a:tailEnd type="none" w="med" len="med"/>
          </a:ln>
        </p:spPr>
      </p:cxnSp>
    </p:spTree>
    <p:extLst>
      <p:ext uri="{BB962C8B-B14F-4D97-AF65-F5344CB8AC3E}">
        <p14:creationId xmlns:p14="http://schemas.microsoft.com/office/powerpoint/2010/main" val="204472968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7b - Demo/Lab Solution - Presenter  - Yellow">
  <p:cSld name="7b - Demo/Lab Solution - Presenter  - Yellow">
    <p:spTree>
      <p:nvGrpSpPr>
        <p:cNvPr id="1" name="Shape 33"/>
        <p:cNvGrpSpPr/>
        <p:nvPr/>
      </p:nvGrpSpPr>
      <p:grpSpPr>
        <a:xfrm>
          <a:off x="0" y="0"/>
          <a:ext cx="0" cy="0"/>
          <a:chOff x="0" y="0"/>
          <a:chExt cx="0" cy="0"/>
        </a:xfrm>
      </p:grpSpPr>
      <p:sp>
        <p:nvSpPr>
          <p:cNvPr id="34" name="Google Shape;34;p6"/>
          <p:cNvSpPr/>
          <p:nvPr/>
        </p:nvSpPr>
        <p:spPr>
          <a:xfrm>
            <a:off x="0" y="0"/>
            <a:ext cx="12192000" cy="6864400"/>
          </a:xfrm>
          <a:prstGeom prst="rect">
            <a:avLst/>
          </a:prstGeom>
          <a:solidFill>
            <a:schemeClr val="accent5"/>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pic>
        <p:nvPicPr>
          <p:cNvPr id="35" name="Google Shape;35;p6"/>
          <p:cNvPicPr preferRelativeResize="0"/>
          <p:nvPr/>
        </p:nvPicPr>
        <p:blipFill>
          <a:blip r:embed="rId2">
            <a:alphaModFix/>
          </a:blip>
          <a:stretch>
            <a:fillRect/>
          </a:stretch>
        </p:blipFill>
        <p:spPr>
          <a:xfrm>
            <a:off x="0" y="0"/>
            <a:ext cx="12192000" cy="6858000"/>
          </a:xfrm>
          <a:prstGeom prst="rect">
            <a:avLst/>
          </a:prstGeom>
          <a:noFill/>
          <a:ln>
            <a:noFill/>
          </a:ln>
        </p:spPr>
      </p:pic>
      <p:sp>
        <p:nvSpPr>
          <p:cNvPr id="36" name="Google Shape;36;p6"/>
          <p:cNvSpPr txBox="1">
            <a:spLocks noGrp="1"/>
          </p:cNvSpPr>
          <p:nvPr>
            <p:ph type="subTitle" idx="1"/>
          </p:nvPr>
        </p:nvSpPr>
        <p:spPr>
          <a:xfrm>
            <a:off x="1149433" y="3446083"/>
            <a:ext cx="4952600" cy="60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rgbClr val="FFFFFF"/>
                </a:solidFill>
                <a:latin typeface="Google Sans"/>
                <a:ea typeface="Google Sans"/>
                <a:cs typeface="Google Sans"/>
                <a:sym typeface="Google Sans"/>
              </a:defRPr>
            </a:lvl1pPr>
            <a:lvl2pPr lvl="1" rtl="0">
              <a:spcBef>
                <a:spcPts val="0"/>
              </a:spcBef>
              <a:spcAft>
                <a:spcPts val="0"/>
              </a:spcAft>
              <a:buNone/>
              <a:defRPr sz="2400">
                <a:solidFill>
                  <a:srgbClr val="FFFFFF"/>
                </a:solidFill>
                <a:latin typeface="Google Sans"/>
                <a:ea typeface="Google Sans"/>
                <a:cs typeface="Google Sans"/>
                <a:sym typeface="Google Sans"/>
              </a:defRPr>
            </a:lvl2pPr>
            <a:lvl3pPr lvl="2" rtl="0">
              <a:spcBef>
                <a:spcPts val="0"/>
              </a:spcBef>
              <a:spcAft>
                <a:spcPts val="0"/>
              </a:spcAft>
              <a:buNone/>
              <a:defRPr sz="2400">
                <a:solidFill>
                  <a:srgbClr val="FFFFFF"/>
                </a:solidFill>
                <a:latin typeface="Google Sans"/>
                <a:ea typeface="Google Sans"/>
                <a:cs typeface="Google Sans"/>
                <a:sym typeface="Google Sans"/>
              </a:defRPr>
            </a:lvl3pPr>
            <a:lvl4pPr lvl="3" rtl="0">
              <a:spcBef>
                <a:spcPts val="0"/>
              </a:spcBef>
              <a:spcAft>
                <a:spcPts val="0"/>
              </a:spcAft>
              <a:buNone/>
              <a:defRPr sz="2400">
                <a:solidFill>
                  <a:srgbClr val="FFFFFF"/>
                </a:solidFill>
                <a:latin typeface="Google Sans"/>
                <a:ea typeface="Google Sans"/>
                <a:cs typeface="Google Sans"/>
                <a:sym typeface="Google Sans"/>
              </a:defRPr>
            </a:lvl4pPr>
            <a:lvl5pPr lvl="4" rtl="0">
              <a:spcBef>
                <a:spcPts val="0"/>
              </a:spcBef>
              <a:spcAft>
                <a:spcPts val="0"/>
              </a:spcAft>
              <a:buNone/>
              <a:defRPr sz="2400">
                <a:solidFill>
                  <a:srgbClr val="FFFFFF"/>
                </a:solidFill>
                <a:latin typeface="Google Sans"/>
                <a:ea typeface="Google Sans"/>
                <a:cs typeface="Google Sans"/>
                <a:sym typeface="Google Sans"/>
              </a:defRPr>
            </a:lvl5pPr>
            <a:lvl6pPr lvl="5" rtl="0">
              <a:spcBef>
                <a:spcPts val="0"/>
              </a:spcBef>
              <a:spcAft>
                <a:spcPts val="0"/>
              </a:spcAft>
              <a:buNone/>
              <a:defRPr sz="2400">
                <a:solidFill>
                  <a:srgbClr val="FFFFFF"/>
                </a:solidFill>
                <a:latin typeface="Google Sans"/>
                <a:ea typeface="Google Sans"/>
                <a:cs typeface="Google Sans"/>
                <a:sym typeface="Google Sans"/>
              </a:defRPr>
            </a:lvl6pPr>
            <a:lvl7pPr lvl="6" rtl="0">
              <a:spcBef>
                <a:spcPts val="0"/>
              </a:spcBef>
              <a:spcAft>
                <a:spcPts val="0"/>
              </a:spcAft>
              <a:buNone/>
              <a:defRPr sz="2400">
                <a:solidFill>
                  <a:srgbClr val="FFFFFF"/>
                </a:solidFill>
                <a:latin typeface="Google Sans"/>
                <a:ea typeface="Google Sans"/>
                <a:cs typeface="Google Sans"/>
                <a:sym typeface="Google Sans"/>
              </a:defRPr>
            </a:lvl7pPr>
            <a:lvl8pPr lvl="7" rtl="0">
              <a:spcBef>
                <a:spcPts val="0"/>
              </a:spcBef>
              <a:spcAft>
                <a:spcPts val="0"/>
              </a:spcAft>
              <a:buNone/>
              <a:defRPr sz="2400">
                <a:solidFill>
                  <a:srgbClr val="FFFFFF"/>
                </a:solidFill>
                <a:latin typeface="Google Sans"/>
                <a:ea typeface="Google Sans"/>
                <a:cs typeface="Google Sans"/>
                <a:sym typeface="Google Sans"/>
              </a:defRPr>
            </a:lvl8pPr>
            <a:lvl9pPr lvl="8" rtl="0">
              <a:spcBef>
                <a:spcPts val="0"/>
              </a:spcBef>
              <a:spcAft>
                <a:spcPts val="0"/>
              </a:spcAft>
              <a:buNone/>
              <a:defRPr sz="2400">
                <a:solidFill>
                  <a:srgbClr val="FFFFFF"/>
                </a:solidFill>
                <a:latin typeface="Google Sans"/>
                <a:ea typeface="Google Sans"/>
                <a:cs typeface="Google Sans"/>
                <a:sym typeface="Google Sans"/>
              </a:defRPr>
            </a:lvl9pPr>
          </a:lstStyle>
          <a:p>
            <a:endParaRPr/>
          </a:p>
        </p:txBody>
      </p:sp>
      <p:sp>
        <p:nvSpPr>
          <p:cNvPr id="37" name="Google Shape;37;p6"/>
          <p:cNvSpPr txBox="1"/>
          <p:nvPr/>
        </p:nvSpPr>
        <p:spPr>
          <a:xfrm>
            <a:off x="1114983" y="2765650"/>
            <a:ext cx="4991000" cy="760000"/>
          </a:xfrm>
          <a:prstGeom prst="rect">
            <a:avLst/>
          </a:prstGeom>
          <a:noFill/>
          <a:ln>
            <a:noFill/>
          </a:ln>
        </p:spPr>
        <p:txBody>
          <a:bodyPr spcFirstLastPara="1" wrap="square" lIns="60950" tIns="60950" rIns="60950" bIns="60950" anchor="t" anchorCtr="0">
            <a:noAutofit/>
          </a:bodyPr>
          <a:lstStyle/>
          <a:p>
            <a:pPr marL="0" lvl="0" indent="0" algn="l" rtl="0">
              <a:spcBef>
                <a:spcPts val="0"/>
              </a:spcBef>
              <a:spcAft>
                <a:spcPts val="0"/>
              </a:spcAft>
              <a:buNone/>
            </a:pPr>
            <a:endParaRPr sz="4000">
              <a:solidFill>
                <a:srgbClr val="202124"/>
              </a:solidFill>
              <a:latin typeface="Google Sans"/>
              <a:ea typeface="Google Sans"/>
              <a:cs typeface="Google Sans"/>
              <a:sym typeface="Google Sans"/>
            </a:endParaRPr>
          </a:p>
        </p:txBody>
      </p:sp>
      <p:sp>
        <p:nvSpPr>
          <p:cNvPr id="38" name="Google Shape;38;p6"/>
          <p:cNvSpPr txBox="1">
            <a:spLocks noGrp="1"/>
          </p:cNvSpPr>
          <p:nvPr>
            <p:ph type="title"/>
          </p:nvPr>
        </p:nvSpPr>
        <p:spPr>
          <a:xfrm>
            <a:off x="1114983" y="2765650"/>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000">
                <a:solidFill>
                  <a:srgbClr val="FFFFFF"/>
                </a:solidFill>
                <a:latin typeface="Google Sans"/>
                <a:ea typeface="Google Sans"/>
                <a:cs typeface="Google Sans"/>
                <a:sym typeface="Google Sans"/>
              </a:defRPr>
            </a:lvl1pPr>
            <a:lvl2pPr lvl="1" rtl="0">
              <a:spcBef>
                <a:spcPts val="0"/>
              </a:spcBef>
              <a:spcAft>
                <a:spcPts val="0"/>
              </a:spcAft>
              <a:buNone/>
              <a:defRPr sz="4000">
                <a:solidFill>
                  <a:srgbClr val="FFFFFF"/>
                </a:solidFill>
                <a:latin typeface="Google Sans"/>
                <a:ea typeface="Google Sans"/>
                <a:cs typeface="Google Sans"/>
                <a:sym typeface="Google Sans"/>
              </a:defRPr>
            </a:lvl2pPr>
            <a:lvl3pPr lvl="2" rtl="0">
              <a:spcBef>
                <a:spcPts val="0"/>
              </a:spcBef>
              <a:spcAft>
                <a:spcPts val="0"/>
              </a:spcAft>
              <a:buNone/>
              <a:defRPr sz="4000">
                <a:solidFill>
                  <a:srgbClr val="FFFFFF"/>
                </a:solidFill>
                <a:latin typeface="Google Sans"/>
                <a:ea typeface="Google Sans"/>
                <a:cs typeface="Google Sans"/>
                <a:sym typeface="Google Sans"/>
              </a:defRPr>
            </a:lvl3pPr>
            <a:lvl4pPr lvl="3" rtl="0">
              <a:spcBef>
                <a:spcPts val="0"/>
              </a:spcBef>
              <a:spcAft>
                <a:spcPts val="0"/>
              </a:spcAft>
              <a:buNone/>
              <a:defRPr sz="4000">
                <a:solidFill>
                  <a:srgbClr val="FFFFFF"/>
                </a:solidFill>
                <a:latin typeface="Google Sans"/>
                <a:ea typeface="Google Sans"/>
                <a:cs typeface="Google Sans"/>
                <a:sym typeface="Google Sans"/>
              </a:defRPr>
            </a:lvl4pPr>
            <a:lvl5pPr lvl="4" rtl="0">
              <a:spcBef>
                <a:spcPts val="0"/>
              </a:spcBef>
              <a:spcAft>
                <a:spcPts val="0"/>
              </a:spcAft>
              <a:buNone/>
              <a:defRPr sz="4000">
                <a:solidFill>
                  <a:srgbClr val="FFFFFF"/>
                </a:solidFill>
                <a:latin typeface="Google Sans"/>
                <a:ea typeface="Google Sans"/>
                <a:cs typeface="Google Sans"/>
                <a:sym typeface="Google Sans"/>
              </a:defRPr>
            </a:lvl5pPr>
            <a:lvl6pPr lvl="5" rtl="0">
              <a:spcBef>
                <a:spcPts val="0"/>
              </a:spcBef>
              <a:spcAft>
                <a:spcPts val="0"/>
              </a:spcAft>
              <a:buNone/>
              <a:defRPr sz="4000">
                <a:solidFill>
                  <a:srgbClr val="FFFFFF"/>
                </a:solidFill>
                <a:latin typeface="Google Sans"/>
                <a:ea typeface="Google Sans"/>
                <a:cs typeface="Google Sans"/>
                <a:sym typeface="Google Sans"/>
              </a:defRPr>
            </a:lvl6pPr>
            <a:lvl7pPr lvl="6" rtl="0">
              <a:spcBef>
                <a:spcPts val="0"/>
              </a:spcBef>
              <a:spcAft>
                <a:spcPts val="0"/>
              </a:spcAft>
              <a:buNone/>
              <a:defRPr sz="4000">
                <a:solidFill>
                  <a:srgbClr val="FFFFFF"/>
                </a:solidFill>
                <a:latin typeface="Google Sans"/>
                <a:ea typeface="Google Sans"/>
                <a:cs typeface="Google Sans"/>
                <a:sym typeface="Google Sans"/>
              </a:defRPr>
            </a:lvl7pPr>
            <a:lvl8pPr lvl="7" rtl="0">
              <a:spcBef>
                <a:spcPts val="0"/>
              </a:spcBef>
              <a:spcAft>
                <a:spcPts val="0"/>
              </a:spcAft>
              <a:buNone/>
              <a:defRPr sz="4000">
                <a:solidFill>
                  <a:srgbClr val="FFFFFF"/>
                </a:solidFill>
                <a:latin typeface="Google Sans"/>
                <a:ea typeface="Google Sans"/>
                <a:cs typeface="Google Sans"/>
                <a:sym typeface="Google Sans"/>
              </a:defRPr>
            </a:lvl8pPr>
            <a:lvl9pPr lvl="8" rtl="0">
              <a:spcBef>
                <a:spcPts val="0"/>
              </a:spcBef>
              <a:spcAft>
                <a:spcPts val="0"/>
              </a:spcAft>
              <a:buNone/>
              <a:defRPr sz="4000">
                <a:solidFill>
                  <a:srgbClr val="FFFFFF"/>
                </a:solidFill>
                <a:latin typeface="Google Sans"/>
                <a:ea typeface="Google Sans"/>
                <a:cs typeface="Google Sans"/>
                <a:sym typeface="Google Sans"/>
              </a:defRPr>
            </a:lvl9pPr>
          </a:lstStyle>
          <a:p>
            <a:endParaRPr/>
          </a:p>
        </p:txBody>
      </p:sp>
      <p:cxnSp>
        <p:nvCxnSpPr>
          <p:cNvPr id="39" name="Google Shape;39;p6"/>
          <p:cNvCxnSpPr/>
          <p:nvPr/>
        </p:nvCxnSpPr>
        <p:spPr>
          <a:xfrm>
            <a:off x="1162285" y="2674149"/>
            <a:ext cx="571600" cy="0"/>
          </a:xfrm>
          <a:prstGeom prst="straightConnector1">
            <a:avLst/>
          </a:prstGeom>
          <a:noFill/>
          <a:ln w="38100" cap="flat" cmpd="sng">
            <a:solidFill>
              <a:srgbClr val="FFFFFF"/>
            </a:solidFill>
            <a:prstDash val="solid"/>
            <a:round/>
            <a:headEnd type="none" w="med" len="med"/>
            <a:tailEnd type="none" w="med" len="med"/>
          </a:ln>
        </p:spPr>
      </p:cxnSp>
    </p:spTree>
    <p:extLst>
      <p:ext uri="{BB962C8B-B14F-4D97-AF65-F5344CB8AC3E}">
        <p14:creationId xmlns:p14="http://schemas.microsoft.com/office/powerpoint/2010/main" val="14125408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7c - Demo/Lab Solution - Presenter - Green">
  <p:cSld name="7c - Demo/Lab Solution - Presenter - Green">
    <p:spTree>
      <p:nvGrpSpPr>
        <p:cNvPr id="1" name="Shape 40"/>
        <p:cNvGrpSpPr/>
        <p:nvPr/>
      </p:nvGrpSpPr>
      <p:grpSpPr>
        <a:xfrm>
          <a:off x="0" y="0"/>
          <a:ext cx="0" cy="0"/>
          <a:chOff x="0" y="0"/>
          <a:chExt cx="0" cy="0"/>
        </a:xfrm>
      </p:grpSpPr>
      <p:sp>
        <p:nvSpPr>
          <p:cNvPr id="41" name="Google Shape;41;p7"/>
          <p:cNvSpPr/>
          <p:nvPr/>
        </p:nvSpPr>
        <p:spPr>
          <a:xfrm>
            <a:off x="0" y="0"/>
            <a:ext cx="12192000" cy="6864400"/>
          </a:xfrm>
          <a:prstGeom prst="rect">
            <a:avLst/>
          </a:prstGeom>
          <a:solidFill>
            <a:schemeClr val="accent6"/>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pic>
        <p:nvPicPr>
          <p:cNvPr id="42" name="Google Shape;42;p7"/>
          <p:cNvPicPr preferRelativeResize="0"/>
          <p:nvPr/>
        </p:nvPicPr>
        <p:blipFill>
          <a:blip r:embed="rId2">
            <a:alphaModFix/>
          </a:blip>
          <a:stretch>
            <a:fillRect/>
          </a:stretch>
        </p:blipFill>
        <p:spPr>
          <a:xfrm>
            <a:off x="0" y="3200"/>
            <a:ext cx="12192000" cy="6858000"/>
          </a:xfrm>
          <a:prstGeom prst="rect">
            <a:avLst/>
          </a:prstGeom>
          <a:noFill/>
          <a:ln>
            <a:noFill/>
          </a:ln>
        </p:spPr>
      </p:pic>
      <p:sp>
        <p:nvSpPr>
          <p:cNvPr id="43" name="Google Shape;43;p7"/>
          <p:cNvSpPr txBox="1">
            <a:spLocks noGrp="1"/>
          </p:cNvSpPr>
          <p:nvPr>
            <p:ph type="subTitle" idx="1"/>
          </p:nvPr>
        </p:nvSpPr>
        <p:spPr>
          <a:xfrm>
            <a:off x="1149433" y="3446083"/>
            <a:ext cx="4952600" cy="60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rgbClr val="FFFFFF"/>
                </a:solidFill>
                <a:latin typeface="Google Sans"/>
                <a:ea typeface="Google Sans"/>
                <a:cs typeface="Google Sans"/>
                <a:sym typeface="Google Sans"/>
              </a:defRPr>
            </a:lvl1pPr>
            <a:lvl2pPr lvl="1" rtl="0">
              <a:spcBef>
                <a:spcPts val="0"/>
              </a:spcBef>
              <a:spcAft>
                <a:spcPts val="0"/>
              </a:spcAft>
              <a:buNone/>
              <a:defRPr sz="2400">
                <a:solidFill>
                  <a:srgbClr val="FFFFFF"/>
                </a:solidFill>
                <a:latin typeface="Google Sans"/>
                <a:ea typeface="Google Sans"/>
                <a:cs typeface="Google Sans"/>
                <a:sym typeface="Google Sans"/>
              </a:defRPr>
            </a:lvl2pPr>
            <a:lvl3pPr lvl="2" rtl="0">
              <a:spcBef>
                <a:spcPts val="0"/>
              </a:spcBef>
              <a:spcAft>
                <a:spcPts val="0"/>
              </a:spcAft>
              <a:buNone/>
              <a:defRPr sz="2400">
                <a:solidFill>
                  <a:srgbClr val="FFFFFF"/>
                </a:solidFill>
                <a:latin typeface="Google Sans"/>
                <a:ea typeface="Google Sans"/>
                <a:cs typeface="Google Sans"/>
                <a:sym typeface="Google Sans"/>
              </a:defRPr>
            </a:lvl3pPr>
            <a:lvl4pPr lvl="3" rtl="0">
              <a:spcBef>
                <a:spcPts val="0"/>
              </a:spcBef>
              <a:spcAft>
                <a:spcPts val="0"/>
              </a:spcAft>
              <a:buNone/>
              <a:defRPr sz="2400">
                <a:solidFill>
                  <a:srgbClr val="FFFFFF"/>
                </a:solidFill>
                <a:latin typeface="Google Sans"/>
                <a:ea typeface="Google Sans"/>
                <a:cs typeface="Google Sans"/>
                <a:sym typeface="Google Sans"/>
              </a:defRPr>
            </a:lvl4pPr>
            <a:lvl5pPr lvl="4" rtl="0">
              <a:spcBef>
                <a:spcPts val="0"/>
              </a:spcBef>
              <a:spcAft>
                <a:spcPts val="0"/>
              </a:spcAft>
              <a:buNone/>
              <a:defRPr sz="2400">
                <a:solidFill>
                  <a:srgbClr val="FFFFFF"/>
                </a:solidFill>
                <a:latin typeface="Google Sans"/>
                <a:ea typeface="Google Sans"/>
                <a:cs typeface="Google Sans"/>
                <a:sym typeface="Google Sans"/>
              </a:defRPr>
            </a:lvl5pPr>
            <a:lvl6pPr lvl="5" rtl="0">
              <a:spcBef>
                <a:spcPts val="0"/>
              </a:spcBef>
              <a:spcAft>
                <a:spcPts val="0"/>
              </a:spcAft>
              <a:buNone/>
              <a:defRPr sz="2400">
                <a:solidFill>
                  <a:srgbClr val="FFFFFF"/>
                </a:solidFill>
                <a:latin typeface="Google Sans"/>
                <a:ea typeface="Google Sans"/>
                <a:cs typeface="Google Sans"/>
                <a:sym typeface="Google Sans"/>
              </a:defRPr>
            </a:lvl6pPr>
            <a:lvl7pPr lvl="6" rtl="0">
              <a:spcBef>
                <a:spcPts val="0"/>
              </a:spcBef>
              <a:spcAft>
                <a:spcPts val="0"/>
              </a:spcAft>
              <a:buNone/>
              <a:defRPr sz="2400">
                <a:solidFill>
                  <a:srgbClr val="FFFFFF"/>
                </a:solidFill>
                <a:latin typeface="Google Sans"/>
                <a:ea typeface="Google Sans"/>
                <a:cs typeface="Google Sans"/>
                <a:sym typeface="Google Sans"/>
              </a:defRPr>
            </a:lvl7pPr>
            <a:lvl8pPr lvl="7" rtl="0">
              <a:spcBef>
                <a:spcPts val="0"/>
              </a:spcBef>
              <a:spcAft>
                <a:spcPts val="0"/>
              </a:spcAft>
              <a:buNone/>
              <a:defRPr sz="2400">
                <a:solidFill>
                  <a:srgbClr val="FFFFFF"/>
                </a:solidFill>
                <a:latin typeface="Google Sans"/>
                <a:ea typeface="Google Sans"/>
                <a:cs typeface="Google Sans"/>
                <a:sym typeface="Google Sans"/>
              </a:defRPr>
            </a:lvl8pPr>
            <a:lvl9pPr lvl="8" rtl="0">
              <a:spcBef>
                <a:spcPts val="0"/>
              </a:spcBef>
              <a:spcAft>
                <a:spcPts val="0"/>
              </a:spcAft>
              <a:buNone/>
              <a:defRPr sz="2400">
                <a:solidFill>
                  <a:srgbClr val="FFFFFF"/>
                </a:solidFill>
                <a:latin typeface="Google Sans"/>
                <a:ea typeface="Google Sans"/>
                <a:cs typeface="Google Sans"/>
                <a:sym typeface="Google Sans"/>
              </a:defRPr>
            </a:lvl9pPr>
          </a:lstStyle>
          <a:p>
            <a:endParaRPr/>
          </a:p>
        </p:txBody>
      </p:sp>
      <p:sp>
        <p:nvSpPr>
          <p:cNvPr id="44" name="Google Shape;44;p7"/>
          <p:cNvSpPr txBox="1"/>
          <p:nvPr/>
        </p:nvSpPr>
        <p:spPr>
          <a:xfrm>
            <a:off x="1114983" y="2765650"/>
            <a:ext cx="4991000" cy="760000"/>
          </a:xfrm>
          <a:prstGeom prst="rect">
            <a:avLst/>
          </a:prstGeom>
          <a:noFill/>
          <a:ln>
            <a:noFill/>
          </a:ln>
        </p:spPr>
        <p:txBody>
          <a:bodyPr spcFirstLastPara="1" wrap="square" lIns="60950" tIns="60950" rIns="60950" bIns="60950" anchor="t" anchorCtr="0">
            <a:noAutofit/>
          </a:bodyPr>
          <a:lstStyle/>
          <a:p>
            <a:pPr marL="0" lvl="0" indent="0" algn="l" rtl="0">
              <a:spcBef>
                <a:spcPts val="0"/>
              </a:spcBef>
              <a:spcAft>
                <a:spcPts val="0"/>
              </a:spcAft>
              <a:buNone/>
            </a:pPr>
            <a:endParaRPr sz="4000">
              <a:solidFill>
                <a:srgbClr val="202124"/>
              </a:solidFill>
              <a:latin typeface="Google Sans"/>
              <a:ea typeface="Google Sans"/>
              <a:cs typeface="Google Sans"/>
              <a:sym typeface="Google Sans"/>
            </a:endParaRPr>
          </a:p>
        </p:txBody>
      </p:sp>
      <p:sp>
        <p:nvSpPr>
          <p:cNvPr id="45" name="Google Shape;45;p7"/>
          <p:cNvSpPr txBox="1">
            <a:spLocks noGrp="1"/>
          </p:cNvSpPr>
          <p:nvPr>
            <p:ph type="title"/>
          </p:nvPr>
        </p:nvSpPr>
        <p:spPr>
          <a:xfrm>
            <a:off x="1114983" y="2765650"/>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000">
                <a:solidFill>
                  <a:srgbClr val="FFFFFF"/>
                </a:solidFill>
                <a:latin typeface="Google Sans"/>
                <a:ea typeface="Google Sans"/>
                <a:cs typeface="Google Sans"/>
                <a:sym typeface="Google Sans"/>
              </a:defRPr>
            </a:lvl1pPr>
            <a:lvl2pPr lvl="1" rtl="0">
              <a:spcBef>
                <a:spcPts val="0"/>
              </a:spcBef>
              <a:spcAft>
                <a:spcPts val="0"/>
              </a:spcAft>
              <a:buNone/>
              <a:defRPr sz="4000">
                <a:solidFill>
                  <a:srgbClr val="FFFFFF"/>
                </a:solidFill>
                <a:latin typeface="Google Sans"/>
                <a:ea typeface="Google Sans"/>
                <a:cs typeface="Google Sans"/>
                <a:sym typeface="Google Sans"/>
              </a:defRPr>
            </a:lvl2pPr>
            <a:lvl3pPr lvl="2" rtl="0">
              <a:spcBef>
                <a:spcPts val="0"/>
              </a:spcBef>
              <a:spcAft>
                <a:spcPts val="0"/>
              </a:spcAft>
              <a:buNone/>
              <a:defRPr sz="4000">
                <a:solidFill>
                  <a:srgbClr val="FFFFFF"/>
                </a:solidFill>
                <a:latin typeface="Google Sans"/>
                <a:ea typeface="Google Sans"/>
                <a:cs typeface="Google Sans"/>
                <a:sym typeface="Google Sans"/>
              </a:defRPr>
            </a:lvl3pPr>
            <a:lvl4pPr lvl="3" rtl="0">
              <a:spcBef>
                <a:spcPts val="0"/>
              </a:spcBef>
              <a:spcAft>
                <a:spcPts val="0"/>
              </a:spcAft>
              <a:buNone/>
              <a:defRPr sz="4000">
                <a:solidFill>
                  <a:srgbClr val="FFFFFF"/>
                </a:solidFill>
                <a:latin typeface="Google Sans"/>
                <a:ea typeface="Google Sans"/>
                <a:cs typeface="Google Sans"/>
                <a:sym typeface="Google Sans"/>
              </a:defRPr>
            </a:lvl4pPr>
            <a:lvl5pPr lvl="4" rtl="0">
              <a:spcBef>
                <a:spcPts val="0"/>
              </a:spcBef>
              <a:spcAft>
                <a:spcPts val="0"/>
              </a:spcAft>
              <a:buNone/>
              <a:defRPr sz="4000">
                <a:solidFill>
                  <a:srgbClr val="FFFFFF"/>
                </a:solidFill>
                <a:latin typeface="Google Sans"/>
                <a:ea typeface="Google Sans"/>
                <a:cs typeface="Google Sans"/>
                <a:sym typeface="Google Sans"/>
              </a:defRPr>
            </a:lvl5pPr>
            <a:lvl6pPr lvl="5" rtl="0">
              <a:spcBef>
                <a:spcPts val="0"/>
              </a:spcBef>
              <a:spcAft>
                <a:spcPts val="0"/>
              </a:spcAft>
              <a:buNone/>
              <a:defRPr sz="4000">
                <a:solidFill>
                  <a:srgbClr val="FFFFFF"/>
                </a:solidFill>
                <a:latin typeface="Google Sans"/>
                <a:ea typeface="Google Sans"/>
                <a:cs typeface="Google Sans"/>
                <a:sym typeface="Google Sans"/>
              </a:defRPr>
            </a:lvl6pPr>
            <a:lvl7pPr lvl="6" rtl="0">
              <a:spcBef>
                <a:spcPts val="0"/>
              </a:spcBef>
              <a:spcAft>
                <a:spcPts val="0"/>
              </a:spcAft>
              <a:buNone/>
              <a:defRPr sz="4000">
                <a:solidFill>
                  <a:srgbClr val="FFFFFF"/>
                </a:solidFill>
                <a:latin typeface="Google Sans"/>
                <a:ea typeface="Google Sans"/>
                <a:cs typeface="Google Sans"/>
                <a:sym typeface="Google Sans"/>
              </a:defRPr>
            </a:lvl7pPr>
            <a:lvl8pPr lvl="7" rtl="0">
              <a:spcBef>
                <a:spcPts val="0"/>
              </a:spcBef>
              <a:spcAft>
                <a:spcPts val="0"/>
              </a:spcAft>
              <a:buNone/>
              <a:defRPr sz="4000">
                <a:solidFill>
                  <a:srgbClr val="FFFFFF"/>
                </a:solidFill>
                <a:latin typeface="Google Sans"/>
                <a:ea typeface="Google Sans"/>
                <a:cs typeface="Google Sans"/>
                <a:sym typeface="Google Sans"/>
              </a:defRPr>
            </a:lvl8pPr>
            <a:lvl9pPr lvl="8" rtl="0">
              <a:spcBef>
                <a:spcPts val="0"/>
              </a:spcBef>
              <a:spcAft>
                <a:spcPts val="0"/>
              </a:spcAft>
              <a:buNone/>
              <a:defRPr sz="4000">
                <a:solidFill>
                  <a:srgbClr val="FFFFFF"/>
                </a:solidFill>
                <a:latin typeface="Google Sans"/>
                <a:ea typeface="Google Sans"/>
                <a:cs typeface="Google Sans"/>
                <a:sym typeface="Google Sans"/>
              </a:defRPr>
            </a:lvl9pPr>
          </a:lstStyle>
          <a:p>
            <a:endParaRPr/>
          </a:p>
        </p:txBody>
      </p:sp>
      <p:cxnSp>
        <p:nvCxnSpPr>
          <p:cNvPr id="46" name="Google Shape;46;p7"/>
          <p:cNvCxnSpPr/>
          <p:nvPr/>
        </p:nvCxnSpPr>
        <p:spPr>
          <a:xfrm>
            <a:off x="1162285" y="2674149"/>
            <a:ext cx="571600" cy="0"/>
          </a:xfrm>
          <a:prstGeom prst="straightConnector1">
            <a:avLst/>
          </a:prstGeom>
          <a:noFill/>
          <a:ln w="38100" cap="flat" cmpd="sng">
            <a:solidFill>
              <a:srgbClr val="FFFFFF"/>
            </a:solidFill>
            <a:prstDash val="solid"/>
            <a:round/>
            <a:headEnd type="none" w="med" len="med"/>
            <a:tailEnd type="none" w="med" len="med"/>
          </a:ln>
        </p:spPr>
      </p:cxnSp>
    </p:spTree>
    <p:extLst>
      <p:ext uri="{BB962C8B-B14F-4D97-AF65-F5344CB8AC3E}">
        <p14:creationId xmlns:p14="http://schemas.microsoft.com/office/powerpoint/2010/main" val="184522135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6a - Lab Intro - Presenter - Blue">
  <p:cSld name="6a - Lab Intro - Presenter - Blue">
    <p:spTree>
      <p:nvGrpSpPr>
        <p:cNvPr id="1" name="Shape 47"/>
        <p:cNvGrpSpPr/>
        <p:nvPr/>
      </p:nvGrpSpPr>
      <p:grpSpPr>
        <a:xfrm>
          <a:off x="0" y="0"/>
          <a:ext cx="0" cy="0"/>
          <a:chOff x="0" y="0"/>
          <a:chExt cx="0" cy="0"/>
        </a:xfrm>
      </p:grpSpPr>
      <p:pic>
        <p:nvPicPr>
          <p:cNvPr id="48" name="Google Shape;48;p8"/>
          <p:cNvPicPr preferRelativeResize="0"/>
          <p:nvPr/>
        </p:nvPicPr>
        <p:blipFill>
          <a:blip r:embed="rId2">
            <a:alphaModFix/>
          </a:blip>
          <a:stretch>
            <a:fillRect/>
          </a:stretch>
        </p:blipFill>
        <p:spPr>
          <a:xfrm>
            <a:off x="0" y="0"/>
            <a:ext cx="12192000" cy="6858000"/>
          </a:xfrm>
          <a:prstGeom prst="rect">
            <a:avLst/>
          </a:prstGeom>
          <a:noFill/>
          <a:ln>
            <a:noFill/>
          </a:ln>
        </p:spPr>
      </p:pic>
      <p:sp>
        <p:nvSpPr>
          <p:cNvPr id="49" name="Google Shape;49;p8"/>
          <p:cNvSpPr txBox="1">
            <a:spLocks noGrp="1"/>
          </p:cNvSpPr>
          <p:nvPr>
            <p:ph type="subTitle" idx="1"/>
          </p:nvPr>
        </p:nvSpPr>
        <p:spPr>
          <a:xfrm>
            <a:off x="1149433" y="3446083"/>
            <a:ext cx="4952600" cy="60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Google Sans"/>
                <a:ea typeface="Google Sans"/>
                <a:cs typeface="Google Sans"/>
                <a:sym typeface="Google Sans"/>
              </a:defRPr>
            </a:lvl1pPr>
            <a:lvl2pPr lvl="1" rtl="0">
              <a:spcBef>
                <a:spcPts val="0"/>
              </a:spcBef>
              <a:spcAft>
                <a:spcPts val="0"/>
              </a:spcAft>
              <a:buNone/>
              <a:defRPr sz="2400">
                <a:solidFill>
                  <a:schemeClr val="lt1"/>
                </a:solidFill>
                <a:latin typeface="Google Sans"/>
                <a:ea typeface="Google Sans"/>
                <a:cs typeface="Google Sans"/>
                <a:sym typeface="Google Sans"/>
              </a:defRPr>
            </a:lvl2pPr>
            <a:lvl3pPr lvl="2" rtl="0">
              <a:spcBef>
                <a:spcPts val="0"/>
              </a:spcBef>
              <a:spcAft>
                <a:spcPts val="0"/>
              </a:spcAft>
              <a:buNone/>
              <a:defRPr sz="2400">
                <a:solidFill>
                  <a:schemeClr val="lt1"/>
                </a:solidFill>
                <a:latin typeface="Google Sans"/>
                <a:ea typeface="Google Sans"/>
                <a:cs typeface="Google Sans"/>
                <a:sym typeface="Google Sans"/>
              </a:defRPr>
            </a:lvl3pPr>
            <a:lvl4pPr lvl="3" rtl="0">
              <a:spcBef>
                <a:spcPts val="0"/>
              </a:spcBef>
              <a:spcAft>
                <a:spcPts val="0"/>
              </a:spcAft>
              <a:buNone/>
              <a:defRPr sz="2400">
                <a:solidFill>
                  <a:schemeClr val="lt1"/>
                </a:solidFill>
                <a:latin typeface="Google Sans"/>
                <a:ea typeface="Google Sans"/>
                <a:cs typeface="Google Sans"/>
                <a:sym typeface="Google Sans"/>
              </a:defRPr>
            </a:lvl4pPr>
            <a:lvl5pPr lvl="4" rtl="0">
              <a:spcBef>
                <a:spcPts val="0"/>
              </a:spcBef>
              <a:spcAft>
                <a:spcPts val="0"/>
              </a:spcAft>
              <a:buNone/>
              <a:defRPr sz="2400">
                <a:solidFill>
                  <a:schemeClr val="lt1"/>
                </a:solidFill>
                <a:latin typeface="Google Sans"/>
                <a:ea typeface="Google Sans"/>
                <a:cs typeface="Google Sans"/>
                <a:sym typeface="Google Sans"/>
              </a:defRPr>
            </a:lvl5pPr>
            <a:lvl6pPr lvl="5" rtl="0">
              <a:spcBef>
                <a:spcPts val="0"/>
              </a:spcBef>
              <a:spcAft>
                <a:spcPts val="0"/>
              </a:spcAft>
              <a:buNone/>
              <a:defRPr sz="2400">
                <a:solidFill>
                  <a:schemeClr val="lt1"/>
                </a:solidFill>
                <a:latin typeface="Google Sans"/>
                <a:ea typeface="Google Sans"/>
                <a:cs typeface="Google Sans"/>
                <a:sym typeface="Google Sans"/>
              </a:defRPr>
            </a:lvl6pPr>
            <a:lvl7pPr lvl="6" rtl="0">
              <a:spcBef>
                <a:spcPts val="0"/>
              </a:spcBef>
              <a:spcAft>
                <a:spcPts val="0"/>
              </a:spcAft>
              <a:buNone/>
              <a:defRPr sz="2400">
                <a:solidFill>
                  <a:schemeClr val="lt1"/>
                </a:solidFill>
                <a:latin typeface="Google Sans"/>
                <a:ea typeface="Google Sans"/>
                <a:cs typeface="Google Sans"/>
                <a:sym typeface="Google Sans"/>
              </a:defRPr>
            </a:lvl7pPr>
            <a:lvl8pPr lvl="7" rtl="0">
              <a:spcBef>
                <a:spcPts val="0"/>
              </a:spcBef>
              <a:spcAft>
                <a:spcPts val="0"/>
              </a:spcAft>
              <a:buNone/>
              <a:defRPr sz="2400">
                <a:solidFill>
                  <a:schemeClr val="lt1"/>
                </a:solidFill>
                <a:latin typeface="Google Sans"/>
                <a:ea typeface="Google Sans"/>
                <a:cs typeface="Google Sans"/>
                <a:sym typeface="Google Sans"/>
              </a:defRPr>
            </a:lvl8pPr>
            <a:lvl9pPr lvl="8" rtl="0">
              <a:spcBef>
                <a:spcPts val="0"/>
              </a:spcBef>
              <a:spcAft>
                <a:spcPts val="0"/>
              </a:spcAft>
              <a:buNone/>
              <a:defRPr sz="2400">
                <a:solidFill>
                  <a:schemeClr val="lt1"/>
                </a:solidFill>
                <a:latin typeface="Google Sans"/>
                <a:ea typeface="Google Sans"/>
                <a:cs typeface="Google Sans"/>
                <a:sym typeface="Google Sans"/>
              </a:defRPr>
            </a:lvl9pPr>
          </a:lstStyle>
          <a:p>
            <a:endParaRPr/>
          </a:p>
        </p:txBody>
      </p:sp>
      <p:sp>
        <p:nvSpPr>
          <p:cNvPr id="50" name="Google Shape;50;p8"/>
          <p:cNvSpPr txBox="1"/>
          <p:nvPr/>
        </p:nvSpPr>
        <p:spPr>
          <a:xfrm>
            <a:off x="1114983" y="2765650"/>
            <a:ext cx="4991000" cy="760000"/>
          </a:xfrm>
          <a:prstGeom prst="rect">
            <a:avLst/>
          </a:prstGeom>
          <a:noFill/>
          <a:ln>
            <a:noFill/>
          </a:ln>
        </p:spPr>
        <p:txBody>
          <a:bodyPr spcFirstLastPara="1" wrap="square" lIns="60950" tIns="60950" rIns="60950" bIns="60950" anchor="t" anchorCtr="0">
            <a:noAutofit/>
          </a:bodyPr>
          <a:lstStyle/>
          <a:p>
            <a:pPr marL="0" lvl="0" indent="0" algn="l" rtl="0">
              <a:spcBef>
                <a:spcPts val="0"/>
              </a:spcBef>
              <a:spcAft>
                <a:spcPts val="0"/>
              </a:spcAft>
              <a:buNone/>
            </a:pPr>
            <a:endParaRPr sz="4000">
              <a:solidFill>
                <a:srgbClr val="202124"/>
              </a:solidFill>
              <a:latin typeface="Google Sans"/>
              <a:ea typeface="Google Sans"/>
              <a:cs typeface="Google Sans"/>
              <a:sym typeface="Google Sans"/>
            </a:endParaRPr>
          </a:p>
        </p:txBody>
      </p:sp>
      <p:sp>
        <p:nvSpPr>
          <p:cNvPr id="51" name="Google Shape;51;p8"/>
          <p:cNvSpPr txBox="1">
            <a:spLocks noGrp="1"/>
          </p:cNvSpPr>
          <p:nvPr>
            <p:ph type="title"/>
          </p:nvPr>
        </p:nvSpPr>
        <p:spPr>
          <a:xfrm>
            <a:off x="1114983" y="2765650"/>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000">
                <a:solidFill>
                  <a:schemeClr val="dk1"/>
                </a:solidFill>
                <a:latin typeface="Google Sans"/>
                <a:ea typeface="Google Sans"/>
                <a:cs typeface="Google Sans"/>
                <a:sym typeface="Google Sans"/>
              </a:defRPr>
            </a:lvl1pPr>
            <a:lvl2pPr lvl="1" rtl="0">
              <a:spcBef>
                <a:spcPts val="0"/>
              </a:spcBef>
              <a:spcAft>
                <a:spcPts val="0"/>
              </a:spcAft>
              <a:buNone/>
              <a:defRPr sz="4000">
                <a:solidFill>
                  <a:schemeClr val="dk1"/>
                </a:solidFill>
                <a:latin typeface="Google Sans"/>
                <a:ea typeface="Google Sans"/>
                <a:cs typeface="Google Sans"/>
                <a:sym typeface="Google Sans"/>
              </a:defRPr>
            </a:lvl2pPr>
            <a:lvl3pPr lvl="2" rtl="0">
              <a:spcBef>
                <a:spcPts val="0"/>
              </a:spcBef>
              <a:spcAft>
                <a:spcPts val="0"/>
              </a:spcAft>
              <a:buNone/>
              <a:defRPr sz="4000">
                <a:solidFill>
                  <a:schemeClr val="dk1"/>
                </a:solidFill>
                <a:latin typeface="Google Sans"/>
                <a:ea typeface="Google Sans"/>
                <a:cs typeface="Google Sans"/>
                <a:sym typeface="Google Sans"/>
              </a:defRPr>
            </a:lvl3pPr>
            <a:lvl4pPr lvl="3" rtl="0">
              <a:spcBef>
                <a:spcPts val="0"/>
              </a:spcBef>
              <a:spcAft>
                <a:spcPts val="0"/>
              </a:spcAft>
              <a:buNone/>
              <a:defRPr sz="4000">
                <a:solidFill>
                  <a:schemeClr val="dk1"/>
                </a:solidFill>
                <a:latin typeface="Google Sans"/>
                <a:ea typeface="Google Sans"/>
                <a:cs typeface="Google Sans"/>
                <a:sym typeface="Google Sans"/>
              </a:defRPr>
            </a:lvl4pPr>
            <a:lvl5pPr lvl="4" rtl="0">
              <a:spcBef>
                <a:spcPts val="0"/>
              </a:spcBef>
              <a:spcAft>
                <a:spcPts val="0"/>
              </a:spcAft>
              <a:buNone/>
              <a:defRPr sz="4000">
                <a:solidFill>
                  <a:schemeClr val="dk1"/>
                </a:solidFill>
                <a:latin typeface="Google Sans"/>
                <a:ea typeface="Google Sans"/>
                <a:cs typeface="Google Sans"/>
                <a:sym typeface="Google Sans"/>
              </a:defRPr>
            </a:lvl5pPr>
            <a:lvl6pPr lvl="5" rtl="0">
              <a:spcBef>
                <a:spcPts val="0"/>
              </a:spcBef>
              <a:spcAft>
                <a:spcPts val="0"/>
              </a:spcAft>
              <a:buNone/>
              <a:defRPr sz="4000">
                <a:solidFill>
                  <a:schemeClr val="dk1"/>
                </a:solidFill>
                <a:latin typeface="Google Sans"/>
                <a:ea typeface="Google Sans"/>
                <a:cs typeface="Google Sans"/>
                <a:sym typeface="Google Sans"/>
              </a:defRPr>
            </a:lvl6pPr>
            <a:lvl7pPr lvl="6" rtl="0">
              <a:spcBef>
                <a:spcPts val="0"/>
              </a:spcBef>
              <a:spcAft>
                <a:spcPts val="0"/>
              </a:spcAft>
              <a:buNone/>
              <a:defRPr sz="4000">
                <a:solidFill>
                  <a:schemeClr val="dk1"/>
                </a:solidFill>
                <a:latin typeface="Google Sans"/>
                <a:ea typeface="Google Sans"/>
                <a:cs typeface="Google Sans"/>
                <a:sym typeface="Google Sans"/>
              </a:defRPr>
            </a:lvl7pPr>
            <a:lvl8pPr lvl="7" rtl="0">
              <a:spcBef>
                <a:spcPts val="0"/>
              </a:spcBef>
              <a:spcAft>
                <a:spcPts val="0"/>
              </a:spcAft>
              <a:buNone/>
              <a:defRPr sz="4000">
                <a:solidFill>
                  <a:schemeClr val="dk1"/>
                </a:solidFill>
                <a:latin typeface="Google Sans"/>
                <a:ea typeface="Google Sans"/>
                <a:cs typeface="Google Sans"/>
                <a:sym typeface="Google Sans"/>
              </a:defRPr>
            </a:lvl8pPr>
            <a:lvl9pPr lvl="8" rtl="0">
              <a:spcBef>
                <a:spcPts val="0"/>
              </a:spcBef>
              <a:spcAft>
                <a:spcPts val="0"/>
              </a:spcAft>
              <a:buNone/>
              <a:defRPr sz="4000">
                <a:solidFill>
                  <a:schemeClr val="dk1"/>
                </a:solidFill>
                <a:latin typeface="Google Sans"/>
                <a:ea typeface="Google Sans"/>
                <a:cs typeface="Google Sans"/>
                <a:sym typeface="Google Sans"/>
              </a:defRPr>
            </a:lvl9pPr>
          </a:lstStyle>
          <a:p>
            <a:endParaRPr/>
          </a:p>
        </p:txBody>
      </p:sp>
      <p:cxnSp>
        <p:nvCxnSpPr>
          <p:cNvPr id="52" name="Google Shape;52;p8"/>
          <p:cNvCxnSpPr/>
          <p:nvPr/>
        </p:nvCxnSpPr>
        <p:spPr>
          <a:xfrm>
            <a:off x="1162285" y="2674149"/>
            <a:ext cx="571600" cy="0"/>
          </a:xfrm>
          <a:prstGeom prst="straightConnector1">
            <a:avLst/>
          </a:prstGeom>
          <a:noFill/>
          <a:ln w="38100" cap="flat" cmpd="sng">
            <a:solidFill>
              <a:srgbClr val="4285F4"/>
            </a:solidFill>
            <a:prstDash val="solid"/>
            <a:round/>
            <a:headEnd type="none" w="med" len="med"/>
            <a:tailEnd type="none" w="med" len="med"/>
          </a:ln>
        </p:spPr>
      </p:cxnSp>
    </p:spTree>
    <p:extLst>
      <p:ext uri="{BB962C8B-B14F-4D97-AF65-F5344CB8AC3E}">
        <p14:creationId xmlns:p14="http://schemas.microsoft.com/office/powerpoint/2010/main" val="109862978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6b - Lab Intro - Presenter - Yellow">
  <p:cSld name="6b - Lab Intro - Presenter - Yellow">
    <p:spTree>
      <p:nvGrpSpPr>
        <p:cNvPr id="1" name="Shape 53"/>
        <p:cNvGrpSpPr/>
        <p:nvPr/>
      </p:nvGrpSpPr>
      <p:grpSpPr>
        <a:xfrm>
          <a:off x="0" y="0"/>
          <a:ext cx="0" cy="0"/>
          <a:chOff x="0" y="0"/>
          <a:chExt cx="0" cy="0"/>
        </a:xfrm>
      </p:grpSpPr>
      <p:pic>
        <p:nvPicPr>
          <p:cNvPr id="54" name="Google Shape;54;p9"/>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5" name="Google Shape;55;p9"/>
          <p:cNvSpPr txBox="1">
            <a:spLocks noGrp="1"/>
          </p:cNvSpPr>
          <p:nvPr>
            <p:ph type="subTitle" idx="1"/>
          </p:nvPr>
        </p:nvSpPr>
        <p:spPr>
          <a:xfrm>
            <a:off x="1149433" y="3446083"/>
            <a:ext cx="4952600" cy="60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Google Sans"/>
                <a:ea typeface="Google Sans"/>
                <a:cs typeface="Google Sans"/>
                <a:sym typeface="Google Sans"/>
              </a:defRPr>
            </a:lvl1pPr>
            <a:lvl2pPr lvl="1" rtl="0">
              <a:spcBef>
                <a:spcPts val="0"/>
              </a:spcBef>
              <a:spcAft>
                <a:spcPts val="0"/>
              </a:spcAft>
              <a:buNone/>
              <a:defRPr sz="2400">
                <a:solidFill>
                  <a:schemeClr val="lt1"/>
                </a:solidFill>
                <a:latin typeface="Google Sans"/>
                <a:ea typeface="Google Sans"/>
                <a:cs typeface="Google Sans"/>
                <a:sym typeface="Google Sans"/>
              </a:defRPr>
            </a:lvl2pPr>
            <a:lvl3pPr lvl="2" rtl="0">
              <a:spcBef>
                <a:spcPts val="0"/>
              </a:spcBef>
              <a:spcAft>
                <a:spcPts val="0"/>
              </a:spcAft>
              <a:buNone/>
              <a:defRPr sz="2400">
                <a:solidFill>
                  <a:schemeClr val="lt1"/>
                </a:solidFill>
                <a:latin typeface="Google Sans"/>
                <a:ea typeface="Google Sans"/>
                <a:cs typeface="Google Sans"/>
                <a:sym typeface="Google Sans"/>
              </a:defRPr>
            </a:lvl3pPr>
            <a:lvl4pPr lvl="3" rtl="0">
              <a:spcBef>
                <a:spcPts val="0"/>
              </a:spcBef>
              <a:spcAft>
                <a:spcPts val="0"/>
              </a:spcAft>
              <a:buNone/>
              <a:defRPr sz="2400">
                <a:solidFill>
                  <a:schemeClr val="lt1"/>
                </a:solidFill>
                <a:latin typeface="Google Sans"/>
                <a:ea typeface="Google Sans"/>
                <a:cs typeface="Google Sans"/>
                <a:sym typeface="Google Sans"/>
              </a:defRPr>
            </a:lvl4pPr>
            <a:lvl5pPr lvl="4" rtl="0">
              <a:spcBef>
                <a:spcPts val="0"/>
              </a:spcBef>
              <a:spcAft>
                <a:spcPts val="0"/>
              </a:spcAft>
              <a:buNone/>
              <a:defRPr sz="2400">
                <a:solidFill>
                  <a:schemeClr val="lt1"/>
                </a:solidFill>
                <a:latin typeface="Google Sans"/>
                <a:ea typeface="Google Sans"/>
                <a:cs typeface="Google Sans"/>
                <a:sym typeface="Google Sans"/>
              </a:defRPr>
            </a:lvl5pPr>
            <a:lvl6pPr lvl="5" rtl="0">
              <a:spcBef>
                <a:spcPts val="0"/>
              </a:spcBef>
              <a:spcAft>
                <a:spcPts val="0"/>
              </a:spcAft>
              <a:buNone/>
              <a:defRPr sz="2400">
                <a:solidFill>
                  <a:schemeClr val="lt1"/>
                </a:solidFill>
                <a:latin typeface="Google Sans"/>
                <a:ea typeface="Google Sans"/>
                <a:cs typeface="Google Sans"/>
                <a:sym typeface="Google Sans"/>
              </a:defRPr>
            </a:lvl6pPr>
            <a:lvl7pPr lvl="6" rtl="0">
              <a:spcBef>
                <a:spcPts val="0"/>
              </a:spcBef>
              <a:spcAft>
                <a:spcPts val="0"/>
              </a:spcAft>
              <a:buNone/>
              <a:defRPr sz="2400">
                <a:solidFill>
                  <a:schemeClr val="lt1"/>
                </a:solidFill>
                <a:latin typeface="Google Sans"/>
                <a:ea typeface="Google Sans"/>
                <a:cs typeface="Google Sans"/>
                <a:sym typeface="Google Sans"/>
              </a:defRPr>
            </a:lvl7pPr>
            <a:lvl8pPr lvl="7" rtl="0">
              <a:spcBef>
                <a:spcPts val="0"/>
              </a:spcBef>
              <a:spcAft>
                <a:spcPts val="0"/>
              </a:spcAft>
              <a:buNone/>
              <a:defRPr sz="2400">
                <a:solidFill>
                  <a:schemeClr val="lt1"/>
                </a:solidFill>
                <a:latin typeface="Google Sans"/>
                <a:ea typeface="Google Sans"/>
                <a:cs typeface="Google Sans"/>
                <a:sym typeface="Google Sans"/>
              </a:defRPr>
            </a:lvl8pPr>
            <a:lvl9pPr lvl="8" rtl="0">
              <a:spcBef>
                <a:spcPts val="0"/>
              </a:spcBef>
              <a:spcAft>
                <a:spcPts val="0"/>
              </a:spcAft>
              <a:buNone/>
              <a:defRPr sz="2400">
                <a:solidFill>
                  <a:schemeClr val="lt1"/>
                </a:solidFill>
                <a:latin typeface="Google Sans"/>
                <a:ea typeface="Google Sans"/>
                <a:cs typeface="Google Sans"/>
                <a:sym typeface="Google Sans"/>
              </a:defRPr>
            </a:lvl9pPr>
          </a:lstStyle>
          <a:p>
            <a:endParaRPr/>
          </a:p>
        </p:txBody>
      </p:sp>
      <p:sp>
        <p:nvSpPr>
          <p:cNvPr id="56" name="Google Shape;56;p9"/>
          <p:cNvSpPr txBox="1"/>
          <p:nvPr/>
        </p:nvSpPr>
        <p:spPr>
          <a:xfrm>
            <a:off x="1114983" y="2765650"/>
            <a:ext cx="4991000" cy="760000"/>
          </a:xfrm>
          <a:prstGeom prst="rect">
            <a:avLst/>
          </a:prstGeom>
          <a:noFill/>
          <a:ln>
            <a:noFill/>
          </a:ln>
        </p:spPr>
        <p:txBody>
          <a:bodyPr spcFirstLastPara="1" wrap="square" lIns="60950" tIns="60950" rIns="60950" bIns="60950" anchor="t" anchorCtr="0">
            <a:noAutofit/>
          </a:bodyPr>
          <a:lstStyle/>
          <a:p>
            <a:pPr marL="0" lvl="0" indent="0" algn="l" rtl="0">
              <a:spcBef>
                <a:spcPts val="0"/>
              </a:spcBef>
              <a:spcAft>
                <a:spcPts val="0"/>
              </a:spcAft>
              <a:buNone/>
            </a:pPr>
            <a:endParaRPr sz="4000">
              <a:solidFill>
                <a:srgbClr val="202124"/>
              </a:solidFill>
              <a:latin typeface="Google Sans"/>
              <a:ea typeface="Google Sans"/>
              <a:cs typeface="Google Sans"/>
              <a:sym typeface="Google Sans"/>
            </a:endParaRPr>
          </a:p>
        </p:txBody>
      </p:sp>
      <p:sp>
        <p:nvSpPr>
          <p:cNvPr id="57" name="Google Shape;57;p9"/>
          <p:cNvSpPr txBox="1">
            <a:spLocks noGrp="1"/>
          </p:cNvSpPr>
          <p:nvPr>
            <p:ph type="title"/>
          </p:nvPr>
        </p:nvSpPr>
        <p:spPr>
          <a:xfrm>
            <a:off x="1114983" y="2765650"/>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000">
                <a:solidFill>
                  <a:schemeClr val="dk1"/>
                </a:solidFill>
                <a:latin typeface="Google Sans"/>
                <a:ea typeface="Google Sans"/>
                <a:cs typeface="Google Sans"/>
                <a:sym typeface="Google Sans"/>
              </a:defRPr>
            </a:lvl1pPr>
            <a:lvl2pPr lvl="1" rtl="0">
              <a:spcBef>
                <a:spcPts val="0"/>
              </a:spcBef>
              <a:spcAft>
                <a:spcPts val="0"/>
              </a:spcAft>
              <a:buNone/>
              <a:defRPr sz="4000">
                <a:solidFill>
                  <a:schemeClr val="dk1"/>
                </a:solidFill>
                <a:latin typeface="Google Sans"/>
                <a:ea typeface="Google Sans"/>
                <a:cs typeface="Google Sans"/>
                <a:sym typeface="Google Sans"/>
              </a:defRPr>
            </a:lvl2pPr>
            <a:lvl3pPr lvl="2" rtl="0">
              <a:spcBef>
                <a:spcPts val="0"/>
              </a:spcBef>
              <a:spcAft>
                <a:spcPts val="0"/>
              </a:spcAft>
              <a:buNone/>
              <a:defRPr sz="4000">
                <a:solidFill>
                  <a:schemeClr val="dk1"/>
                </a:solidFill>
                <a:latin typeface="Google Sans"/>
                <a:ea typeface="Google Sans"/>
                <a:cs typeface="Google Sans"/>
                <a:sym typeface="Google Sans"/>
              </a:defRPr>
            </a:lvl3pPr>
            <a:lvl4pPr lvl="3" rtl="0">
              <a:spcBef>
                <a:spcPts val="0"/>
              </a:spcBef>
              <a:spcAft>
                <a:spcPts val="0"/>
              </a:spcAft>
              <a:buNone/>
              <a:defRPr sz="4000">
                <a:solidFill>
                  <a:schemeClr val="dk1"/>
                </a:solidFill>
                <a:latin typeface="Google Sans"/>
                <a:ea typeface="Google Sans"/>
                <a:cs typeface="Google Sans"/>
                <a:sym typeface="Google Sans"/>
              </a:defRPr>
            </a:lvl4pPr>
            <a:lvl5pPr lvl="4" rtl="0">
              <a:spcBef>
                <a:spcPts val="0"/>
              </a:spcBef>
              <a:spcAft>
                <a:spcPts val="0"/>
              </a:spcAft>
              <a:buNone/>
              <a:defRPr sz="4000">
                <a:solidFill>
                  <a:schemeClr val="dk1"/>
                </a:solidFill>
                <a:latin typeface="Google Sans"/>
                <a:ea typeface="Google Sans"/>
                <a:cs typeface="Google Sans"/>
                <a:sym typeface="Google Sans"/>
              </a:defRPr>
            </a:lvl5pPr>
            <a:lvl6pPr lvl="5" rtl="0">
              <a:spcBef>
                <a:spcPts val="0"/>
              </a:spcBef>
              <a:spcAft>
                <a:spcPts val="0"/>
              </a:spcAft>
              <a:buNone/>
              <a:defRPr sz="4000">
                <a:solidFill>
                  <a:schemeClr val="dk1"/>
                </a:solidFill>
                <a:latin typeface="Google Sans"/>
                <a:ea typeface="Google Sans"/>
                <a:cs typeface="Google Sans"/>
                <a:sym typeface="Google Sans"/>
              </a:defRPr>
            </a:lvl6pPr>
            <a:lvl7pPr lvl="6" rtl="0">
              <a:spcBef>
                <a:spcPts val="0"/>
              </a:spcBef>
              <a:spcAft>
                <a:spcPts val="0"/>
              </a:spcAft>
              <a:buNone/>
              <a:defRPr sz="4000">
                <a:solidFill>
                  <a:schemeClr val="dk1"/>
                </a:solidFill>
                <a:latin typeface="Google Sans"/>
                <a:ea typeface="Google Sans"/>
                <a:cs typeface="Google Sans"/>
                <a:sym typeface="Google Sans"/>
              </a:defRPr>
            </a:lvl7pPr>
            <a:lvl8pPr lvl="7" rtl="0">
              <a:spcBef>
                <a:spcPts val="0"/>
              </a:spcBef>
              <a:spcAft>
                <a:spcPts val="0"/>
              </a:spcAft>
              <a:buNone/>
              <a:defRPr sz="4000">
                <a:solidFill>
                  <a:schemeClr val="dk1"/>
                </a:solidFill>
                <a:latin typeface="Google Sans"/>
                <a:ea typeface="Google Sans"/>
                <a:cs typeface="Google Sans"/>
                <a:sym typeface="Google Sans"/>
              </a:defRPr>
            </a:lvl8pPr>
            <a:lvl9pPr lvl="8" rtl="0">
              <a:spcBef>
                <a:spcPts val="0"/>
              </a:spcBef>
              <a:spcAft>
                <a:spcPts val="0"/>
              </a:spcAft>
              <a:buNone/>
              <a:defRPr sz="4000">
                <a:solidFill>
                  <a:schemeClr val="dk1"/>
                </a:solidFill>
                <a:latin typeface="Google Sans"/>
                <a:ea typeface="Google Sans"/>
                <a:cs typeface="Google Sans"/>
                <a:sym typeface="Google Sans"/>
              </a:defRPr>
            </a:lvl9pPr>
          </a:lstStyle>
          <a:p>
            <a:endParaRPr/>
          </a:p>
        </p:txBody>
      </p:sp>
      <p:cxnSp>
        <p:nvCxnSpPr>
          <p:cNvPr id="58" name="Google Shape;58;p9"/>
          <p:cNvCxnSpPr/>
          <p:nvPr/>
        </p:nvCxnSpPr>
        <p:spPr>
          <a:xfrm>
            <a:off x="1162285" y="2674149"/>
            <a:ext cx="571600" cy="0"/>
          </a:xfrm>
          <a:prstGeom prst="straightConnector1">
            <a:avLst/>
          </a:prstGeom>
          <a:noFill/>
          <a:ln w="38100" cap="flat" cmpd="sng">
            <a:solidFill>
              <a:srgbClr val="4285F4"/>
            </a:solidFill>
            <a:prstDash val="solid"/>
            <a:round/>
            <a:headEnd type="none" w="med" len="med"/>
            <a:tailEnd type="none" w="med" len="med"/>
          </a:ln>
        </p:spPr>
      </p:cxnSp>
    </p:spTree>
    <p:extLst>
      <p:ext uri="{BB962C8B-B14F-4D97-AF65-F5344CB8AC3E}">
        <p14:creationId xmlns:p14="http://schemas.microsoft.com/office/powerpoint/2010/main" val="318956324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6c - Lab Intro - Presenter - Green">
  <p:cSld name="6c - Lab Intro - Presenter - Green">
    <p:spTree>
      <p:nvGrpSpPr>
        <p:cNvPr id="1" name="Shape 59"/>
        <p:cNvGrpSpPr/>
        <p:nvPr/>
      </p:nvGrpSpPr>
      <p:grpSpPr>
        <a:xfrm>
          <a:off x="0" y="0"/>
          <a:ext cx="0" cy="0"/>
          <a:chOff x="0" y="0"/>
          <a:chExt cx="0" cy="0"/>
        </a:xfrm>
      </p:grpSpPr>
      <p:pic>
        <p:nvPicPr>
          <p:cNvPr id="60" name="Google Shape;60;p10"/>
          <p:cNvPicPr preferRelativeResize="0"/>
          <p:nvPr/>
        </p:nvPicPr>
        <p:blipFill>
          <a:blip r:embed="rId2">
            <a:alphaModFix/>
          </a:blip>
          <a:stretch>
            <a:fillRect/>
          </a:stretch>
        </p:blipFill>
        <p:spPr>
          <a:xfrm>
            <a:off x="0" y="0"/>
            <a:ext cx="12192000" cy="6858000"/>
          </a:xfrm>
          <a:prstGeom prst="rect">
            <a:avLst/>
          </a:prstGeom>
          <a:noFill/>
          <a:ln>
            <a:noFill/>
          </a:ln>
        </p:spPr>
      </p:pic>
      <p:sp>
        <p:nvSpPr>
          <p:cNvPr id="61" name="Google Shape;61;p10"/>
          <p:cNvSpPr txBox="1">
            <a:spLocks noGrp="1"/>
          </p:cNvSpPr>
          <p:nvPr>
            <p:ph type="subTitle" idx="1"/>
          </p:nvPr>
        </p:nvSpPr>
        <p:spPr>
          <a:xfrm>
            <a:off x="1149433" y="3446083"/>
            <a:ext cx="4952600" cy="60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Google Sans"/>
                <a:ea typeface="Google Sans"/>
                <a:cs typeface="Google Sans"/>
                <a:sym typeface="Google Sans"/>
              </a:defRPr>
            </a:lvl1pPr>
            <a:lvl2pPr lvl="1" rtl="0">
              <a:spcBef>
                <a:spcPts val="0"/>
              </a:spcBef>
              <a:spcAft>
                <a:spcPts val="0"/>
              </a:spcAft>
              <a:buNone/>
              <a:defRPr sz="2400">
                <a:solidFill>
                  <a:schemeClr val="lt1"/>
                </a:solidFill>
                <a:latin typeface="Google Sans"/>
                <a:ea typeface="Google Sans"/>
                <a:cs typeface="Google Sans"/>
                <a:sym typeface="Google Sans"/>
              </a:defRPr>
            </a:lvl2pPr>
            <a:lvl3pPr lvl="2" rtl="0">
              <a:spcBef>
                <a:spcPts val="0"/>
              </a:spcBef>
              <a:spcAft>
                <a:spcPts val="0"/>
              </a:spcAft>
              <a:buNone/>
              <a:defRPr sz="2400">
                <a:solidFill>
                  <a:schemeClr val="lt1"/>
                </a:solidFill>
                <a:latin typeface="Google Sans"/>
                <a:ea typeface="Google Sans"/>
                <a:cs typeface="Google Sans"/>
                <a:sym typeface="Google Sans"/>
              </a:defRPr>
            </a:lvl3pPr>
            <a:lvl4pPr lvl="3" rtl="0">
              <a:spcBef>
                <a:spcPts val="0"/>
              </a:spcBef>
              <a:spcAft>
                <a:spcPts val="0"/>
              </a:spcAft>
              <a:buNone/>
              <a:defRPr sz="2400">
                <a:solidFill>
                  <a:schemeClr val="lt1"/>
                </a:solidFill>
                <a:latin typeface="Google Sans"/>
                <a:ea typeface="Google Sans"/>
                <a:cs typeface="Google Sans"/>
                <a:sym typeface="Google Sans"/>
              </a:defRPr>
            </a:lvl4pPr>
            <a:lvl5pPr lvl="4" rtl="0">
              <a:spcBef>
                <a:spcPts val="0"/>
              </a:spcBef>
              <a:spcAft>
                <a:spcPts val="0"/>
              </a:spcAft>
              <a:buNone/>
              <a:defRPr sz="2400">
                <a:solidFill>
                  <a:schemeClr val="lt1"/>
                </a:solidFill>
                <a:latin typeface="Google Sans"/>
                <a:ea typeface="Google Sans"/>
                <a:cs typeface="Google Sans"/>
                <a:sym typeface="Google Sans"/>
              </a:defRPr>
            </a:lvl5pPr>
            <a:lvl6pPr lvl="5" rtl="0">
              <a:spcBef>
                <a:spcPts val="0"/>
              </a:spcBef>
              <a:spcAft>
                <a:spcPts val="0"/>
              </a:spcAft>
              <a:buNone/>
              <a:defRPr sz="2400">
                <a:solidFill>
                  <a:schemeClr val="lt1"/>
                </a:solidFill>
                <a:latin typeface="Google Sans"/>
                <a:ea typeface="Google Sans"/>
                <a:cs typeface="Google Sans"/>
                <a:sym typeface="Google Sans"/>
              </a:defRPr>
            </a:lvl6pPr>
            <a:lvl7pPr lvl="6" rtl="0">
              <a:spcBef>
                <a:spcPts val="0"/>
              </a:spcBef>
              <a:spcAft>
                <a:spcPts val="0"/>
              </a:spcAft>
              <a:buNone/>
              <a:defRPr sz="2400">
                <a:solidFill>
                  <a:schemeClr val="lt1"/>
                </a:solidFill>
                <a:latin typeface="Google Sans"/>
                <a:ea typeface="Google Sans"/>
                <a:cs typeface="Google Sans"/>
                <a:sym typeface="Google Sans"/>
              </a:defRPr>
            </a:lvl7pPr>
            <a:lvl8pPr lvl="7" rtl="0">
              <a:spcBef>
                <a:spcPts val="0"/>
              </a:spcBef>
              <a:spcAft>
                <a:spcPts val="0"/>
              </a:spcAft>
              <a:buNone/>
              <a:defRPr sz="2400">
                <a:solidFill>
                  <a:schemeClr val="lt1"/>
                </a:solidFill>
                <a:latin typeface="Google Sans"/>
                <a:ea typeface="Google Sans"/>
                <a:cs typeface="Google Sans"/>
                <a:sym typeface="Google Sans"/>
              </a:defRPr>
            </a:lvl8pPr>
            <a:lvl9pPr lvl="8" rtl="0">
              <a:spcBef>
                <a:spcPts val="0"/>
              </a:spcBef>
              <a:spcAft>
                <a:spcPts val="0"/>
              </a:spcAft>
              <a:buNone/>
              <a:defRPr sz="2400">
                <a:solidFill>
                  <a:schemeClr val="lt1"/>
                </a:solidFill>
                <a:latin typeface="Google Sans"/>
                <a:ea typeface="Google Sans"/>
                <a:cs typeface="Google Sans"/>
                <a:sym typeface="Google Sans"/>
              </a:defRPr>
            </a:lvl9pPr>
          </a:lstStyle>
          <a:p>
            <a:endParaRPr/>
          </a:p>
        </p:txBody>
      </p:sp>
      <p:sp>
        <p:nvSpPr>
          <p:cNvPr id="62" name="Google Shape;62;p10"/>
          <p:cNvSpPr txBox="1"/>
          <p:nvPr/>
        </p:nvSpPr>
        <p:spPr>
          <a:xfrm>
            <a:off x="1114983" y="2765650"/>
            <a:ext cx="4991000" cy="760000"/>
          </a:xfrm>
          <a:prstGeom prst="rect">
            <a:avLst/>
          </a:prstGeom>
          <a:noFill/>
          <a:ln>
            <a:noFill/>
          </a:ln>
        </p:spPr>
        <p:txBody>
          <a:bodyPr spcFirstLastPara="1" wrap="square" lIns="60950" tIns="60950" rIns="60950" bIns="60950" anchor="t" anchorCtr="0">
            <a:noAutofit/>
          </a:bodyPr>
          <a:lstStyle/>
          <a:p>
            <a:pPr marL="0" lvl="0" indent="0" algn="l" rtl="0">
              <a:spcBef>
                <a:spcPts val="0"/>
              </a:spcBef>
              <a:spcAft>
                <a:spcPts val="0"/>
              </a:spcAft>
              <a:buNone/>
            </a:pPr>
            <a:endParaRPr sz="4000">
              <a:solidFill>
                <a:srgbClr val="202124"/>
              </a:solidFill>
              <a:latin typeface="Google Sans"/>
              <a:ea typeface="Google Sans"/>
              <a:cs typeface="Google Sans"/>
              <a:sym typeface="Google Sans"/>
            </a:endParaRPr>
          </a:p>
        </p:txBody>
      </p:sp>
      <p:sp>
        <p:nvSpPr>
          <p:cNvPr id="63" name="Google Shape;63;p10"/>
          <p:cNvSpPr txBox="1">
            <a:spLocks noGrp="1"/>
          </p:cNvSpPr>
          <p:nvPr>
            <p:ph type="title"/>
          </p:nvPr>
        </p:nvSpPr>
        <p:spPr>
          <a:xfrm>
            <a:off x="1114983" y="2765650"/>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000">
                <a:solidFill>
                  <a:schemeClr val="dk1"/>
                </a:solidFill>
                <a:latin typeface="Google Sans"/>
                <a:ea typeface="Google Sans"/>
                <a:cs typeface="Google Sans"/>
                <a:sym typeface="Google Sans"/>
              </a:defRPr>
            </a:lvl1pPr>
            <a:lvl2pPr lvl="1" rtl="0">
              <a:spcBef>
                <a:spcPts val="0"/>
              </a:spcBef>
              <a:spcAft>
                <a:spcPts val="0"/>
              </a:spcAft>
              <a:buNone/>
              <a:defRPr sz="4000">
                <a:solidFill>
                  <a:schemeClr val="dk1"/>
                </a:solidFill>
                <a:latin typeface="Google Sans"/>
                <a:ea typeface="Google Sans"/>
                <a:cs typeface="Google Sans"/>
                <a:sym typeface="Google Sans"/>
              </a:defRPr>
            </a:lvl2pPr>
            <a:lvl3pPr lvl="2" rtl="0">
              <a:spcBef>
                <a:spcPts val="0"/>
              </a:spcBef>
              <a:spcAft>
                <a:spcPts val="0"/>
              </a:spcAft>
              <a:buNone/>
              <a:defRPr sz="4000">
                <a:solidFill>
                  <a:schemeClr val="dk1"/>
                </a:solidFill>
                <a:latin typeface="Google Sans"/>
                <a:ea typeface="Google Sans"/>
                <a:cs typeface="Google Sans"/>
                <a:sym typeface="Google Sans"/>
              </a:defRPr>
            </a:lvl3pPr>
            <a:lvl4pPr lvl="3" rtl="0">
              <a:spcBef>
                <a:spcPts val="0"/>
              </a:spcBef>
              <a:spcAft>
                <a:spcPts val="0"/>
              </a:spcAft>
              <a:buNone/>
              <a:defRPr sz="4000">
                <a:solidFill>
                  <a:schemeClr val="dk1"/>
                </a:solidFill>
                <a:latin typeface="Google Sans"/>
                <a:ea typeface="Google Sans"/>
                <a:cs typeface="Google Sans"/>
                <a:sym typeface="Google Sans"/>
              </a:defRPr>
            </a:lvl4pPr>
            <a:lvl5pPr lvl="4" rtl="0">
              <a:spcBef>
                <a:spcPts val="0"/>
              </a:spcBef>
              <a:spcAft>
                <a:spcPts val="0"/>
              </a:spcAft>
              <a:buNone/>
              <a:defRPr sz="4000">
                <a:solidFill>
                  <a:schemeClr val="dk1"/>
                </a:solidFill>
                <a:latin typeface="Google Sans"/>
                <a:ea typeface="Google Sans"/>
                <a:cs typeface="Google Sans"/>
                <a:sym typeface="Google Sans"/>
              </a:defRPr>
            </a:lvl5pPr>
            <a:lvl6pPr lvl="5" rtl="0">
              <a:spcBef>
                <a:spcPts val="0"/>
              </a:spcBef>
              <a:spcAft>
                <a:spcPts val="0"/>
              </a:spcAft>
              <a:buNone/>
              <a:defRPr sz="4000">
                <a:solidFill>
                  <a:schemeClr val="dk1"/>
                </a:solidFill>
                <a:latin typeface="Google Sans"/>
                <a:ea typeface="Google Sans"/>
                <a:cs typeface="Google Sans"/>
                <a:sym typeface="Google Sans"/>
              </a:defRPr>
            </a:lvl6pPr>
            <a:lvl7pPr lvl="6" rtl="0">
              <a:spcBef>
                <a:spcPts val="0"/>
              </a:spcBef>
              <a:spcAft>
                <a:spcPts val="0"/>
              </a:spcAft>
              <a:buNone/>
              <a:defRPr sz="4000">
                <a:solidFill>
                  <a:schemeClr val="dk1"/>
                </a:solidFill>
                <a:latin typeface="Google Sans"/>
                <a:ea typeface="Google Sans"/>
                <a:cs typeface="Google Sans"/>
                <a:sym typeface="Google Sans"/>
              </a:defRPr>
            </a:lvl7pPr>
            <a:lvl8pPr lvl="7" rtl="0">
              <a:spcBef>
                <a:spcPts val="0"/>
              </a:spcBef>
              <a:spcAft>
                <a:spcPts val="0"/>
              </a:spcAft>
              <a:buNone/>
              <a:defRPr sz="4000">
                <a:solidFill>
                  <a:schemeClr val="dk1"/>
                </a:solidFill>
                <a:latin typeface="Google Sans"/>
                <a:ea typeface="Google Sans"/>
                <a:cs typeface="Google Sans"/>
                <a:sym typeface="Google Sans"/>
              </a:defRPr>
            </a:lvl8pPr>
            <a:lvl9pPr lvl="8" rtl="0">
              <a:spcBef>
                <a:spcPts val="0"/>
              </a:spcBef>
              <a:spcAft>
                <a:spcPts val="0"/>
              </a:spcAft>
              <a:buNone/>
              <a:defRPr sz="4000">
                <a:solidFill>
                  <a:schemeClr val="dk1"/>
                </a:solidFill>
                <a:latin typeface="Google Sans"/>
                <a:ea typeface="Google Sans"/>
                <a:cs typeface="Google Sans"/>
                <a:sym typeface="Google Sans"/>
              </a:defRPr>
            </a:lvl9pPr>
          </a:lstStyle>
          <a:p>
            <a:endParaRPr/>
          </a:p>
        </p:txBody>
      </p:sp>
      <p:cxnSp>
        <p:nvCxnSpPr>
          <p:cNvPr id="64" name="Google Shape;64;p10"/>
          <p:cNvCxnSpPr/>
          <p:nvPr/>
        </p:nvCxnSpPr>
        <p:spPr>
          <a:xfrm>
            <a:off x="1162285" y="2674149"/>
            <a:ext cx="571600" cy="0"/>
          </a:xfrm>
          <a:prstGeom prst="straightConnector1">
            <a:avLst/>
          </a:prstGeom>
          <a:noFill/>
          <a:ln w="38100" cap="flat" cmpd="sng">
            <a:solidFill>
              <a:srgbClr val="4285F4"/>
            </a:solidFill>
            <a:prstDash val="solid"/>
            <a:round/>
            <a:headEnd type="none" w="med" len="med"/>
            <a:tailEnd type="none" w="med" len="med"/>
          </a:ln>
        </p:spPr>
      </p:cxnSp>
    </p:spTree>
    <p:extLst>
      <p:ext uri="{BB962C8B-B14F-4D97-AF65-F5344CB8AC3E}">
        <p14:creationId xmlns:p14="http://schemas.microsoft.com/office/powerpoint/2010/main" val="348233447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5c - Lab Intro - Full">
  <p:cSld name="5c - Lab Intro - Full">
    <p:spTree>
      <p:nvGrpSpPr>
        <p:cNvPr id="1" name="Shape 65"/>
        <p:cNvGrpSpPr/>
        <p:nvPr/>
      </p:nvGrpSpPr>
      <p:grpSpPr>
        <a:xfrm>
          <a:off x="0" y="0"/>
          <a:ext cx="0" cy="0"/>
          <a:chOff x="0" y="0"/>
          <a:chExt cx="0" cy="0"/>
        </a:xfrm>
      </p:grpSpPr>
      <p:sp>
        <p:nvSpPr>
          <p:cNvPr id="66" name="Google Shape;66;p11"/>
          <p:cNvSpPr txBox="1">
            <a:spLocks noGrp="1"/>
          </p:cNvSpPr>
          <p:nvPr>
            <p:ph type="subTitle" idx="1"/>
          </p:nvPr>
        </p:nvSpPr>
        <p:spPr>
          <a:xfrm>
            <a:off x="1149433" y="3446083"/>
            <a:ext cx="4952600" cy="60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Google Sans"/>
                <a:ea typeface="Google Sans"/>
                <a:cs typeface="Google Sans"/>
                <a:sym typeface="Google Sans"/>
              </a:defRPr>
            </a:lvl1pPr>
            <a:lvl2pPr lvl="1" rtl="0">
              <a:spcBef>
                <a:spcPts val="0"/>
              </a:spcBef>
              <a:spcAft>
                <a:spcPts val="0"/>
              </a:spcAft>
              <a:buNone/>
              <a:defRPr sz="2400">
                <a:solidFill>
                  <a:schemeClr val="lt1"/>
                </a:solidFill>
                <a:latin typeface="Google Sans"/>
                <a:ea typeface="Google Sans"/>
                <a:cs typeface="Google Sans"/>
                <a:sym typeface="Google Sans"/>
              </a:defRPr>
            </a:lvl2pPr>
            <a:lvl3pPr lvl="2" rtl="0">
              <a:spcBef>
                <a:spcPts val="0"/>
              </a:spcBef>
              <a:spcAft>
                <a:spcPts val="0"/>
              </a:spcAft>
              <a:buNone/>
              <a:defRPr sz="2400">
                <a:solidFill>
                  <a:schemeClr val="lt1"/>
                </a:solidFill>
                <a:latin typeface="Google Sans"/>
                <a:ea typeface="Google Sans"/>
                <a:cs typeface="Google Sans"/>
                <a:sym typeface="Google Sans"/>
              </a:defRPr>
            </a:lvl3pPr>
            <a:lvl4pPr lvl="3" rtl="0">
              <a:spcBef>
                <a:spcPts val="0"/>
              </a:spcBef>
              <a:spcAft>
                <a:spcPts val="0"/>
              </a:spcAft>
              <a:buNone/>
              <a:defRPr sz="2400">
                <a:solidFill>
                  <a:schemeClr val="lt1"/>
                </a:solidFill>
                <a:latin typeface="Google Sans"/>
                <a:ea typeface="Google Sans"/>
                <a:cs typeface="Google Sans"/>
                <a:sym typeface="Google Sans"/>
              </a:defRPr>
            </a:lvl4pPr>
            <a:lvl5pPr lvl="4" rtl="0">
              <a:spcBef>
                <a:spcPts val="0"/>
              </a:spcBef>
              <a:spcAft>
                <a:spcPts val="0"/>
              </a:spcAft>
              <a:buNone/>
              <a:defRPr sz="2400">
                <a:solidFill>
                  <a:schemeClr val="lt1"/>
                </a:solidFill>
                <a:latin typeface="Google Sans"/>
                <a:ea typeface="Google Sans"/>
                <a:cs typeface="Google Sans"/>
                <a:sym typeface="Google Sans"/>
              </a:defRPr>
            </a:lvl5pPr>
            <a:lvl6pPr lvl="5" rtl="0">
              <a:spcBef>
                <a:spcPts val="0"/>
              </a:spcBef>
              <a:spcAft>
                <a:spcPts val="0"/>
              </a:spcAft>
              <a:buNone/>
              <a:defRPr sz="2400">
                <a:solidFill>
                  <a:schemeClr val="lt1"/>
                </a:solidFill>
                <a:latin typeface="Google Sans"/>
                <a:ea typeface="Google Sans"/>
                <a:cs typeface="Google Sans"/>
                <a:sym typeface="Google Sans"/>
              </a:defRPr>
            </a:lvl6pPr>
            <a:lvl7pPr lvl="6" rtl="0">
              <a:spcBef>
                <a:spcPts val="0"/>
              </a:spcBef>
              <a:spcAft>
                <a:spcPts val="0"/>
              </a:spcAft>
              <a:buNone/>
              <a:defRPr sz="2400">
                <a:solidFill>
                  <a:schemeClr val="lt1"/>
                </a:solidFill>
                <a:latin typeface="Google Sans"/>
                <a:ea typeface="Google Sans"/>
                <a:cs typeface="Google Sans"/>
                <a:sym typeface="Google Sans"/>
              </a:defRPr>
            </a:lvl7pPr>
            <a:lvl8pPr lvl="7" rtl="0">
              <a:spcBef>
                <a:spcPts val="0"/>
              </a:spcBef>
              <a:spcAft>
                <a:spcPts val="0"/>
              </a:spcAft>
              <a:buNone/>
              <a:defRPr sz="2400">
                <a:solidFill>
                  <a:schemeClr val="lt1"/>
                </a:solidFill>
                <a:latin typeface="Google Sans"/>
                <a:ea typeface="Google Sans"/>
                <a:cs typeface="Google Sans"/>
                <a:sym typeface="Google Sans"/>
              </a:defRPr>
            </a:lvl8pPr>
            <a:lvl9pPr lvl="8" rtl="0">
              <a:spcBef>
                <a:spcPts val="0"/>
              </a:spcBef>
              <a:spcAft>
                <a:spcPts val="0"/>
              </a:spcAft>
              <a:buNone/>
              <a:defRPr sz="2400">
                <a:solidFill>
                  <a:schemeClr val="lt1"/>
                </a:solidFill>
                <a:latin typeface="Google Sans"/>
                <a:ea typeface="Google Sans"/>
                <a:cs typeface="Google Sans"/>
                <a:sym typeface="Google Sans"/>
              </a:defRPr>
            </a:lvl9pPr>
          </a:lstStyle>
          <a:p>
            <a:endParaRPr/>
          </a:p>
        </p:txBody>
      </p:sp>
      <p:sp>
        <p:nvSpPr>
          <p:cNvPr id="67" name="Google Shape;67;p11"/>
          <p:cNvSpPr txBox="1">
            <a:spLocks noGrp="1"/>
          </p:cNvSpPr>
          <p:nvPr>
            <p:ph type="title"/>
          </p:nvPr>
        </p:nvSpPr>
        <p:spPr>
          <a:xfrm>
            <a:off x="1114983" y="2765650"/>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000">
                <a:solidFill>
                  <a:schemeClr val="dk1"/>
                </a:solidFill>
                <a:latin typeface="Google Sans"/>
                <a:ea typeface="Google Sans"/>
                <a:cs typeface="Google Sans"/>
                <a:sym typeface="Google Sans"/>
              </a:defRPr>
            </a:lvl1pPr>
            <a:lvl2pPr lvl="1" rtl="0">
              <a:spcBef>
                <a:spcPts val="0"/>
              </a:spcBef>
              <a:spcAft>
                <a:spcPts val="0"/>
              </a:spcAft>
              <a:buNone/>
              <a:defRPr sz="4000">
                <a:solidFill>
                  <a:schemeClr val="dk1"/>
                </a:solidFill>
                <a:latin typeface="Google Sans"/>
                <a:ea typeface="Google Sans"/>
                <a:cs typeface="Google Sans"/>
                <a:sym typeface="Google Sans"/>
              </a:defRPr>
            </a:lvl2pPr>
            <a:lvl3pPr lvl="2" rtl="0">
              <a:spcBef>
                <a:spcPts val="0"/>
              </a:spcBef>
              <a:spcAft>
                <a:spcPts val="0"/>
              </a:spcAft>
              <a:buNone/>
              <a:defRPr sz="4000">
                <a:solidFill>
                  <a:schemeClr val="dk1"/>
                </a:solidFill>
                <a:latin typeface="Google Sans"/>
                <a:ea typeface="Google Sans"/>
                <a:cs typeface="Google Sans"/>
                <a:sym typeface="Google Sans"/>
              </a:defRPr>
            </a:lvl3pPr>
            <a:lvl4pPr lvl="3" rtl="0">
              <a:spcBef>
                <a:spcPts val="0"/>
              </a:spcBef>
              <a:spcAft>
                <a:spcPts val="0"/>
              </a:spcAft>
              <a:buNone/>
              <a:defRPr sz="4000">
                <a:solidFill>
                  <a:schemeClr val="dk1"/>
                </a:solidFill>
                <a:latin typeface="Google Sans"/>
                <a:ea typeface="Google Sans"/>
                <a:cs typeface="Google Sans"/>
                <a:sym typeface="Google Sans"/>
              </a:defRPr>
            </a:lvl4pPr>
            <a:lvl5pPr lvl="4" rtl="0">
              <a:spcBef>
                <a:spcPts val="0"/>
              </a:spcBef>
              <a:spcAft>
                <a:spcPts val="0"/>
              </a:spcAft>
              <a:buNone/>
              <a:defRPr sz="4000">
                <a:solidFill>
                  <a:schemeClr val="dk1"/>
                </a:solidFill>
                <a:latin typeface="Google Sans"/>
                <a:ea typeface="Google Sans"/>
                <a:cs typeface="Google Sans"/>
                <a:sym typeface="Google Sans"/>
              </a:defRPr>
            </a:lvl5pPr>
            <a:lvl6pPr lvl="5" rtl="0">
              <a:spcBef>
                <a:spcPts val="0"/>
              </a:spcBef>
              <a:spcAft>
                <a:spcPts val="0"/>
              </a:spcAft>
              <a:buNone/>
              <a:defRPr sz="4000">
                <a:solidFill>
                  <a:schemeClr val="dk1"/>
                </a:solidFill>
                <a:latin typeface="Google Sans"/>
                <a:ea typeface="Google Sans"/>
                <a:cs typeface="Google Sans"/>
                <a:sym typeface="Google Sans"/>
              </a:defRPr>
            </a:lvl6pPr>
            <a:lvl7pPr lvl="6" rtl="0">
              <a:spcBef>
                <a:spcPts val="0"/>
              </a:spcBef>
              <a:spcAft>
                <a:spcPts val="0"/>
              </a:spcAft>
              <a:buNone/>
              <a:defRPr sz="4000">
                <a:solidFill>
                  <a:schemeClr val="dk1"/>
                </a:solidFill>
                <a:latin typeface="Google Sans"/>
                <a:ea typeface="Google Sans"/>
                <a:cs typeface="Google Sans"/>
                <a:sym typeface="Google Sans"/>
              </a:defRPr>
            </a:lvl7pPr>
            <a:lvl8pPr lvl="7" rtl="0">
              <a:spcBef>
                <a:spcPts val="0"/>
              </a:spcBef>
              <a:spcAft>
                <a:spcPts val="0"/>
              </a:spcAft>
              <a:buNone/>
              <a:defRPr sz="4000">
                <a:solidFill>
                  <a:schemeClr val="dk1"/>
                </a:solidFill>
                <a:latin typeface="Google Sans"/>
                <a:ea typeface="Google Sans"/>
                <a:cs typeface="Google Sans"/>
                <a:sym typeface="Google Sans"/>
              </a:defRPr>
            </a:lvl8pPr>
            <a:lvl9pPr lvl="8" rtl="0">
              <a:spcBef>
                <a:spcPts val="0"/>
              </a:spcBef>
              <a:spcAft>
                <a:spcPts val="0"/>
              </a:spcAft>
              <a:buNone/>
              <a:defRPr sz="4000">
                <a:solidFill>
                  <a:schemeClr val="dk1"/>
                </a:solidFill>
                <a:latin typeface="Google Sans"/>
                <a:ea typeface="Google Sans"/>
                <a:cs typeface="Google Sans"/>
                <a:sym typeface="Google Sans"/>
              </a:defRPr>
            </a:lvl9pPr>
          </a:lstStyle>
          <a:p>
            <a:endParaRPr/>
          </a:p>
        </p:txBody>
      </p:sp>
      <p:cxnSp>
        <p:nvCxnSpPr>
          <p:cNvPr id="68" name="Google Shape;68;p11"/>
          <p:cNvCxnSpPr/>
          <p:nvPr/>
        </p:nvCxnSpPr>
        <p:spPr>
          <a:xfrm>
            <a:off x="1162285" y="2674149"/>
            <a:ext cx="571600" cy="0"/>
          </a:xfrm>
          <a:prstGeom prst="straightConnector1">
            <a:avLst/>
          </a:prstGeom>
          <a:noFill/>
          <a:ln w="38100" cap="flat" cmpd="sng">
            <a:solidFill>
              <a:srgbClr val="4285F4"/>
            </a:solidFill>
            <a:prstDash val="solid"/>
            <a:round/>
            <a:headEnd type="none" w="med" len="med"/>
            <a:tailEnd type="none" w="med" len="med"/>
          </a:ln>
        </p:spPr>
      </p:cxnSp>
      <p:sp>
        <p:nvSpPr>
          <p:cNvPr id="69" name="Google Shape;69;p11"/>
          <p:cNvSpPr txBox="1">
            <a:spLocks noGrp="1"/>
          </p:cNvSpPr>
          <p:nvPr>
            <p:ph type="body" idx="2"/>
          </p:nvPr>
        </p:nvSpPr>
        <p:spPr>
          <a:xfrm>
            <a:off x="6105983" y="1621417"/>
            <a:ext cx="4952600" cy="4516800"/>
          </a:xfrm>
          <a:prstGeom prst="rect">
            <a:avLst/>
          </a:prstGeom>
          <a:noFill/>
          <a:ln>
            <a:noFill/>
          </a:ln>
        </p:spPr>
        <p:txBody>
          <a:bodyPr spcFirstLastPara="1" wrap="square" lIns="91425" tIns="91425" rIns="91425" bIns="91425" anchor="t" anchorCtr="0">
            <a:noAutofit/>
          </a:bodyPr>
          <a:lstStyle>
            <a:lvl1pPr marL="304815" lvl="0"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1pPr>
            <a:lvl2pPr marL="609630" lvl="1" indent="-270947" rtl="0">
              <a:lnSpc>
                <a:spcPct val="100000"/>
              </a:lnSpc>
              <a:spcBef>
                <a:spcPts val="1933"/>
              </a:spcBef>
              <a:spcAft>
                <a:spcPts val="0"/>
              </a:spcAft>
              <a:buClr>
                <a:schemeClr val="lt1"/>
              </a:buClr>
              <a:buSzPts val="2800"/>
              <a:buFont typeface="Roboto"/>
              <a:buChar char="○"/>
              <a:defRPr sz="1867">
                <a:solidFill>
                  <a:schemeClr val="lt1"/>
                </a:solidFill>
                <a:latin typeface="Roboto"/>
                <a:ea typeface="Roboto"/>
                <a:cs typeface="Roboto"/>
                <a:sym typeface="Roboto"/>
              </a:defRPr>
            </a:lvl2pPr>
            <a:lvl3pPr marL="914446" lvl="2" indent="-270947" rtl="0">
              <a:lnSpc>
                <a:spcPct val="100000"/>
              </a:lnSpc>
              <a:spcBef>
                <a:spcPts val="1933"/>
              </a:spcBef>
              <a:spcAft>
                <a:spcPts val="0"/>
              </a:spcAft>
              <a:buClr>
                <a:schemeClr val="lt1"/>
              </a:buClr>
              <a:buSzPts val="2800"/>
              <a:buFont typeface="Roboto"/>
              <a:buChar char="■"/>
              <a:defRPr sz="1867">
                <a:solidFill>
                  <a:schemeClr val="lt1"/>
                </a:solidFill>
                <a:latin typeface="Roboto"/>
                <a:ea typeface="Roboto"/>
                <a:cs typeface="Roboto"/>
                <a:sym typeface="Roboto"/>
              </a:defRPr>
            </a:lvl3pPr>
            <a:lvl4pPr marL="1219261" lvl="3" indent="-270947" rtl="0">
              <a:lnSpc>
                <a:spcPct val="100000"/>
              </a:lnSpc>
              <a:spcBef>
                <a:spcPts val="1933"/>
              </a:spcBef>
              <a:spcAft>
                <a:spcPts val="0"/>
              </a:spcAft>
              <a:buClr>
                <a:schemeClr val="lt1"/>
              </a:buClr>
              <a:buSzPts val="2800"/>
              <a:buFont typeface="Roboto"/>
              <a:buChar char="●"/>
              <a:defRPr sz="1867">
                <a:solidFill>
                  <a:schemeClr val="lt1"/>
                </a:solidFill>
                <a:latin typeface="Roboto"/>
                <a:ea typeface="Roboto"/>
                <a:cs typeface="Roboto"/>
                <a:sym typeface="Roboto"/>
              </a:defRPr>
            </a:lvl4pPr>
            <a:lvl5pPr marL="1524076" lvl="4" indent="-270947" rtl="0">
              <a:lnSpc>
                <a:spcPct val="100000"/>
              </a:lnSpc>
              <a:spcBef>
                <a:spcPts val="1933"/>
              </a:spcBef>
              <a:spcAft>
                <a:spcPts val="0"/>
              </a:spcAft>
              <a:buClr>
                <a:schemeClr val="lt1"/>
              </a:buClr>
              <a:buSzPts val="2800"/>
              <a:buFont typeface="Roboto"/>
              <a:buChar char="○"/>
              <a:defRPr sz="1867">
                <a:solidFill>
                  <a:schemeClr val="lt1"/>
                </a:solidFill>
                <a:latin typeface="Roboto"/>
                <a:ea typeface="Roboto"/>
                <a:cs typeface="Roboto"/>
                <a:sym typeface="Roboto"/>
              </a:defRPr>
            </a:lvl5pPr>
            <a:lvl6pPr marL="1828891" lvl="5" indent="-270947" rtl="0">
              <a:lnSpc>
                <a:spcPct val="100000"/>
              </a:lnSpc>
              <a:spcBef>
                <a:spcPts val="1933"/>
              </a:spcBef>
              <a:spcAft>
                <a:spcPts val="0"/>
              </a:spcAft>
              <a:buClr>
                <a:schemeClr val="lt1"/>
              </a:buClr>
              <a:buSzPts val="2800"/>
              <a:buFont typeface="Roboto"/>
              <a:buChar char="■"/>
              <a:defRPr sz="1867">
                <a:solidFill>
                  <a:schemeClr val="lt1"/>
                </a:solidFill>
                <a:latin typeface="Roboto"/>
                <a:ea typeface="Roboto"/>
                <a:cs typeface="Roboto"/>
                <a:sym typeface="Roboto"/>
              </a:defRPr>
            </a:lvl6pPr>
            <a:lvl7pPr marL="2133707" lvl="6" indent="-270947" rtl="0">
              <a:lnSpc>
                <a:spcPct val="100000"/>
              </a:lnSpc>
              <a:spcBef>
                <a:spcPts val="1933"/>
              </a:spcBef>
              <a:spcAft>
                <a:spcPts val="0"/>
              </a:spcAft>
              <a:buClr>
                <a:schemeClr val="lt1"/>
              </a:buClr>
              <a:buSzPts val="2800"/>
              <a:buFont typeface="Roboto"/>
              <a:buChar char="●"/>
              <a:defRPr sz="1867">
                <a:solidFill>
                  <a:schemeClr val="lt1"/>
                </a:solidFill>
                <a:latin typeface="Roboto"/>
                <a:ea typeface="Roboto"/>
                <a:cs typeface="Roboto"/>
                <a:sym typeface="Roboto"/>
              </a:defRPr>
            </a:lvl7pPr>
            <a:lvl8pPr marL="2438522" lvl="7" indent="-270947" rtl="0">
              <a:lnSpc>
                <a:spcPct val="100000"/>
              </a:lnSpc>
              <a:spcBef>
                <a:spcPts val="1933"/>
              </a:spcBef>
              <a:spcAft>
                <a:spcPts val="0"/>
              </a:spcAft>
              <a:buClr>
                <a:schemeClr val="lt1"/>
              </a:buClr>
              <a:buSzPts val="2800"/>
              <a:buFont typeface="Roboto"/>
              <a:buChar char="○"/>
              <a:defRPr sz="1867">
                <a:solidFill>
                  <a:schemeClr val="lt1"/>
                </a:solidFill>
                <a:latin typeface="Roboto"/>
                <a:ea typeface="Roboto"/>
                <a:cs typeface="Roboto"/>
                <a:sym typeface="Roboto"/>
              </a:defRPr>
            </a:lvl8pPr>
            <a:lvl9pPr marL="2743337" lvl="8" indent="-270947" rtl="0">
              <a:lnSpc>
                <a:spcPct val="100000"/>
              </a:lnSpc>
              <a:spcBef>
                <a:spcPts val="1933"/>
              </a:spcBef>
              <a:spcAft>
                <a:spcPts val="1933"/>
              </a:spcAft>
              <a:buClr>
                <a:schemeClr val="lt1"/>
              </a:buClr>
              <a:buSzPts val="2800"/>
              <a:buFont typeface="Roboto"/>
              <a:buChar char="■"/>
              <a:defRPr sz="1867">
                <a:solidFill>
                  <a:schemeClr val="lt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115849366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8a - Agenda/Learn how to... - Presenter">
  <p:cSld name="8a - Agenda/Learn how to... - Presenter">
    <p:spTree>
      <p:nvGrpSpPr>
        <p:cNvPr id="1" name="Shape 70"/>
        <p:cNvGrpSpPr/>
        <p:nvPr/>
      </p:nvGrpSpPr>
      <p:grpSpPr>
        <a:xfrm>
          <a:off x="0" y="0"/>
          <a:ext cx="0" cy="0"/>
          <a:chOff x="0" y="0"/>
          <a:chExt cx="0" cy="0"/>
        </a:xfrm>
      </p:grpSpPr>
      <p:pic>
        <p:nvPicPr>
          <p:cNvPr id="71" name="Google Shape;71;p12"/>
          <p:cNvPicPr preferRelativeResize="0"/>
          <p:nvPr/>
        </p:nvPicPr>
        <p:blipFill>
          <a:blip r:embed="rId2">
            <a:alphaModFix/>
          </a:blip>
          <a:stretch>
            <a:fillRect/>
          </a:stretch>
        </p:blipFill>
        <p:spPr>
          <a:xfrm>
            <a:off x="0" y="0"/>
            <a:ext cx="12192000" cy="6858000"/>
          </a:xfrm>
          <a:prstGeom prst="rect">
            <a:avLst/>
          </a:prstGeom>
          <a:noFill/>
          <a:ln>
            <a:noFill/>
          </a:ln>
        </p:spPr>
      </p:pic>
      <p:cxnSp>
        <p:nvCxnSpPr>
          <p:cNvPr id="72" name="Google Shape;72;p12"/>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73" name="Google Shape;73;p12"/>
          <p:cNvSpPr txBox="1">
            <a:spLocks noGrp="1"/>
          </p:cNvSpPr>
          <p:nvPr>
            <p:ph type="title"/>
          </p:nvPr>
        </p:nvSpPr>
        <p:spPr>
          <a:xfrm>
            <a:off x="1114983" y="769917"/>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a:endParaRPr/>
          </a:p>
        </p:txBody>
      </p:sp>
      <p:sp>
        <p:nvSpPr>
          <p:cNvPr id="74" name="Google Shape;74;p12"/>
          <p:cNvSpPr txBox="1">
            <a:spLocks noGrp="1"/>
          </p:cNvSpPr>
          <p:nvPr>
            <p:ph type="body" idx="1"/>
          </p:nvPr>
        </p:nvSpPr>
        <p:spPr>
          <a:xfrm>
            <a:off x="1134183" y="1621417"/>
            <a:ext cx="4879800" cy="4516800"/>
          </a:xfrm>
          <a:prstGeom prst="rect">
            <a:avLst/>
          </a:prstGeom>
          <a:noFill/>
          <a:ln>
            <a:noFill/>
          </a:ln>
        </p:spPr>
        <p:txBody>
          <a:bodyPr spcFirstLastPara="1" wrap="square" lIns="91425" tIns="91425" rIns="91425" bIns="91425" anchor="t" anchorCtr="0">
            <a:noAutofit/>
          </a:bodyPr>
          <a:lstStyle>
            <a:lvl1pPr marL="304815" lvl="0" indent="-304815" rtl="0">
              <a:lnSpc>
                <a:spcPct val="100000"/>
              </a:lnSpc>
              <a:spcBef>
                <a:spcPts val="0"/>
              </a:spcBef>
              <a:spcAft>
                <a:spcPts val="0"/>
              </a:spcAft>
              <a:buClr>
                <a:schemeClr val="lt1"/>
              </a:buClr>
              <a:buSzPts val="3600"/>
              <a:buFont typeface="Roboto"/>
              <a:buChar char="●"/>
              <a:defRPr sz="2400">
                <a:solidFill>
                  <a:schemeClr val="lt1"/>
                </a:solidFill>
                <a:latin typeface="Roboto"/>
                <a:ea typeface="Roboto"/>
                <a:cs typeface="Roboto"/>
                <a:sym typeface="Roboto"/>
              </a:defRPr>
            </a:lvl1pPr>
            <a:lvl2pPr marL="609630" lvl="1"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2pPr>
            <a:lvl3pPr marL="914446" lvl="2"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3pPr>
            <a:lvl4pPr marL="1219261" lvl="3"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4pPr>
            <a:lvl5pPr marL="1524076" lvl="4"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5pPr>
            <a:lvl6pPr marL="1828891" lvl="5"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6pPr>
            <a:lvl7pPr marL="2133707" lvl="6"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7pPr>
            <a:lvl8pPr marL="2438522" lvl="7"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8pPr>
            <a:lvl9pPr marL="2743337" lvl="8" indent="-304815" rtl="0">
              <a:lnSpc>
                <a:spcPct val="100000"/>
              </a:lnSpc>
              <a:spcBef>
                <a:spcPts val="1933"/>
              </a:spcBef>
              <a:spcAft>
                <a:spcPts val="1933"/>
              </a:spcAft>
              <a:buClr>
                <a:schemeClr val="lt1"/>
              </a:buClr>
              <a:buSzPts val="3600"/>
              <a:buFont typeface="Roboto"/>
              <a:buChar char="■"/>
              <a:defRPr sz="2400">
                <a:solidFill>
                  <a:schemeClr val="lt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300532754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8b - Agenda/Learn how to... - Full">
  <p:cSld name="8b - Agenda/Learn how to... - Full">
    <p:spTree>
      <p:nvGrpSpPr>
        <p:cNvPr id="1" name="Shape 75"/>
        <p:cNvGrpSpPr/>
        <p:nvPr/>
      </p:nvGrpSpPr>
      <p:grpSpPr>
        <a:xfrm>
          <a:off x="0" y="0"/>
          <a:ext cx="0" cy="0"/>
          <a:chOff x="0" y="0"/>
          <a:chExt cx="0" cy="0"/>
        </a:xfrm>
      </p:grpSpPr>
      <p:sp>
        <p:nvSpPr>
          <p:cNvPr id="76" name="Google Shape;76;p13"/>
          <p:cNvSpPr txBox="1">
            <a:spLocks noGrp="1"/>
          </p:cNvSpPr>
          <p:nvPr>
            <p:ph type="body" idx="1"/>
          </p:nvPr>
        </p:nvSpPr>
        <p:spPr>
          <a:xfrm>
            <a:off x="1134183" y="1621417"/>
            <a:ext cx="4879800" cy="4516800"/>
          </a:xfrm>
          <a:prstGeom prst="rect">
            <a:avLst/>
          </a:prstGeom>
          <a:noFill/>
          <a:ln>
            <a:noFill/>
          </a:ln>
        </p:spPr>
        <p:txBody>
          <a:bodyPr spcFirstLastPara="1" wrap="square" lIns="91425" tIns="91425" rIns="91425" bIns="91425" anchor="t" anchorCtr="0">
            <a:noAutofit/>
          </a:bodyPr>
          <a:lstStyle>
            <a:lvl1pPr marL="304815" lvl="0" indent="-304815" rtl="0">
              <a:lnSpc>
                <a:spcPct val="100000"/>
              </a:lnSpc>
              <a:spcBef>
                <a:spcPts val="0"/>
              </a:spcBef>
              <a:spcAft>
                <a:spcPts val="0"/>
              </a:spcAft>
              <a:buClr>
                <a:schemeClr val="lt1"/>
              </a:buClr>
              <a:buSzPts val="3600"/>
              <a:buFont typeface="Roboto"/>
              <a:buChar char="●"/>
              <a:defRPr sz="2400">
                <a:solidFill>
                  <a:schemeClr val="lt1"/>
                </a:solidFill>
                <a:latin typeface="Roboto"/>
                <a:ea typeface="Roboto"/>
                <a:cs typeface="Roboto"/>
                <a:sym typeface="Roboto"/>
              </a:defRPr>
            </a:lvl1pPr>
            <a:lvl2pPr marL="609630" lvl="1"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2pPr>
            <a:lvl3pPr marL="914446" lvl="2"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3pPr>
            <a:lvl4pPr marL="1219261" lvl="3"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4pPr>
            <a:lvl5pPr marL="1524076" lvl="4"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5pPr>
            <a:lvl6pPr marL="1828891" lvl="5"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6pPr>
            <a:lvl7pPr marL="2133707" lvl="6"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7pPr>
            <a:lvl8pPr marL="2438522" lvl="7"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8pPr>
            <a:lvl9pPr marL="2743337" lvl="8" indent="-304815" rtl="0">
              <a:lnSpc>
                <a:spcPct val="100000"/>
              </a:lnSpc>
              <a:spcBef>
                <a:spcPts val="1933"/>
              </a:spcBef>
              <a:spcAft>
                <a:spcPts val="1933"/>
              </a:spcAft>
              <a:buClr>
                <a:schemeClr val="lt1"/>
              </a:buClr>
              <a:buSzPts val="3600"/>
              <a:buFont typeface="Roboto"/>
              <a:buChar char="■"/>
              <a:defRPr sz="2400">
                <a:solidFill>
                  <a:schemeClr val="lt1"/>
                </a:solidFill>
                <a:latin typeface="Roboto"/>
                <a:ea typeface="Roboto"/>
                <a:cs typeface="Roboto"/>
                <a:sym typeface="Roboto"/>
              </a:defRPr>
            </a:lvl9pPr>
          </a:lstStyle>
          <a:p>
            <a:endParaRPr/>
          </a:p>
        </p:txBody>
      </p:sp>
      <p:cxnSp>
        <p:nvCxnSpPr>
          <p:cNvPr id="77" name="Google Shape;77;p13"/>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78" name="Google Shape;78;p13"/>
          <p:cNvSpPr txBox="1">
            <a:spLocks noGrp="1"/>
          </p:cNvSpPr>
          <p:nvPr>
            <p:ph type="body" idx="2"/>
          </p:nvPr>
        </p:nvSpPr>
        <p:spPr>
          <a:xfrm>
            <a:off x="6105983" y="1621417"/>
            <a:ext cx="4952600" cy="4516800"/>
          </a:xfrm>
          <a:prstGeom prst="rect">
            <a:avLst/>
          </a:prstGeom>
          <a:noFill/>
          <a:ln>
            <a:noFill/>
          </a:ln>
        </p:spPr>
        <p:txBody>
          <a:bodyPr spcFirstLastPara="1" wrap="square" lIns="91425" tIns="91425" rIns="91425" bIns="91425" anchor="t" anchorCtr="0">
            <a:noAutofit/>
          </a:bodyPr>
          <a:lstStyle>
            <a:lvl1pPr marL="304815" lvl="0" indent="-304815" rtl="0">
              <a:lnSpc>
                <a:spcPct val="100000"/>
              </a:lnSpc>
              <a:spcBef>
                <a:spcPts val="0"/>
              </a:spcBef>
              <a:spcAft>
                <a:spcPts val="0"/>
              </a:spcAft>
              <a:buClr>
                <a:schemeClr val="lt1"/>
              </a:buClr>
              <a:buSzPts val="3600"/>
              <a:buFont typeface="Roboto"/>
              <a:buChar char="●"/>
              <a:defRPr sz="2400">
                <a:solidFill>
                  <a:schemeClr val="lt1"/>
                </a:solidFill>
                <a:latin typeface="Roboto"/>
                <a:ea typeface="Roboto"/>
                <a:cs typeface="Roboto"/>
                <a:sym typeface="Roboto"/>
              </a:defRPr>
            </a:lvl1pPr>
            <a:lvl2pPr marL="609630" lvl="1"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2pPr>
            <a:lvl3pPr marL="914446" lvl="2"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3pPr>
            <a:lvl4pPr marL="1219261" lvl="3"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4pPr>
            <a:lvl5pPr marL="1524076" lvl="4"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5pPr>
            <a:lvl6pPr marL="1828891" lvl="5"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6pPr>
            <a:lvl7pPr marL="2133707" lvl="6"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7pPr>
            <a:lvl8pPr marL="2438522" lvl="7"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8pPr>
            <a:lvl9pPr marL="2743337" lvl="8" indent="-304815" rtl="0">
              <a:lnSpc>
                <a:spcPct val="100000"/>
              </a:lnSpc>
              <a:spcBef>
                <a:spcPts val="1933"/>
              </a:spcBef>
              <a:spcAft>
                <a:spcPts val="1933"/>
              </a:spcAft>
              <a:buClr>
                <a:schemeClr val="lt1"/>
              </a:buClr>
              <a:buSzPts val="3600"/>
              <a:buFont typeface="Roboto"/>
              <a:buChar char="■"/>
              <a:defRPr sz="2400">
                <a:solidFill>
                  <a:schemeClr val="lt1"/>
                </a:solidFill>
                <a:latin typeface="Roboto"/>
                <a:ea typeface="Roboto"/>
                <a:cs typeface="Roboto"/>
                <a:sym typeface="Roboto"/>
              </a:defRPr>
            </a:lvl9pPr>
          </a:lstStyle>
          <a:p>
            <a:endParaRPr/>
          </a:p>
        </p:txBody>
      </p:sp>
      <p:sp>
        <p:nvSpPr>
          <p:cNvPr id="79" name="Google Shape;79;p13"/>
          <p:cNvSpPr txBox="1">
            <a:spLocks noGrp="1"/>
          </p:cNvSpPr>
          <p:nvPr>
            <p:ph type="title"/>
          </p:nvPr>
        </p:nvSpPr>
        <p:spPr>
          <a:xfrm>
            <a:off x="1114983" y="769917"/>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a:endParaRPr/>
          </a:p>
        </p:txBody>
      </p:sp>
    </p:spTree>
    <p:extLst>
      <p:ext uri="{BB962C8B-B14F-4D97-AF65-F5344CB8AC3E}">
        <p14:creationId xmlns:p14="http://schemas.microsoft.com/office/powerpoint/2010/main" val="169533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dirty="0"/>
          </a:p>
        </p:txBody>
      </p:sp>
      <p:pic>
        <p:nvPicPr>
          <p:cNvPr id="16" name="Picture 15">
            <a:extLst>
              <a:ext uri="{FF2B5EF4-FFF2-40B4-BE49-F238E27FC236}">
                <a16:creationId xmlns:a16="http://schemas.microsoft.com/office/drawing/2014/main" id="{B49C5B5F-9EDC-CD4D-BA0B-49411FD11BBC}"/>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11047244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8c - Agenda/Learn how to... - Journal ">
  <p:cSld name="8c - Agenda/Learn how to... - Journal ">
    <p:spTree>
      <p:nvGrpSpPr>
        <p:cNvPr id="1" name="Shape 80"/>
        <p:cNvGrpSpPr/>
        <p:nvPr/>
      </p:nvGrpSpPr>
      <p:grpSpPr>
        <a:xfrm>
          <a:off x="0" y="0"/>
          <a:ext cx="0" cy="0"/>
          <a:chOff x="0" y="0"/>
          <a:chExt cx="0" cy="0"/>
        </a:xfrm>
      </p:grpSpPr>
      <p:sp>
        <p:nvSpPr>
          <p:cNvPr id="81" name="Google Shape;81;p14"/>
          <p:cNvSpPr txBox="1">
            <a:spLocks noGrp="1"/>
          </p:cNvSpPr>
          <p:nvPr>
            <p:ph type="body" idx="1"/>
          </p:nvPr>
        </p:nvSpPr>
        <p:spPr>
          <a:xfrm>
            <a:off x="1134183" y="1621417"/>
            <a:ext cx="4879800" cy="4516800"/>
          </a:xfrm>
          <a:prstGeom prst="rect">
            <a:avLst/>
          </a:prstGeom>
          <a:noFill/>
          <a:ln>
            <a:noFill/>
          </a:ln>
        </p:spPr>
        <p:txBody>
          <a:bodyPr spcFirstLastPara="1" wrap="square" lIns="91425" tIns="91425" rIns="91425" bIns="91425" anchor="t" anchorCtr="0">
            <a:noAutofit/>
          </a:bodyPr>
          <a:lstStyle>
            <a:lvl1pPr marL="304815" lvl="0" indent="-304815" rtl="0">
              <a:lnSpc>
                <a:spcPct val="100000"/>
              </a:lnSpc>
              <a:spcBef>
                <a:spcPts val="0"/>
              </a:spcBef>
              <a:spcAft>
                <a:spcPts val="0"/>
              </a:spcAft>
              <a:buClr>
                <a:schemeClr val="lt1"/>
              </a:buClr>
              <a:buSzPts val="3600"/>
              <a:buFont typeface="Roboto"/>
              <a:buChar char="●"/>
              <a:defRPr sz="2400">
                <a:solidFill>
                  <a:schemeClr val="lt1"/>
                </a:solidFill>
                <a:latin typeface="Roboto"/>
                <a:ea typeface="Roboto"/>
                <a:cs typeface="Roboto"/>
                <a:sym typeface="Roboto"/>
              </a:defRPr>
            </a:lvl1pPr>
            <a:lvl2pPr marL="609630" lvl="1"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2pPr>
            <a:lvl3pPr marL="914446" lvl="2"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3pPr>
            <a:lvl4pPr marL="1219261" lvl="3"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4pPr>
            <a:lvl5pPr marL="1524076" lvl="4"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5pPr>
            <a:lvl6pPr marL="1828891" lvl="5"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6pPr>
            <a:lvl7pPr marL="2133707" lvl="6"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7pPr>
            <a:lvl8pPr marL="2438522" lvl="7"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8pPr>
            <a:lvl9pPr marL="2743337" lvl="8" indent="-304815" rtl="0">
              <a:lnSpc>
                <a:spcPct val="100000"/>
              </a:lnSpc>
              <a:spcBef>
                <a:spcPts val="1933"/>
              </a:spcBef>
              <a:spcAft>
                <a:spcPts val="1933"/>
              </a:spcAft>
              <a:buClr>
                <a:schemeClr val="lt1"/>
              </a:buClr>
              <a:buSzPts val="3600"/>
              <a:buFont typeface="Roboto"/>
              <a:buChar char="■"/>
              <a:defRPr sz="2400">
                <a:solidFill>
                  <a:schemeClr val="lt1"/>
                </a:solidFill>
                <a:latin typeface="Roboto"/>
                <a:ea typeface="Roboto"/>
                <a:cs typeface="Roboto"/>
                <a:sym typeface="Roboto"/>
              </a:defRPr>
            </a:lvl9pPr>
          </a:lstStyle>
          <a:p>
            <a:endParaRPr/>
          </a:p>
        </p:txBody>
      </p:sp>
      <p:cxnSp>
        <p:nvCxnSpPr>
          <p:cNvPr id="82" name="Google Shape;82;p14"/>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83" name="Google Shape;83;p14"/>
          <p:cNvSpPr txBox="1">
            <a:spLocks noGrp="1"/>
          </p:cNvSpPr>
          <p:nvPr>
            <p:ph type="title"/>
          </p:nvPr>
        </p:nvSpPr>
        <p:spPr>
          <a:xfrm>
            <a:off x="1114983" y="769917"/>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a:endParaRPr/>
          </a:p>
        </p:txBody>
      </p:sp>
      <p:pic>
        <p:nvPicPr>
          <p:cNvPr id="84" name="Google Shape;84;p14"/>
          <p:cNvPicPr preferRelativeResize="0"/>
          <p:nvPr/>
        </p:nvPicPr>
        <p:blipFill>
          <a:blip r:embed="rId2">
            <a:alphaModFix/>
          </a:blip>
          <a:stretch>
            <a:fillRect/>
          </a:stretch>
        </p:blipFill>
        <p:spPr>
          <a:xfrm>
            <a:off x="6745601" y="1541817"/>
            <a:ext cx="3774365" cy="3774365"/>
          </a:xfrm>
          <a:prstGeom prst="rect">
            <a:avLst/>
          </a:prstGeom>
          <a:noFill/>
          <a:ln>
            <a:noFill/>
          </a:ln>
        </p:spPr>
      </p:pic>
    </p:spTree>
    <p:extLst>
      <p:ext uri="{BB962C8B-B14F-4D97-AF65-F5344CB8AC3E}">
        <p14:creationId xmlns:p14="http://schemas.microsoft.com/office/powerpoint/2010/main" val="371179253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1c - Circle - Title">
  <p:cSld name="1c - Circle - Title">
    <p:spTree>
      <p:nvGrpSpPr>
        <p:cNvPr id="1" name="Shape 85"/>
        <p:cNvGrpSpPr/>
        <p:nvPr/>
      </p:nvGrpSpPr>
      <p:grpSpPr>
        <a:xfrm>
          <a:off x="0" y="0"/>
          <a:ext cx="0" cy="0"/>
          <a:chOff x="0" y="0"/>
          <a:chExt cx="0" cy="0"/>
        </a:xfrm>
      </p:grpSpPr>
      <p:pic>
        <p:nvPicPr>
          <p:cNvPr id="86" name="Google Shape;86;p15"/>
          <p:cNvPicPr preferRelativeResize="0"/>
          <p:nvPr/>
        </p:nvPicPr>
        <p:blipFill>
          <a:blip r:embed="rId2">
            <a:alphaModFix/>
          </a:blip>
          <a:stretch>
            <a:fillRect/>
          </a:stretch>
        </p:blipFill>
        <p:spPr>
          <a:xfrm>
            <a:off x="-3" y="-1"/>
            <a:ext cx="12192000" cy="6857985"/>
          </a:xfrm>
          <a:prstGeom prst="rect">
            <a:avLst/>
          </a:prstGeom>
          <a:noFill/>
          <a:ln>
            <a:noFill/>
          </a:ln>
        </p:spPr>
      </p:pic>
      <p:cxnSp>
        <p:nvCxnSpPr>
          <p:cNvPr id="87" name="Google Shape;87;p15"/>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88" name="Google Shape;88;p15"/>
          <p:cNvSpPr txBox="1">
            <a:spLocks noGrp="1"/>
          </p:cNvSpPr>
          <p:nvPr>
            <p:ph type="title"/>
          </p:nvPr>
        </p:nvSpPr>
        <p:spPr>
          <a:xfrm>
            <a:off x="1114983" y="769917"/>
            <a:ext cx="98502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a:endParaRPr/>
          </a:p>
        </p:txBody>
      </p:sp>
    </p:spTree>
    <p:extLst>
      <p:ext uri="{BB962C8B-B14F-4D97-AF65-F5344CB8AC3E}">
        <p14:creationId xmlns:p14="http://schemas.microsoft.com/office/powerpoint/2010/main" val="367641331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1a - Pesenter - Title">
  <p:cSld name="1a - Pesenter - Title">
    <p:spTree>
      <p:nvGrpSpPr>
        <p:cNvPr id="1" name="Shape 89"/>
        <p:cNvGrpSpPr/>
        <p:nvPr/>
      </p:nvGrpSpPr>
      <p:grpSpPr>
        <a:xfrm>
          <a:off x="0" y="0"/>
          <a:ext cx="0" cy="0"/>
          <a:chOff x="0" y="0"/>
          <a:chExt cx="0" cy="0"/>
        </a:xfrm>
      </p:grpSpPr>
      <p:pic>
        <p:nvPicPr>
          <p:cNvPr id="90" name="Google Shape;90;p16"/>
          <p:cNvPicPr preferRelativeResize="0"/>
          <p:nvPr/>
        </p:nvPicPr>
        <p:blipFill>
          <a:blip r:embed="rId2">
            <a:alphaModFix/>
          </a:blip>
          <a:stretch>
            <a:fillRect/>
          </a:stretch>
        </p:blipFill>
        <p:spPr>
          <a:xfrm>
            <a:off x="0" y="0"/>
            <a:ext cx="12192000" cy="6858000"/>
          </a:xfrm>
          <a:prstGeom prst="rect">
            <a:avLst/>
          </a:prstGeom>
          <a:noFill/>
          <a:ln>
            <a:noFill/>
          </a:ln>
        </p:spPr>
      </p:pic>
      <p:cxnSp>
        <p:nvCxnSpPr>
          <p:cNvPr id="91" name="Google Shape;91;p16"/>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92" name="Google Shape;92;p16"/>
          <p:cNvSpPr txBox="1">
            <a:spLocks noGrp="1"/>
          </p:cNvSpPr>
          <p:nvPr>
            <p:ph type="title"/>
          </p:nvPr>
        </p:nvSpPr>
        <p:spPr>
          <a:xfrm>
            <a:off x="1114983" y="769917"/>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a:endParaRPr/>
          </a:p>
        </p:txBody>
      </p:sp>
    </p:spTree>
    <p:extLst>
      <p:ext uri="{BB962C8B-B14F-4D97-AF65-F5344CB8AC3E}">
        <p14:creationId xmlns:p14="http://schemas.microsoft.com/office/powerpoint/2010/main" val="259945406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1b - Full - Title">
  <p:cSld name="1b - Full - Title">
    <p:spTree>
      <p:nvGrpSpPr>
        <p:cNvPr id="1" name="Shape 93"/>
        <p:cNvGrpSpPr/>
        <p:nvPr/>
      </p:nvGrpSpPr>
      <p:grpSpPr>
        <a:xfrm>
          <a:off x="0" y="0"/>
          <a:ext cx="0" cy="0"/>
          <a:chOff x="0" y="0"/>
          <a:chExt cx="0" cy="0"/>
        </a:xfrm>
      </p:grpSpPr>
      <p:cxnSp>
        <p:nvCxnSpPr>
          <p:cNvPr id="94" name="Google Shape;94;p17"/>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95" name="Google Shape;95;p17"/>
          <p:cNvSpPr txBox="1">
            <a:spLocks noGrp="1"/>
          </p:cNvSpPr>
          <p:nvPr>
            <p:ph type="title"/>
          </p:nvPr>
        </p:nvSpPr>
        <p:spPr>
          <a:xfrm>
            <a:off x="1114983" y="769917"/>
            <a:ext cx="98502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a:endParaRPr/>
          </a:p>
        </p:txBody>
      </p:sp>
    </p:spTree>
    <p:extLst>
      <p:ext uri="{BB962C8B-B14F-4D97-AF65-F5344CB8AC3E}">
        <p14:creationId xmlns:p14="http://schemas.microsoft.com/office/powerpoint/2010/main" val="310118371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2c - Circle - Title, Body">
  <p:cSld name="2c - Circle - Title, Body">
    <p:spTree>
      <p:nvGrpSpPr>
        <p:cNvPr id="1" name="Shape 96"/>
        <p:cNvGrpSpPr/>
        <p:nvPr/>
      </p:nvGrpSpPr>
      <p:grpSpPr>
        <a:xfrm>
          <a:off x="0" y="0"/>
          <a:ext cx="0" cy="0"/>
          <a:chOff x="0" y="0"/>
          <a:chExt cx="0" cy="0"/>
        </a:xfrm>
      </p:grpSpPr>
      <p:pic>
        <p:nvPicPr>
          <p:cNvPr id="97" name="Google Shape;97;p18"/>
          <p:cNvPicPr preferRelativeResize="0"/>
          <p:nvPr/>
        </p:nvPicPr>
        <p:blipFill>
          <a:blip r:embed="rId2">
            <a:alphaModFix/>
          </a:blip>
          <a:stretch>
            <a:fillRect/>
          </a:stretch>
        </p:blipFill>
        <p:spPr>
          <a:xfrm>
            <a:off x="-3" y="-1"/>
            <a:ext cx="12192000" cy="6857985"/>
          </a:xfrm>
          <a:prstGeom prst="rect">
            <a:avLst/>
          </a:prstGeom>
          <a:noFill/>
          <a:ln>
            <a:noFill/>
          </a:ln>
        </p:spPr>
      </p:pic>
      <p:sp>
        <p:nvSpPr>
          <p:cNvPr id="98" name="Google Shape;98;p18"/>
          <p:cNvSpPr txBox="1">
            <a:spLocks noGrp="1"/>
          </p:cNvSpPr>
          <p:nvPr>
            <p:ph type="title"/>
          </p:nvPr>
        </p:nvSpPr>
        <p:spPr>
          <a:xfrm>
            <a:off x="1114983" y="769917"/>
            <a:ext cx="98502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a:endParaRPr/>
          </a:p>
        </p:txBody>
      </p:sp>
      <p:sp>
        <p:nvSpPr>
          <p:cNvPr id="99" name="Google Shape;99;p18"/>
          <p:cNvSpPr txBox="1">
            <a:spLocks noGrp="1"/>
          </p:cNvSpPr>
          <p:nvPr>
            <p:ph type="body" idx="1"/>
          </p:nvPr>
        </p:nvSpPr>
        <p:spPr>
          <a:xfrm>
            <a:off x="1161650" y="1621417"/>
            <a:ext cx="4834600" cy="4512400"/>
          </a:xfrm>
          <a:prstGeom prst="rect">
            <a:avLst/>
          </a:prstGeom>
          <a:noFill/>
          <a:ln>
            <a:noFill/>
          </a:ln>
        </p:spPr>
        <p:txBody>
          <a:bodyPr spcFirstLastPara="1" wrap="square" lIns="91425" tIns="91425" rIns="91425" bIns="91425" anchor="t" anchorCtr="0">
            <a:noAutofit/>
          </a:bodyPr>
          <a:lstStyle>
            <a:lvl1pPr marL="304815" lvl="0"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1pPr>
            <a:lvl2pPr marL="609630" lvl="1"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2pPr>
            <a:lvl3pPr marL="914446" lvl="2"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3pPr>
            <a:lvl4pPr marL="1219261" lvl="3"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4pPr>
            <a:lvl5pPr marL="1524076" lvl="4"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5pPr>
            <a:lvl6pPr marL="1828891" lvl="5"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6pPr>
            <a:lvl7pPr marL="2133707" lvl="6"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7pPr>
            <a:lvl8pPr marL="2438522" lvl="7"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8pPr>
            <a:lvl9pPr marL="2743337" lvl="8"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9pPr>
          </a:lstStyle>
          <a:p>
            <a:endParaRPr/>
          </a:p>
        </p:txBody>
      </p:sp>
      <p:cxnSp>
        <p:nvCxnSpPr>
          <p:cNvPr id="100" name="Google Shape;100;p18"/>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Tree>
    <p:extLst>
      <p:ext uri="{BB962C8B-B14F-4D97-AF65-F5344CB8AC3E}">
        <p14:creationId xmlns:p14="http://schemas.microsoft.com/office/powerpoint/2010/main" val="167658830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2a - Presenter - Title, Body">
  <p:cSld name="2a - Presenter - Title, Body">
    <p:spTree>
      <p:nvGrpSpPr>
        <p:cNvPr id="1" name="Shape 101"/>
        <p:cNvGrpSpPr/>
        <p:nvPr/>
      </p:nvGrpSpPr>
      <p:grpSpPr>
        <a:xfrm>
          <a:off x="0" y="0"/>
          <a:ext cx="0" cy="0"/>
          <a:chOff x="0" y="0"/>
          <a:chExt cx="0" cy="0"/>
        </a:xfrm>
      </p:grpSpPr>
      <p:pic>
        <p:nvPicPr>
          <p:cNvPr id="102" name="Google Shape;102;p19"/>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03" name="Google Shape;103;p19"/>
          <p:cNvSpPr txBox="1">
            <a:spLocks noGrp="1"/>
          </p:cNvSpPr>
          <p:nvPr>
            <p:ph type="title"/>
          </p:nvPr>
        </p:nvSpPr>
        <p:spPr>
          <a:xfrm>
            <a:off x="1114983" y="769917"/>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a:endParaRPr/>
          </a:p>
        </p:txBody>
      </p:sp>
      <p:sp>
        <p:nvSpPr>
          <p:cNvPr id="104" name="Google Shape;104;p19"/>
          <p:cNvSpPr txBox="1">
            <a:spLocks noGrp="1"/>
          </p:cNvSpPr>
          <p:nvPr>
            <p:ph type="body" idx="1"/>
          </p:nvPr>
        </p:nvSpPr>
        <p:spPr>
          <a:xfrm>
            <a:off x="1161650" y="1621417"/>
            <a:ext cx="4952600" cy="4512400"/>
          </a:xfrm>
          <a:prstGeom prst="rect">
            <a:avLst/>
          </a:prstGeom>
          <a:noFill/>
          <a:ln>
            <a:noFill/>
          </a:ln>
        </p:spPr>
        <p:txBody>
          <a:bodyPr spcFirstLastPara="1" wrap="square" lIns="91425" tIns="91425" rIns="91425" bIns="91425" anchor="t" anchorCtr="0">
            <a:noAutofit/>
          </a:bodyPr>
          <a:lstStyle>
            <a:lvl1pPr marL="304815" lvl="0"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1pPr>
            <a:lvl2pPr marL="609630" lvl="1"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2pPr>
            <a:lvl3pPr marL="914446" lvl="2"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3pPr>
            <a:lvl4pPr marL="1219261" lvl="3"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4pPr>
            <a:lvl5pPr marL="1524076" lvl="4"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5pPr>
            <a:lvl6pPr marL="1828891" lvl="5"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6pPr>
            <a:lvl7pPr marL="2133707" lvl="6"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7pPr>
            <a:lvl8pPr marL="2438522" lvl="7"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8pPr>
            <a:lvl9pPr marL="2743337" lvl="8"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9pPr>
          </a:lstStyle>
          <a:p>
            <a:endParaRPr/>
          </a:p>
        </p:txBody>
      </p:sp>
      <p:cxnSp>
        <p:nvCxnSpPr>
          <p:cNvPr id="105" name="Google Shape;105;p19"/>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Tree>
    <p:extLst>
      <p:ext uri="{BB962C8B-B14F-4D97-AF65-F5344CB8AC3E}">
        <p14:creationId xmlns:p14="http://schemas.microsoft.com/office/powerpoint/2010/main" val="143762236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2b - Full - Title, Body">
  <p:cSld name="2b - Full - Title, Body">
    <p:spTree>
      <p:nvGrpSpPr>
        <p:cNvPr id="1" name="Shape 106"/>
        <p:cNvGrpSpPr/>
        <p:nvPr/>
      </p:nvGrpSpPr>
      <p:grpSpPr>
        <a:xfrm>
          <a:off x="0" y="0"/>
          <a:ext cx="0" cy="0"/>
          <a:chOff x="0" y="0"/>
          <a:chExt cx="0" cy="0"/>
        </a:xfrm>
      </p:grpSpPr>
      <p:cxnSp>
        <p:nvCxnSpPr>
          <p:cNvPr id="107" name="Google Shape;107;p20"/>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108" name="Google Shape;108;p20"/>
          <p:cNvSpPr txBox="1">
            <a:spLocks noGrp="1"/>
          </p:cNvSpPr>
          <p:nvPr>
            <p:ph type="title"/>
          </p:nvPr>
        </p:nvSpPr>
        <p:spPr>
          <a:xfrm>
            <a:off x="1114983" y="769917"/>
            <a:ext cx="98502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a:endParaRPr/>
          </a:p>
        </p:txBody>
      </p:sp>
      <p:sp>
        <p:nvSpPr>
          <p:cNvPr id="109" name="Google Shape;109;p20"/>
          <p:cNvSpPr txBox="1">
            <a:spLocks noGrp="1"/>
          </p:cNvSpPr>
          <p:nvPr>
            <p:ph type="body" idx="1"/>
          </p:nvPr>
        </p:nvSpPr>
        <p:spPr>
          <a:xfrm>
            <a:off x="1161650" y="1621417"/>
            <a:ext cx="4834600" cy="4512400"/>
          </a:xfrm>
          <a:prstGeom prst="rect">
            <a:avLst/>
          </a:prstGeom>
          <a:noFill/>
          <a:ln>
            <a:noFill/>
          </a:ln>
        </p:spPr>
        <p:txBody>
          <a:bodyPr spcFirstLastPara="1" wrap="square" lIns="91425" tIns="91425" rIns="91425" bIns="91425" anchor="t" anchorCtr="0">
            <a:noAutofit/>
          </a:bodyPr>
          <a:lstStyle>
            <a:lvl1pPr marL="304815" lvl="0"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1pPr>
            <a:lvl2pPr marL="609630" lvl="1"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2pPr>
            <a:lvl3pPr marL="914446" lvl="2"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3pPr>
            <a:lvl4pPr marL="1219261" lvl="3"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4pPr>
            <a:lvl5pPr marL="1524076" lvl="4"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5pPr>
            <a:lvl6pPr marL="1828891" lvl="5"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6pPr>
            <a:lvl7pPr marL="2133707" lvl="6"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7pPr>
            <a:lvl8pPr marL="2438522" lvl="7"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8pPr>
            <a:lvl9pPr marL="2743337" lvl="8"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405239299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3c - Circle - Title, Subtitle, Body">
  <p:cSld name="3c - Circle - Title, Subtitle, Body">
    <p:spTree>
      <p:nvGrpSpPr>
        <p:cNvPr id="1" name="Shape 110"/>
        <p:cNvGrpSpPr/>
        <p:nvPr/>
      </p:nvGrpSpPr>
      <p:grpSpPr>
        <a:xfrm>
          <a:off x="0" y="0"/>
          <a:ext cx="0" cy="0"/>
          <a:chOff x="0" y="0"/>
          <a:chExt cx="0" cy="0"/>
        </a:xfrm>
      </p:grpSpPr>
      <p:pic>
        <p:nvPicPr>
          <p:cNvPr id="111" name="Google Shape;111;p21"/>
          <p:cNvPicPr preferRelativeResize="0"/>
          <p:nvPr/>
        </p:nvPicPr>
        <p:blipFill>
          <a:blip r:embed="rId2">
            <a:alphaModFix/>
          </a:blip>
          <a:stretch>
            <a:fillRect/>
          </a:stretch>
        </p:blipFill>
        <p:spPr>
          <a:xfrm>
            <a:off x="-3" y="-1"/>
            <a:ext cx="12192000" cy="6857985"/>
          </a:xfrm>
          <a:prstGeom prst="rect">
            <a:avLst/>
          </a:prstGeom>
          <a:noFill/>
          <a:ln>
            <a:noFill/>
          </a:ln>
        </p:spPr>
      </p:pic>
      <p:cxnSp>
        <p:nvCxnSpPr>
          <p:cNvPr id="112" name="Google Shape;112;p21"/>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113" name="Google Shape;113;p21"/>
          <p:cNvSpPr txBox="1">
            <a:spLocks noGrp="1"/>
          </p:cNvSpPr>
          <p:nvPr>
            <p:ph type="title"/>
          </p:nvPr>
        </p:nvSpPr>
        <p:spPr>
          <a:xfrm>
            <a:off x="1114983" y="769917"/>
            <a:ext cx="98502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a:endParaRPr/>
          </a:p>
        </p:txBody>
      </p:sp>
      <p:sp>
        <p:nvSpPr>
          <p:cNvPr id="114" name="Google Shape;114;p21"/>
          <p:cNvSpPr txBox="1">
            <a:spLocks noGrp="1"/>
          </p:cNvSpPr>
          <p:nvPr>
            <p:ph type="subTitle" idx="1"/>
          </p:nvPr>
        </p:nvSpPr>
        <p:spPr>
          <a:xfrm>
            <a:off x="1153433" y="1351550"/>
            <a:ext cx="9795400" cy="60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Google Sans"/>
                <a:ea typeface="Google Sans"/>
                <a:cs typeface="Google Sans"/>
                <a:sym typeface="Google Sans"/>
              </a:defRPr>
            </a:lvl1pPr>
            <a:lvl2pPr lvl="1" rtl="0">
              <a:spcBef>
                <a:spcPts val="0"/>
              </a:spcBef>
              <a:spcAft>
                <a:spcPts val="0"/>
              </a:spcAft>
              <a:buNone/>
              <a:defRPr sz="2400">
                <a:solidFill>
                  <a:schemeClr val="lt1"/>
                </a:solidFill>
                <a:latin typeface="Google Sans"/>
                <a:ea typeface="Google Sans"/>
                <a:cs typeface="Google Sans"/>
                <a:sym typeface="Google Sans"/>
              </a:defRPr>
            </a:lvl2pPr>
            <a:lvl3pPr lvl="2" rtl="0">
              <a:spcBef>
                <a:spcPts val="0"/>
              </a:spcBef>
              <a:spcAft>
                <a:spcPts val="0"/>
              </a:spcAft>
              <a:buNone/>
              <a:defRPr sz="2400">
                <a:solidFill>
                  <a:schemeClr val="lt1"/>
                </a:solidFill>
                <a:latin typeface="Google Sans"/>
                <a:ea typeface="Google Sans"/>
                <a:cs typeface="Google Sans"/>
                <a:sym typeface="Google Sans"/>
              </a:defRPr>
            </a:lvl3pPr>
            <a:lvl4pPr lvl="3" rtl="0">
              <a:spcBef>
                <a:spcPts val="0"/>
              </a:spcBef>
              <a:spcAft>
                <a:spcPts val="0"/>
              </a:spcAft>
              <a:buNone/>
              <a:defRPr sz="2400">
                <a:solidFill>
                  <a:schemeClr val="lt1"/>
                </a:solidFill>
                <a:latin typeface="Google Sans"/>
                <a:ea typeface="Google Sans"/>
                <a:cs typeface="Google Sans"/>
                <a:sym typeface="Google Sans"/>
              </a:defRPr>
            </a:lvl4pPr>
            <a:lvl5pPr lvl="4" rtl="0">
              <a:spcBef>
                <a:spcPts val="0"/>
              </a:spcBef>
              <a:spcAft>
                <a:spcPts val="0"/>
              </a:spcAft>
              <a:buNone/>
              <a:defRPr sz="2400">
                <a:solidFill>
                  <a:schemeClr val="lt1"/>
                </a:solidFill>
                <a:latin typeface="Google Sans"/>
                <a:ea typeface="Google Sans"/>
                <a:cs typeface="Google Sans"/>
                <a:sym typeface="Google Sans"/>
              </a:defRPr>
            </a:lvl5pPr>
            <a:lvl6pPr lvl="5" rtl="0">
              <a:spcBef>
                <a:spcPts val="0"/>
              </a:spcBef>
              <a:spcAft>
                <a:spcPts val="0"/>
              </a:spcAft>
              <a:buNone/>
              <a:defRPr sz="2400">
                <a:solidFill>
                  <a:schemeClr val="lt1"/>
                </a:solidFill>
                <a:latin typeface="Google Sans"/>
                <a:ea typeface="Google Sans"/>
                <a:cs typeface="Google Sans"/>
                <a:sym typeface="Google Sans"/>
              </a:defRPr>
            </a:lvl6pPr>
            <a:lvl7pPr lvl="6" rtl="0">
              <a:spcBef>
                <a:spcPts val="0"/>
              </a:spcBef>
              <a:spcAft>
                <a:spcPts val="0"/>
              </a:spcAft>
              <a:buNone/>
              <a:defRPr sz="2400">
                <a:solidFill>
                  <a:schemeClr val="lt1"/>
                </a:solidFill>
                <a:latin typeface="Google Sans"/>
                <a:ea typeface="Google Sans"/>
                <a:cs typeface="Google Sans"/>
                <a:sym typeface="Google Sans"/>
              </a:defRPr>
            </a:lvl7pPr>
            <a:lvl8pPr lvl="7" rtl="0">
              <a:spcBef>
                <a:spcPts val="0"/>
              </a:spcBef>
              <a:spcAft>
                <a:spcPts val="0"/>
              </a:spcAft>
              <a:buNone/>
              <a:defRPr sz="2400">
                <a:solidFill>
                  <a:schemeClr val="lt1"/>
                </a:solidFill>
                <a:latin typeface="Google Sans"/>
                <a:ea typeface="Google Sans"/>
                <a:cs typeface="Google Sans"/>
                <a:sym typeface="Google Sans"/>
              </a:defRPr>
            </a:lvl8pPr>
            <a:lvl9pPr lvl="8" rtl="0">
              <a:spcBef>
                <a:spcPts val="0"/>
              </a:spcBef>
              <a:spcAft>
                <a:spcPts val="0"/>
              </a:spcAft>
              <a:buNone/>
              <a:defRPr sz="2400">
                <a:solidFill>
                  <a:schemeClr val="lt1"/>
                </a:solidFill>
                <a:latin typeface="Google Sans"/>
                <a:ea typeface="Google Sans"/>
                <a:cs typeface="Google Sans"/>
                <a:sym typeface="Google Sans"/>
              </a:defRPr>
            </a:lvl9pPr>
          </a:lstStyle>
          <a:p>
            <a:endParaRPr/>
          </a:p>
        </p:txBody>
      </p:sp>
      <p:sp>
        <p:nvSpPr>
          <p:cNvPr id="115" name="Google Shape;115;p21"/>
          <p:cNvSpPr txBox="1">
            <a:spLocks noGrp="1"/>
          </p:cNvSpPr>
          <p:nvPr>
            <p:ph type="body" idx="2"/>
          </p:nvPr>
        </p:nvSpPr>
        <p:spPr>
          <a:xfrm>
            <a:off x="1169683" y="2007400"/>
            <a:ext cx="4811400" cy="4126400"/>
          </a:xfrm>
          <a:prstGeom prst="rect">
            <a:avLst/>
          </a:prstGeom>
          <a:noFill/>
          <a:ln>
            <a:noFill/>
          </a:ln>
        </p:spPr>
        <p:txBody>
          <a:bodyPr spcFirstLastPara="1" wrap="square" lIns="91425" tIns="91425" rIns="91425" bIns="91425" anchor="t" anchorCtr="0">
            <a:noAutofit/>
          </a:bodyPr>
          <a:lstStyle>
            <a:lvl1pPr marL="304815" lvl="0"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1pPr>
            <a:lvl2pPr marL="609630" lvl="1"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2pPr>
            <a:lvl3pPr marL="914446" lvl="2"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3pPr>
            <a:lvl4pPr marL="1219261" lvl="3"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4pPr>
            <a:lvl5pPr marL="1524076" lvl="4"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5pPr>
            <a:lvl6pPr marL="1828891" lvl="5"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6pPr>
            <a:lvl7pPr marL="2133707" lvl="6"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7pPr>
            <a:lvl8pPr marL="2438522" lvl="7"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8pPr>
            <a:lvl9pPr marL="2743337" lvl="8"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196176558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3a - Presenter - Title, Subtitle, Body">
  <p:cSld name="3a - Presenter - Title, Subtitle, Body">
    <p:spTree>
      <p:nvGrpSpPr>
        <p:cNvPr id="1" name="Shape 116"/>
        <p:cNvGrpSpPr/>
        <p:nvPr/>
      </p:nvGrpSpPr>
      <p:grpSpPr>
        <a:xfrm>
          <a:off x="0" y="0"/>
          <a:ext cx="0" cy="0"/>
          <a:chOff x="0" y="0"/>
          <a:chExt cx="0" cy="0"/>
        </a:xfrm>
      </p:grpSpPr>
      <p:pic>
        <p:nvPicPr>
          <p:cNvPr id="117" name="Google Shape;117;p22"/>
          <p:cNvPicPr preferRelativeResize="0"/>
          <p:nvPr/>
        </p:nvPicPr>
        <p:blipFill>
          <a:blip r:embed="rId2">
            <a:alphaModFix/>
          </a:blip>
          <a:stretch>
            <a:fillRect/>
          </a:stretch>
        </p:blipFill>
        <p:spPr>
          <a:xfrm>
            <a:off x="0" y="0"/>
            <a:ext cx="12192000" cy="6858000"/>
          </a:xfrm>
          <a:prstGeom prst="rect">
            <a:avLst/>
          </a:prstGeom>
          <a:noFill/>
          <a:ln>
            <a:noFill/>
          </a:ln>
        </p:spPr>
      </p:pic>
      <p:cxnSp>
        <p:nvCxnSpPr>
          <p:cNvPr id="118" name="Google Shape;118;p22"/>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119" name="Google Shape;119;p22"/>
          <p:cNvSpPr txBox="1">
            <a:spLocks noGrp="1"/>
          </p:cNvSpPr>
          <p:nvPr>
            <p:ph type="title"/>
          </p:nvPr>
        </p:nvSpPr>
        <p:spPr>
          <a:xfrm>
            <a:off x="1114983" y="769917"/>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a:endParaRPr/>
          </a:p>
        </p:txBody>
      </p:sp>
      <p:sp>
        <p:nvSpPr>
          <p:cNvPr id="120" name="Google Shape;120;p22"/>
          <p:cNvSpPr txBox="1">
            <a:spLocks noGrp="1"/>
          </p:cNvSpPr>
          <p:nvPr>
            <p:ph type="subTitle" idx="1"/>
          </p:nvPr>
        </p:nvSpPr>
        <p:spPr>
          <a:xfrm>
            <a:off x="1153433" y="1351550"/>
            <a:ext cx="4952600" cy="60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Google Sans"/>
                <a:ea typeface="Google Sans"/>
                <a:cs typeface="Google Sans"/>
                <a:sym typeface="Google Sans"/>
              </a:defRPr>
            </a:lvl1pPr>
            <a:lvl2pPr lvl="1" rtl="0">
              <a:spcBef>
                <a:spcPts val="0"/>
              </a:spcBef>
              <a:spcAft>
                <a:spcPts val="0"/>
              </a:spcAft>
              <a:buNone/>
              <a:defRPr sz="2400">
                <a:solidFill>
                  <a:schemeClr val="lt1"/>
                </a:solidFill>
                <a:latin typeface="Google Sans"/>
                <a:ea typeface="Google Sans"/>
                <a:cs typeface="Google Sans"/>
                <a:sym typeface="Google Sans"/>
              </a:defRPr>
            </a:lvl2pPr>
            <a:lvl3pPr lvl="2" rtl="0">
              <a:spcBef>
                <a:spcPts val="0"/>
              </a:spcBef>
              <a:spcAft>
                <a:spcPts val="0"/>
              </a:spcAft>
              <a:buNone/>
              <a:defRPr sz="2400">
                <a:solidFill>
                  <a:schemeClr val="lt1"/>
                </a:solidFill>
                <a:latin typeface="Google Sans"/>
                <a:ea typeface="Google Sans"/>
                <a:cs typeface="Google Sans"/>
                <a:sym typeface="Google Sans"/>
              </a:defRPr>
            </a:lvl3pPr>
            <a:lvl4pPr lvl="3" rtl="0">
              <a:spcBef>
                <a:spcPts val="0"/>
              </a:spcBef>
              <a:spcAft>
                <a:spcPts val="0"/>
              </a:spcAft>
              <a:buNone/>
              <a:defRPr sz="2400">
                <a:solidFill>
                  <a:schemeClr val="lt1"/>
                </a:solidFill>
                <a:latin typeface="Google Sans"/>
                <a:ea typeface="Google Sans"/>
                <a:cs typeface="Google Sans"/>
                <a:sym typeface="Google Sans"/>
              </a:defRPr>
            </a:lvl4pPr>
            <a:lvl5pPr lvl="4" rtl="0">
              <a:spcBef>
                <a:spcPts val="0"/>
              </a:spcBef>
              <a:spcAft>
                <a:spcPts val="0"/>
              </a:spcAft>
              <a:buNone/>
              <a:defRPr sz="2400">
                <a:solidFill>
                  <a:schemeClr val="lt1"/>
                </a:solidFill>
                <a:latin typeface="Google Sans"/>
                <a:ea typeface="Google Sans"/>
                <a:cs typeface="Google Sans"/>
                <a:sym typeface="Google Sans"/>
              </a:defRPr>
            </a:lvl5pPr>
            <a:lvl6pPr lvl="5" rtl="0">
              <a:spcBef>
                <a:spcPts val="0"/>
              </a:spcBef>
              <a:spcAft>
                <a:spcPts val="0"/>
              </a:spcAft>
              <a:buNone/>
              <a:defRPr sz="2400">
                <a:solidFill>
                  <a:schemeClr val="lt1"/>
                </a:solidFill>
                <a:latin typeface="Google Sans"/>
                <a:ea typeface="Google Sans"/>
                <a:cs typeface="Google Sans"/>
                <a:sym typeface="Google Sans"/>
              </a:defRPr>
            </a:lvl6pPr>
            <a:lvl7pPr lvl="6" rtl="0">
              <a:spcBef>
                <a:spcPts val="0"/>
              </a:spcBef>
              <a:spcAft>
                <a:spcPts val="0"/>
              </a:spcAft>
              <a:buNone/>
              <a:defRPr sz="2400">
                <a:solidFill>
                  <a:schemeClr val="lt1"/>
                </a:solidFill>
                <a:latin typeface="Google Sans"/>
                <a:ea typeface="Google Sans"/>
                <a:cs typeface="Google Sans"/>
                <a:sym typeface="Google Sans"/>
              </a:defRPr>
            </a:lvl7pPr>
            <a:lvl8pPr lvl="7" rtl="0">
              <a:spcBef>
                <a:spcPts val="0"/>
              </a:spcBef>
              <a:spcAft>
                <a:spcPts val="0"/>
              </a:spcAft>
              <a:buNone/>
              <a:defRPr sz="2400">
                <a:solidFill>
                  <a:schemeClr val="lt1"/>
                </a:solidFill>
                <a:latin typeface="Google Sans"/>
                <a:ea typeface="Google Sans"/>
                <a:cs typeface="Google Sans"/>
                <a:sym typeface="Google Sans"/>
              </a:defRPr>
            </a:lvl8pPr>
            <a:lvl9pPr lvl="8" rtl="0">
              <a:spcBef>
                <a:spcPts val="0"/>
              </a:spcBef>
              <a:spcAft>
                <a:spcPts val="0"/>
              </a:spcAft>
              <a:buNone/>
              <a:defRPr sz="2400">
                <a:solidFill>
                  <a:schemeClr val="lt1"/>
                </a:solidFill>
                <a:latin typeface="Google Sans"/>
                <a:ea typeface="Google Sans"/>
                <a:cs typeface="Google Sans"/>
                <a:sym typeface="Google Sans"/>
              </a:defRPr>
            </a:lvl9pPr>
          </a:lstStyle>
          <a:p>
            <a:endParaRPr/>
          </a:p>
        </p:txBody>
      </p:sp>
      <p:sp>
        <p:nvSpPr>
          <p:cNvPr id="121" name="Google Shape;121;p22"/>
          <p:cNvSpPr txBox="1">
            <a:spLocks noGrp="1"/>
          </p:cNvSpPr>
          <p:nvPr>
            <p:ph type="body" idx="2"/>
          </p:nvPr>
        </p:nvSpPr>
        <p:spPr>
          <a:xfrm>
            <a:off x="1169683" y="2007400"/>
            <a:ext cx="4811400" cy="4126400"/>
          </a:xfrm>
          <a:prstGeom prst="rect">
            <a:avLst/>
          </a:prstGeom>
          <a:noFill/>
          <a:ln>
            <a:noFill/>
          </a:ln>
        </p:spPr>
        <p:txBody>
          <a:bodyPr spcFirstLastPara="1" wrap="square" lIns="91425" tIns="91425" rIns="91425" bIns="91425" anchor="t" anchorCtr="0">
            <a:noAutofit/>
          </a:bodyPr>
          <a:lstStyle>
            <a:lvl1pPr marL="304815" lvl="0"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1pPr>
            <a:lvl2pPr marL="609630" lvl="1"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2pPr>
            <a:lvl3pPr marL="914446" lvl="2"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3pPr>
            <a:lvl4pPr marL="1219261" lvl="3"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4pPr>
            <a:lvl5pPr marL="1524076" lvl="4"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5pPr>
            <a:lvl6pPr marL="1828891" lvl="5"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6pPr>
            <a:lvl7pPr marL="2133707" lvl="6"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7pPr>
            <a:lvl8pPr marL="2438522" lvl="7"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8pPr>
            <a:lvl9pPr marL="2743337" lvl="8"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21057234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3b - Full - Title, Subtitle, Body">
  <p:cSld name="3b - Full - Title, Subtitle, Body">
    <p:spTree>
      <p:nvGrpSpPr>
        <p:cNvPr id="1" name="Shape 122"/>
        <p:cNvGrpSpPr/>
        <p:nvPr/>
      </p:nvGrpSpPr>
      <p:grpSpPr>
        <a:xfrm>
          <a:off x="0" y="0"/>
          <a:ext cx="0" cy="0"/>
          <a:chOff x="0" y="0"/>
          <a:chExt cx="0" cy="0"/>
        </a:xfrm>
      </p:grpSpPr>
      <p:cxnSp>
        <p:nvCxnSpPr>
          <p:cNvPr id="123" name="Google Shape;123;p23"/>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124" name="Google Shape;124;p23"/>
          <p:cNvSpPr txBox="1">
            <a:spLocks noGrp="1"/>
          </p:cNvSpPr>
          <p:nvPr>
            <p:ph type="title"/>
          </p:nvPr>
        </p:nvSpPr>
        <p:spPr>
          <a:xfrm>
            <a:off x="1114983" y="769917"/>
            <a:ext cx="98502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a:endParaRPr/>
          </a:p>
        </p:txBody>
      </p:sp>
      <p:sp>
        <p:nvSpPr>
          <p:cNvPr id="125" name="Google Shape;125;p23"/>
          <p:cNvSpPr txBox="1">
            <a:spLocks noGrp="1"/>
          </p:cNvSpPr>
          <p:nvPr>
            <p:ph type="subTitle" idx="1"/>
          </p:nvPr>
        </p:nvSpPr>
        <p:spPr>
          <a:xfrm>
            <a:off x="1153433" y="1351550"/>
            <a:ext cx="9795400" cy="60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Google Sans"/>
                <a:ea typeface="Google Sans"/>
                <a:cs typeface="Google Sans"/>
                <a:sym typeface="Google Sans"/>
              </a:defRPr>
            </a:lvl1pPr>
            <a:lvl2pPr lvl="1" rtl="0">
              <a:spcBef>
                <a:spcPts val="0"/>
              </a:spcBef>
              <a:spcAft>
                <a:spcPts val="0"/>
              </a:spcAft>
              <a:buNone/>
              <a:defRPr sz="2400">
                <a:solidFill>
                  <a:schemeClr val="lt1"/>
                </a:solidFill>
                <a:latin typeface="Google Sans"/>
                <a:ea typeface="Google Sans"/>
                <a:cs typeface="Google Sans"/>
                <a:sym typeface="Google Sans"/>
              </a:defRPr>
            </a:lvl2pPr>
            <a:lvl3pPr lvl="2" rtl="0">
              <a:spcBef>
                <a:spcPts val="0"/>
              </a:spcBef>
              <a:spcAft>
                <a:spcPts val="0"/>
              </a:spcAft>
              <a:buNone/>
              <a:defRPr sz="2400">
                <a:solidFill>
                  <a:schemeClr val="lt1"/>
                </a:solidFill>
                <a:latin typeface="Google Sans"/>
                <a:ea typeface="Google Sans"/>
                <a:cs typeface="Google Sans"/>
                <a:sym typeface="Google Sans"/>
              </a:defRPr>
            </a:lvl3pPr>
            <a:lvl4pPr lvl="3" rtl="0">
              <a:spcBef>
                <a:spcPts val="0"/>
              </a:spcBef>
              <a:spcAft>
                <a:spcPts val="0"/>
              </a:spcAft>
              <a:buNone/>
              <a:defRPr sz="2400">
                <a:solidFill>
                  <a:schemeClr val="lt1"/>
                </a:solidFill>
                <a:latin typeface="Google Sans"/>
                <a:ea typeface="Google Sans"/>
                <a:cs typeface="Google Sans"/>
                <a:sym typeface="Google Sans"/>
              </a:defRPr>
            </a:lvl4pPr>
            <a:lvl5pPr lvl="4" rtl="0">
              <a:spcBef>
                <a:spcPts val="0"/>
              </a:spcBef>
              <a:spcAft>
                <a:spcPts val="0"/>
              </a:spcAft>
              <a:buNone/>
              <a:defRPr sz="2400">
                <a:solidFill>
                  <a:schemeClr val="lt1"/>
                </a:solidFill>
                <a:latin typeface="Google Sans"/>
                <a:ea typeface="Google Sans"/>
                <a:cs typeface="Google Sans"/>
                <a:sym typeface="Google Sans"/>
              </a:defRPr>
            </a:lvl5pPr>
            <a:lvl6pPr lvl="5" rtl="0">
              <a:spcBef>
                <a:spcPts val="0"/>
              </a:spcBef>
              <a:spcAft>
                <a:spcPts val="0"/>
              </a:spcAft>
              <a:buNone/>
              <a:defRPr sz="2400">
                <a:solidFill>
                  <a:schemeClr val="lt1"/>
                </a:solidFill>
                <a:latin typeface="Google Sans"/>
                <a:ea typeface="Google Sans"/>
                <a:cs typeface="Google Sans"/>
                <a:sym typeface="Google Sans"/>
              </a:defRPr>
            </a:lvl6pPr>
            <a:lvl7pPr lvl="6" rtl="0">
              <a:spcBef>
                <a:spcPts val="0"/>
              </a:spcBef>
              <a:spcAft>
                <a:spcPts val="0"/>
              </a:spcAft>
              <a:buNone/>
              <a:defRPr sz="2400">
                <a:solidFill>
                  <a:schemeClr val="lt1"/>
                </a:solidFill>
                <a:latin typeface="Google Sans"/>
                <a:ea typeface="Google Sans"/>
                <a:cs typeface="Google Sans"/>
                <a:sym typeface="Google Sans"/>
              </a:defRPr>
            </a:lvl7pPr>
            <a:lvl8pPr lvl="7" rtl="0">
              <a:spcBef>
                <a:spcPts val="0"/>
              </a:spcBef>
              <a:spcAft>
                <a:spcPts val="0"/>
              </a:spcAft>
              <a:buNone/>
              <a:defRPr sz="2400">
                <a:solidFill>
                  <a:schemeClr val="lt1"/>
                </a:solidFill>
                <a:latin typeface="Google Sans"/>
                <a:ea typeface="Google Sans"/>
                <a:cs typeface="Google Sans"/>
                <a:sym typeface="Google Sans"/>
              </a:defRPr>
            </a:lvl8pPr>
            <a:lvl9pPr lvl="8" rtl="0">
              <a:spcBef>
                <a:spcPts val="0"/>
              </a:spcBef>
              <a:spcAft>
                <a:spcPts val="0"/>
              </a:spcAft>
              <a:buNone/>
              <a:defRPr sz="2400">
                <a:solidFill>
                  <a:schemeClr val="lt1"/>
                </a:solidFill>
                <a:latin typeface="Google Sans"/>
                <a:ea typeface="Google Sans"/>
                <a:cs typeface="Google Sans"/>
                <a:sym typeface="Google Sans"/>
              </a:defRPr>
            </a:lvl9pPr>
          </a:lstStyle>
          <a:p>
            <a:endParaRPr/>
          </a:p>
        </p:txBody>
      </p:sp>
      <p:sp>
        <p:nvSpPr>
          <p:cNvPr id="126" name="Google Shape;126;p23"/>
          <p:cNvSpPr txBox="1">
            <a:spLocks noGrp="1"/>
          </p:cNvSpPr>
          <p:nvPr>
            <p:ph type="body" idx="2"/>
          </p:nvPr>
        </p:nvSpPr>
        <p:spPr>
          <a:xfrm>
            <a:off x="1169683" y="2007400"/>
            <a:ext cx="4811400" cy="4126400"/>
          </a:xfrm>
          <a:prstGeom prst="rect">
            <a:avLst/>
          </a:prstGeom>
          <a:noFill/>
          <a:ln>
            <a:noFill/>
          </a:ln>
        </p:spPr>
        <p:txBody>
          <a:bodyPr spcFirstLastPara="1" wrap="square" lIns="91425" tIns="91425" rIns="91425" bIns="91425" anchor="t" anchorCtr="0">
            <a:noAutofit/>
          </a:bodyPr>
          <a:lstStyle>
            <a:lvl1pPr marL="304815" lvl="0"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1pPr>
            <a:lvl2pPr marL="609630" lvl="1"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2pPr>
            <a:lvl3pPr marL="914446" lvl="2"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3pPr>
            <a:lvl4pPr marL="1219261" lvl="3"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4pPr>
            <a:lvl5pPr marL="1524076" lvl="4"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5pPr>
            <a:lvl6pPr marL="1828891" lvl="5"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6pPr>
            <a:lvl7pPr marL="2133707" lvl="6"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7pPr>
            <a:lvl8pPr marL="2438522" lvl="7"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8pPr>
            <a:lvl9pPr marL="2743337" lvl="8"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32125642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Lst>
          </p:cNvPr>
          <p:cNvPicPr>
            <a:picLocks/>
          </p:cNvPicPr>
          <p:nvPr/>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a:noAutofit/>
          </a:bodyPr>
          <a:lstStyle>
            <a:lvl1pPr marL="0" indent="0">
              <a:buNone/>
              <a:defRPr/>
            </a:lvl1pPr>
          </a:lstStyle>
          <a:p>
            <a:r>
              <a:rPr lang="en-US" dirty="0"/>
              <a:t>Click icon to add picture</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a:noAutofit/>
          </a:bodyPr>
          <a:lstStyle>
            <a:lvl1pPr marL="0" indent="0">
              <a:buNone/>
              <a:defRPr/>
            </a:lvl1pPr>
          </a:lstStyle>
          <a:p>
            <a:r>
              <a:rPr lang="en-US" dirty="0"/>
              <a:t>Click icon to add picture</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a:noAutofit/>
          </a:bodyPr>
          <a:lstStyle>
            <a:lvl1pPr marL="0" indent="0">
              <a:buNone/>
              <a:defRPr/>
            </a:lvl1pPr>
          </a:lstStyle>
          <a:p>
            <a:r>
              <a:rPr lang="en-US" dirty="0"/>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a:noAutofit/>
          </a:bodyPr>
          <a:lstStyle>
            <a:lvl1pPr marL="0" indent="0">
              <a:buNone/>
              <a:defRPr/>
            </a:lvl1pPr>
          </a:lstStyle>
          <a:p>
            <a:r>
              <a:rPr lang="en-US" dirty="0"/>
              <a:t>Click icon to add picture</a:t>
            </a:r>
          </a:p>
        </p:txBody>
      </p:sp>
      <p:sp>
        <p:nvSpPr>
          <p:cNvPr id="14" name="Footer Placeholder 4">
            <a:extLst>
              <a:ext uri="{FF2B5EF4-FFF2-40B4-BE49-F238E27FC236}">
                <a16:creationId xmlns:a16="http://schemas.microsoft.com/office/drawing/2014/main" id="{075ED423-869B-CA42-83F6-A40BF01C3EB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dirty="0"/>
          </a:p>
        </p:txBody>
      </p:sp>
      <p:pic>
        <p:nvPicPr>
          <p:cNvPr id="16" name="Picture 15">
            <a:extLst>
              <a:ext uri="{FF2B5EF4-FFF2-40B4-BE49-F238E27FC236}">
                <a16:creationId xmlns:a16="http://schemas.microsoft.com/office/drawing/2014/main" id="{49A7927A-C274-E848-B9FC-75CF0763AED5}"/>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86355849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5b - Full - Presenter only">
  <p:cSld name="5b - Full - Presenter only">
    <p:spTree>
      <p:nvGrpSpPr>
        <p:cNvPr id="1" name="Shape 127"/>
        <p:cNvGrpSpPr/>
        <p:nvPr/>
      </p:nvGrpSpPr>
      <p:grpSpPr>
        <a:xfrm>
          <a:off x="0" y="0"/>
          <a:ext cx="0" cy="0"/>
          <a:chOff x="0" y="0"/>
          <a:chExt cx="0" cy="0"/>
        </a:xfrm>
      </p:grpSpPr>
      <p:pic>
        <p:nvPicPr>
          <p:cNvPr id="128" name="Google Shape;128;p24"/>
          <p:cNvPicPr preferRelativeResize="0"/>
          <p:nvPr/>
        </p:nvPicPr>
        <p:blipFill>
          <a:blip r:embed="rId2">
            <a:alphaModFix/>
          </a:blip>
          <a:stretch>
            <a:fillRect/>
          </a:stretch>
        </p:blipFill>
        <p:spPr>
          <a:xfrm>
            <a:off x="0" y="0"/>
            <a:ext cx="12192000" cy="6857997"/>
          </a:xfrm>
          <a:prstGeom prst="rect">
            <a:avLst/>
          </a:prstGeom>
          <a:noFill/>
          <a:ln>
            <a:noFill/>
          </a:ln>
        </p:spPr>
      </p:pic>
    </p:spTree>
    <p:extLst>
      <p:ext uri="{BB962C8B-B14F-4D97-AF65-F5344CB8AC3E}">
        <p14:creationId xmlns:p14="http://schemas.microsoft.com/office/powerpoint/2010/main" val="59325098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4a - Presenter - No text">
  <p:cSld name="4a - Presenter - No text">
    <p:spTree>
      <p:nvGrpSpPr>
        <p:cNvPr id="1" name="Shape 129"/>
        <p:cNvGrpSpPr/>
        <p:nvPr/>
      </p:nvGrpSpPr>
      <p:grpSpPr>
        <a:xfrm>
          <a:off x="0" y="0"/>
          <a:ext cx="0" cy="0"/>
          <a:chOff x="0" y="0"/>
          <a:chExt cx="0" cy="0"/>
        </a:xfrm>
      </p:grpSpPr>
      <p:pic>
        <p:nvPicPr>
          <p:cNvPr id="130" name="Google Shape;130;p25"/>
          <p:cNvPicPr preferRelativeResize="0"/>
          <p:nvPr/>
        </p:nvPicPr>
        <p:blipFill>
          <a:blip r:embed="rId2">
            <a:alphaModFix/>
          </a:blip>
          <a:stretch>
            <a:fill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302624211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4c - Circle - No text">
  <p:cSld name="4c - Circle - No text">
    <p:spTree>
      <p:nvGrpSpPr>
        <p:cNvPr id="1" name="Shape 132"/>
        <p:cNvGrpSpPr/>
        <p:nvPr/>
      </p:nvGrpSpPr>
      <p:grpSpPr>
        <a:xfrm>
          <a:off x="0" y="0"/>
          <a:ext cx="0" cy="0"/>
          <a:chOff x="0" y="0"/>
          <a:chExt cx="0" cy="0"/>
        </a:xfrm>
      </p:grpSpPr>
      <p:pic>
        <p:nvPicPr>
          <p:cNvPr id="133" name="Google Shape;133;p27"/>
          <p:cNvPicPr preferRelativeResize="0"/>
          <p:nvPr/>
        </p:nvPicPr>
        <p:blipFill>
          <a:blip r:embed="rId2">
            <a:alphaModFix/>
          </a:blip>
          <a:stretch>
            <a:fillRect/>
          </a:stretch>
        </p:blipFill>
        <p:spPr>
          <a:xfrm>
            <a:off x="-3" y="-1"/>
            <a:ext cx="12192000" cy="6857985"/>
          </a:xfrm>
          <a:prstGeom prst="rect">
            <a:avLst/>
          </a:prstGeom>
          <a:noFill/>
          <a:ln>
            <a:noFill/>
          </a:ln>
        </p:spPr>
      </p:pic>
    </p:spTree>
    <p:extLst>
      <p:ext uri="{BB962C8B-B14F-4D97-AF65-F5344CB8AC3E}">
        <p14:creationId xmlns:p14="http://schemas.microsoft.com/office/powerpoint/2010/main" val="39904504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5a - Screencast Placeholder">
  <p:cSld name="5a - Screencast Placeholder">
    <p:spTree>
      <p:nvGrpSpPr>
        <p:cNvPr id="1" name="Shape 134"/>
        <p:cNvGrpSpPr/>
        <p:nvPr/>
      </p:nvGrpSpPr>
      <p:grpSpPr>
        <a:xfrm>
          <a:off x="0" y="0"/>
          <a:ext cx="0" cy="0"/>
          <a:chOff x="0" y="0"/>
          <a:chExt cx="0" cy="0"/>
        </a:xfrm>
      </p:grpSpPr>
      <p:sp>
        <p:nvSpPr>
          <p:cNvPr id="135" name="Google Shape;135;p28"/>
          <p:cNvSpPr/>
          <p:nvPr/>
        </p:nvSpPr>
        <p:spPr>
          <a:xfrm>
            <a:off x="607083" y="352750"/>
            <a:ext cx="10967400" cy="5800400"/>
          </a:xfrm>
          <a:prstGeom prst="rect">
            <a:avLst/>
          </a:prstGeom>
          <a:solidFill>
            <a:srgbClr val="FBBC05"/>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sp>
        <p:nvSpPr>
          <p:cNvPr id="136" name="Google Shape;136;p28"/>
          <p:cNvSpPr txBox="1"/>
          <p:nvPr/>
        </p:nvSpPr>
        <p:spPr>
          <a:xfrm>
            <a:off x="1567300" y="3035300"/>
            <a:ext cx="9108400" cy="1062600"/>
          </a:xfrm>
          <a:prstGeom prst="rect">
            <a:avLst/>
          </a:prstGeom>
          <a:noFill/>
          <a:ln>
            <a:noFill/>
          </a:ln>
        </p:spPr>
        <p:txBody>
          <a:bodyPr spcFirstLastPara="1" wrap="square" lIns="60950" tIns="60950" rIns="60950" bIns="60950" anchor="t" anchorCtr="0">
            <a:noAutofit/>
          </a:bodyPr>
          <a:lstStyle/>
          <a:p>
            <a:pPr marL="0" lvl="0" indent="0" algn="ctr" rtl="0">
              <a:spcBef>
                <a:spcPts val="0"/>
              </a:spcBef>
              <a:spcAft>
                <a:spcPts val="0"/>
              </a:spcAft>
              <a:buNone/>
            </a:pPr>
            <a:r>
              <a:rPr lang="en" sz="4800">
                <a:solidFill>
                  <a:schemeClr val="lt1"/>
                </a:solidFill>
                <a:latin typeface="Google Sans"/>
                <a:ea typeface="Google Sans"/>
                <a:cs typeface="Google Sans"/>
                <a:sym typeface="Google Sans"/>
              </a:rPr>
              <a:t>Screencast</a:t>
            </a:r>
            <a:endParaRPr sz="4800">
              <a:solidFill>
                <a:schemeClr val="lt1"/>
              </a:solidFill>
              <a:latin typeface="Google Sans"/>
              <a:ea typeface="Google Sans"/>
              <a:cs typeface="Google Sans"/>
              <a:sym typeface="Google Sans"/>
            </a:endParaRPr>
          </a:p>
        </p:txBody>
      </p:sp>
    </p:spTree>
    <p:extLst>
      <p:ext uri="{BB962C8B-B14F-4D97-AF65-F5344CB8AC3E}">
        <p14:creationId xmlns:p14="http://schemas.microsoft.com/office/powerpoint/2010/main" val="9532398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matchingName="9a - Template - Video Info">
  <p:cSld name="9a - Template - Video Info">
    <p:bg>
      <p:bgPr>
        <a:noFill/>
        <a:effectLst/>
      </p:bgPr>
    </p:bg>
    <p:spTree>
      <p:nvGrpSpPr>
        <p:cNvPr id="1" name="Shape 137"/>
        <p:cNvGrpSpPr/>
        <p:nvPr/>
      </p:nvGrpSpPr>
      <p:grpSpPr>
        <a:xfrm>
          <a:off x="0" y="0"/>
          <a:ext cx="0" cy="0"/>
          <a:chOff x="0" y="0"/>
          <a:chExt cx="0" cy="0"/>
        </a:xfrm>
      </p:grpSpPr>
      <p:sp>
        <p:nvSpPr>
          <p:cNvPr id="138" name="Google Shape;138;p29"/>
          <p:cNvSpPr/>
          <p:nvPr/>
        </p:nvSpPr>
        <p:spPr>
          <a:xfrm>
            <a:off x="-12200" y="-63500"/>
            <a:ext cx="12267200" cy="6997600"/>
          </a:xfrm>
          <a:prstGeom prst="rect">
            <a:avLst/>
          </a:prstGeom>
          <a:solidFill>
            <a:srgbClr val="4285F4"/>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sp>
        <p:nvSpPr>
          <p:cNvPr id="139" name="Google Shape;139;p29"/>
          <p:cNvSpPr txBox="1">
            <a:spLocks noGrp="1"/>
          </p:cNvSpPr>
          <p:nvPr>
            <p:ph type="title"/>
          </p:nvPr>
        </p:nvSpPr>
        <p:spPr>
          <a:xfrm>
            <a:off x="1002200" y="1847600"/>
            <a:ext cx="10238400" cy="3162800"/>
          </a:xfrm>
          <a:prstGeom prst="rect">
            <a:avLst/>
          </a:prstGeom>
          <a:noFill/>
          <a:ln>
            <a:noFill/>
          </a:ln>
        </p:spPr>
        <p:txBody>
          <a:bodyPr spcFirstLastPara="1" wrap="square" lIns="91450" tIns="91450" rIns="91450" bIns="91450" anchor="t" anchorCtr="0">
            <a:noAutofit/>
          </a:bodyPr>
          <a:lstStyle>
            <a:lvl1pPr lvl="0" rtl="0">
              <a:spcBef>
                <a:spcPts val="0"/>
              </a:spcBef>
              <a:spcAft>
                <a:spcPts val="0"/>
              </a:spcAft>
              <a:buNone/>
              <a:defRPr sz="3200">
                <a:solidFill>
                  <a:srgbClr val="FAFAFA"/>
                </a:solidFill>
                <a:latin typeface="Google Sans"/>
                <a:ea typeface="Google Sans"/>
                <a:cs typeface="Google Sans"/>
                <a:sym typeface="Google Sans"/>
              </a:defRPr>
            </a:lvl1pPr>
            <a:lvl2pPr lvl="1" rtl="0">
              <a:spcBef>
                <a:spcPts val="0"/>
              </a:spcBef>
              <a:spcAft>
                <a:spcPts val="0"/>
              </a:spcAft>
              <a:buNone/>
              <a:defRPr sz="3200"/>
            </a:lvl2pPr>
            <a:lvl3pPr lvl="2" rtl="0">
              <a:spcBef>
                <a:spcPts val="0"/>
              </a:spcBef>
              <a:spcAft>
                <a:spcPts val="0"/>
              </a:spcAft>
              <a:buNone/>
              <a:defRPr sz="3200"/>
            </a:lvl3pPr>
            <a:lvl4pPr lvl="3" rtl="0">
              <a:spcBef>
                <a:spcPts val="0"/>
              </a:spcBef>
              <a:spcAft>
                <a:spcPts val="0"/>
              </a:spcAft>
              <a:buNone/>
              <a:defRPr sz="3200"/>
            </a:lvl4pPr>
            <a:lvl5pPr lvl="4" rtl="0">
              <a:spcBef>
                <a:spcPts val="0"/>
              </a:spcBef>
              <a:spcAft>
                <a:spcPts val="0"/>
              </a:spcAft>
              <a:buNone/>
              <a:defRPr sz="3200"/>
            </a:lvl5pPr>
            <a:lvl6pPr lvl="5" rtl="0">
              <a:spcBef>
                <a:spcPts val="0"/>
              </a:spcBef>
              <a:spcAft>
                <a:spcPts val="0"/>
              </a:spcAft>
              <a:buNone/>
              <a:defRPr sz="3200"/>
            </a:lvl6pPr>
            <a:lvl7pPr lvl="6" rtl="0">
              <a:spcBef>
                <a:spcPts val="0"/>
              </a:spcBef>
              <a:spcAft>
                <a:spcPts val="0"/>
              </a:spcAft>
              <a:buNone/>
              <a:defRPr sz="3200"/>
            </a:lvl7pPr>
            <a:lvl8pPr lvl="7" rtl="0">
              <a:spcBef>
                <a:spcPts val="0"/>
              </a:spcBef>
              <a:spcAft>
                <a:spcPts val="0"/>
              </a:spcAft>
              <a:buNone/>
              <a:defRPr sz="3200"/>
            </a:lvl8pPr>
            <a:lvl9pPr lvl="8" rtl="0">
              <a:spcBef>
                <a:spcPts val="0"/>
              </a:spcBef>
              <a:spcAft>
                <a:spcPts val="0"/>
              </a:spcAft>
              <a:buNone/>
              <a:defRPr sz="3200"/>
            </a:lvl9pPr>
          </a:lstStyle>
          <a:p>
            <a:endParaRPr/>
          </a:p>
        </p:txBody>
      </p:sp>
    </p:spTree>
    <p:extLst>
      <p:ext uri="{BB962C8B-B14F-4D97-AF65-F5344CB8AC3E}">
        <p14:creationId xmlns:p14="http://schemas.microsoft.com/office/powerpoint/2010/main" val="292643641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matchingName="9c - Template - Instructions Slide">
  <p:cSld name="9c - Template - Instructions Slide">
    <p:bg>
      <p:bgPr>
        <a:noFill/>
        <a:effectLst/>
      </p:bgPr>
    </p:bg>
    <p:spTree>
      <p:nvGrpSpPr>
        <p:cNvPr id="1" name="Shape 140"/>
        <p:cNvGrpSpPr/>
        <p:nvPr/>
      </p:nvGrpSpPr>
      <p:grpSpPr>
        <a:xfrm>
          <a:off x="0" y="0"/>
          <a:ext cx="0" cy="0"/>
          <a:chOff x="0" y="0"/>
          <a:chExt cx="0" cy="0"/>
        </a:xfrm>
      </p:grpSpPr>
      <p:sp>
        <p:nvSpPr>
          <p:cNvPr id="141" name="Google Shape;141;p30"/>
          <p:cNvSpPr/>
          <p:nvPr/>
        </p:nvSpPr>
        <p:spPr>
          <a:xfrm>
            <a:off x="-12200" y="-63500"/>
            <a:ext cx="12267200" cy="6997600"/>
          </a:xfrm>
          <a:prstGeom prst="rect">
            <a:avLst/>
          </a:prstGeom>
          <a:solidFill>
            <a:schemeClr val="accent1"/>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sp>
        <p:nvSpPr>
          <p:cNvPr id="142" name="Google Shape;142;p30"/>
          <p:cNvSpPr txBox="1">
            <a:spLocks noGrp="1"/>
          </p:cNvSpPr>
          <p:nvPr>
            <p:ph type="title"/>
          </p:nvPr>
        </p:nvSpPr>
        <p:spPr>
          <a:xfrm>
            <a:off x="1155700" y="3035300"/>
            <a:ext cx="9931600" cy="1574800"/>
          </a:xfrm>
          <a:prstGeom prst="rect">
            <a:avLst/>
          </a:prstGeom>
          <a:noFill/>
          <a:ln>
            <a:noFill/>
          </a:ln>
        </p:spPr>
        <p:txBody>
          <a:bodyPr spcFirstLastPara="1" wrap="square" lIns="91450" tIns="91450" rIns="91450" bIns="91450" anchor="t" anchorCtr="0">
            <a:noAutofit/>
          </a:bodyPr>
          <a:lstStyle>
            <a:lvl1pPr lvl="0" algn="ctr" rtl="0">
              <a:spcBef>
                <a:spcPts val="0"/>
              </a:spcBef>
              <a:spcAft>
                <a:spcPts val="0"/>
              </a:spcAft>
              <a:buNone/>
              <a:defRPr sz="4800">
                <a:solidFill>
                  <a:srgbClr val="FAFAFA"/>
                </a:solidFill>
                <a:latin typeface="Google Sans"/>
                <a:ea typeface="Google Sans"/>
                <a:cs typeface="Google Sans"/>
                <a:sym typeface="Google Sans"/>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a:endParaRPr/>
          </a:p>
        </p:txBody>
      </p:sp>
    </p:spTree>
    <p:extLst>
      <p:ext uri="{BB962C8B-B14F-4D97-AF65-F5344CB8AC3E}">
        <p14:creationId xmlns:p14="http://schemas.microsoft.com/office/powerpoint/2010/main" val="319559257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matchingName="9b - Template - ILT Start/End">
  <p:cSld name="9b - Template - ILT Start/End">
    <p:bg>
      <p:bgPr>
        <a:noFill/>
        <a:effectLst/>
      </p:bgPr>
    </p:bg>
    <p:spTree>
      <p:nvGrpSpPr>
        <p:cNvPr id="1" name="Shape 143"/>
        <p:cNvGrpSpPr/>
        <p:nvPr/>
      </p:nvGrpSpPr>
      <p:grpSpPr>
        <a:xfrm>
          <a:off x="0" y="0"/>
          <a:ext cx="0" cy="0"/>
          <a:chOff x="0" y="0"/>
          <a:chExt cx="0" cy="0"/>
        </a:xfrm>
      </p:grpSpPr>
      <p:sp>
        <p:nvSpPr>
          <p:cNvPr id="144" name="Google Shape;144;p31"/>
          <p:cNvSpPr/>
          <p:nvPr/>
        </p:nvSpPr>
        <p:spPr>
          <a:xfrm>
            <a:off x="-12200" y="-63500"/>
            <a:ext cx="12267200" cy="6997600"/>
          </a:xfrm>
          <a:prstGeom prst="rect">
            <a:avLst/>
          </a:prstGeom>
          <a:solidFill>
            <a:schemeClr val="accent6"/>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sp>
        <p:nvSpPr>
          <p:cNvPr id="145" name="Google Shape;145;p31"/>
          <p:cNvSpPr txBox="1">
            <a:spLocks noGrp="1"/>
          </p:cNvSpPr>
          <p:nvPr>
            <p:ph type="title"/>
          </p:nvPr>
        </p:nvSpPr>
        <p:spPr>
          <a:xfrm>
            <a:off x="1155700" y="3035300"/>
            <a:ext cx="9931600" cy="1574800"/>
          </a:xfrm>
          <a:prstGeom prst="rect">
            <a:avLst/>
          </a:prstGeom>
          <a:noFill/>
          <a:ln>
            <a:noFill/>
          </a:ln>
        </p:spPr>
        <p:txBody>
          <a:bodyPr spcFirstLastPara="1" wrap="square" lIns="91450" tIns="91450" rIns="91450" bIns="91450" anchor="t" anchorCtr="0">
            <a:noAutofit/>
          </a:bodyPr>
          <a:lstStyle>
            <a:lvl1pPr lvl="0" algn="ctr" rtl="0">
              <a:spcBef>
                <a:spcPts val="0"/>
              </a:spcBef>
              <a:spcAft>
                <a:spcPts val="0"/>
              </a:spcAft>
              <a:buNone/>
              <a:defRPr sz="4800">
                <a:solidFill>
                  <a:srgbClr val="FAFAFA"/>
                </a:solidFill>
                <a:latin typeface="Google Sans"/>
                <a:ea typeface="Google Sans"/>
                <a:cs typeface="Google Sans"/>
                <a:sym typeface="Google Sans"/>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a:endParaRPr/>
          </a:p>
        </p:txBody>
      </p:sp>
    </p:spTree>
    <p:extLst>
      <p:ext uri="{BB962C8B-B14F-4D97-AF65-F5344CB8AC3E}">
        <p14:creationId xmlns:p14="http://schemas.microsoft.com/office/powerpoint/2010/main" val="386235256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Title Safe and Google Cloud logo Saved Here - Copy to Master Slide when needed">
  <p:cSld name="Title Safe and Google Cloud logo Saved Here - Copy to Master Slide when needed">
    <p:spTree>
      <p:nvGrpSpPr>
        <p:cNvPr id="1" name="Shape 146"/>
        <p:cNvGrpSpPr/>
        <p:nvPr/>
      </p:nvGrpSpPr>
      <p:grpSpPr>
        <a:xfrm>
          <a:off x="0" y="0"/>
          <a:ext cx="0" cy="0"/>
          <a:chOff x="0" y="0"/>
          <a:chExt cx="0" cy="0"/>
        </a:xfrm>
      </p:grpSpPr>
      <p:pic>
        <p:nvPicPr>
          <p:cNvPr id="147" name="Google Shape;147;p32"/>
          <p:cNvPicPr preferRelativeResize="0"/>
          <p:nvPr/>
        </p:nvPicPr>
        <p:blipFill>
          <a:blip r:embed="rId2">
            <a:alphaModFix/>
          </a:blip>
          <a:stretch>
            <a:fillRect/>
          </a:stretch>
        </p:blipFill>
        <p:spPr>
          <a:xfrm>
            <a:off x="0" y="17"/>
            <a:ext cx="12192000" cy="6857973"/>
          </a:xfrm>
          <a:prstGeom prst="rect">
            <a:avLst/>
          </a:prstGeom>
          <a:noFill/>
          <a:ln>
            <a:noFill/>
          </a:ln>
        </p:spPr>
      </p:pic>
      <p:pic>
        <p:nvPicPr>
          <p:cNvPr id="148" name="Google Shape;148;p32"/>
          <p:cNvPicPr preferRelativeResize="0"/>
          <p:nvPr/>
        </p:nvPicPr>
        <p:blipFill rotWithShape="1">
          <a:blip r:embed="rId3">
            <a:alphaModFix/>
          </a:blip>
          <a:srcRect r="-21669"/>
          <a:stretch/>
        </p:blipFill>
        <p:spPr>
          <a:xfrm>
            <a:off x="673733" y="6170700"/>
            <a:ext cx="2148768" cy="338017"/>
          </a:xfrm>
          <a:prstGeom prst="rect">
            <a:avLst/>
          </a:prstGeom>
          <a:noFill/>
          <a:ln>
            <a:noFill/>
          </a:ln>
        </p:spPr>
      </p:pic>
      <p:sp>
        <p:nvSpPr>
          <p:cNvPr id="149" name="Google Shape;149;p32"/>
          <p:cNvSpPr txBox="1"/>
          <p:nvPr/>
        </p:nvSpPr>
        <p:spPr>
          <a:xfrm>
            <a:off x="396200" y="5701900"/>
            <a:ext cx="817200" cy="300000"/>
          </a:xfrm>
          <a:prstGeom prst="rect">
            <a:avLst/>
          </a:prstGeom>
          <a:noFill/>
          <a:ln>
            <a:noFill/>
          </a:ln>
        </p:spPr>
        <p:txBody>
          <a:bodyPr spcFirstLastPara="1" wrap="square" lIns="60967" tIns="60967" rIns="60967" bIns="60967" anchor="t" anchorCtr="0">
            <a:noAutofit/>
          </a:bodyPr>
          <a:lstStyle/>
          <a:p>
            <a:pPr marL="0" lvl="0" indent="0" algn="r" rtl="0">
              <a:spcBef>
                <a:spcPts val="0"/>
              </a:spcBef>
              <a:spcAft>
                <a:spcPts val="0"/>
              </a:spcAft>
              <a:buNone/>
            </a:pPr>
            <a:r>
              <a:rPr lang="en" sz="933">
                <a:solidFill>
                  <a:srgbClr val="EA4335"/>
                </a:solidFill>
                <a:latin typeface="Google Sans"/>
                <a:ea typeface="Google Sans"/>
                <a:cs typeface="Google Sans"/>
                <a:sym typeface="Google Sans"/>
              </a:rPr>
              <a:t>  Title Safe &gt;  </a:t>
            </a:r>
            <a:endParaRPr sz="933"/>
          </a:p>
        </p:txBody>
      </p:sp>
      <p:sp>
        <p:nvSpPr>
          <p:cNvPr id="150" name="Google Shape;150;p32"/>
          <p:cNvSpPr txBox="1"/>
          <p:nvPr/>
        </p:nvSpPr>
        <p:spPr>
          <a:xfrm>
            <a:off x="572133" y="5305300"/>
            <a:ext cx="912400" cy="300000"/>
          </a:xfrm>
          <a:prstGeom prst="rect">
            <a:avLst/>
          </a:prstGeom>
          <a:noFill/>
          <a:ln>
            <a:noFill/>
          </a:ln>
        </p:spPr>
        <p:txBody>
          <a:bodyPr spcFirstLastPara="1" wrap="square" lIns="60967" tIns="60967" rIns="60967" bIns="60967" anchor="t" anchorCtr="0">
            <a:noAutofit/>
          </a:bodyPr>
          <a:lstStyle/>
          <a:p>
            <a:pPr marL="0" lvl="0" indent="0" algn="l" rtl="0">
              <a:spcBef>
                <a:spcPts val="0"/>
              </a:spcBef>
              <a:spcAft>
                <a:spcPts val="0"/>
              </a:spcAft>
              <a:buNone/>
            </a:pPr>
            <a:r>
              <a:rPr lang="en" sz="933">
                <a:solidFill>
                  <a:srgbClr val="EA4335"/>
                </a:solidFill>
                <a:latin typeface="Google Sans"/>
                <a:ea typeface="Google Sans"/>
                <a:cs typeface="Google Sans"/>
                <a:sym typeface="Google Sans"/>
              </a:rPr>
              <a:t> &lt; Action Safe </a:t>
            </a:r>
            <a:endParaRPr sz="933"/>
          </a:p>
        </p:txBody>
      </p:sp>
    </p:spTree>
    <p:extLst>
      <p:ext uri="{BB962C8B-B14F-4D97-AF65-F5344CB8AC3E}">
        <p14:creationId xmlns:p14="http://schemas.microsoft.com/office/powerpoint/2010/main" val="283599911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Closing Slide">
  <p:cSld name="Closing Slide">
    <p:spTree>
      <p:nvGrpSpPr>
        <p:cNvPr id="1" name="Shape 151"/>
        <p:cNvGrpSpPr/>
        <p:nvPr/>
      </p:nvGrpSpPr>
      <p:grpSpPr>
        <a:xfrm>
          <a:off x="0" y="0"/>
          <a:ext cx="0" cy="0"/>
          <a:chOff x="0" y="0"/>
          <a:chExt cx="0" cy="0"/>
        </a:xfrm>
      </p:grpSpPr>
      <p:pic>
        <p:nvPicPr>
          <p:cNvPr id="152" name="Google Shape;152;p33"/>
          <p:cNvPicPr preferRelativeResize="0"/>
          <p:nvPr/>
        </p:nvPicPr>
        <p:blipFill>
          <a:blip r:embed="rId2">
            <a:alphaModFix/>
          </a:blip>
          <a:stretch>
            <a:fillRect/>
          </a:stretch>
        </p:blipFill>
        <p:spPr>
          <a:xfrm>
            <a:off x="3453600" y="2795000"/>
            <a:ext cx="5020155" cy="960784"/>
          </a:xfrm>
          <a:prstGeom prst="rect">
            <a:avLst/>
          </a:prstGeom>
          <a:noFill/>
          <a:ln>
            <a:noFill/>
          </a:ln>
        </p:spPr>
      </p:pic>
      <p:sp>
        <p:nvSpPr>
          <p:cNvPr id="153" name="Google Shape;153;p33"/>
          <p:cNvSpPr/>
          <p:nvPr/>
        </p:nvSpPr>
        <p:spPr>
          <a:xfrm>
            <a:off x="393633" y="5957700"/>
            <a:ext cx="2447000" cy="649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60950" tIns="60950" rIns="60950" bIns="60950" anchor="ctr" anchorCtr="0">
            <a:noAutofit/>
          </a:bodyPr>
          <a:lstStyle/>
          <a:p>
            <a:pPr marL="0" lvl="0" indent="0" algn="l" rtl="0">
              <a:spcBef>
                <a:spcPts val="0"/>
              </a:spcBef>
              <a:spcAft>
                <a:spcPts val="0"/>
              </a:spcAft>
              <a:buNone/>
            </a:pPr>
            <a:endParaRPr sz="1200"/>
          </a:p>
        </p:txBody>
      </p:sp>
    </p:spTree>
    <p:extLst>
      <p:ext uri="{BB962C8B-B14F-4D97-AF65-F5344CB8AC3E}">
        <p14:creationId xmlns:p14="http://schemas.microsoft.com/office/powerpoint/2010/main" val="399180697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05_Content">
  <p:cSld name="05_Content">
    <p:spTree>
      <p:nvGrpSpPr>
        <p:cNvPr id="1" name="Shape 154"/>
        <p:cNvGrpSpPr/>
        <p:nvPr/>
      </p:nvGrpSpPr>
      <p:grpSpPr>
        <a:xfrm>
          <a:off x="0" y="0"/>
          <a:ext cx="0" cy="0"/>
          <a:chOff x="0" y="0"/>
          <a:chExt cx="0" cy="0"/>
        </a:xfrm>
      </p:grpSpPr>
      <p:sp>
        <p:nvSpPr>
          <p:cNvPr id="155" name="Google Shape;155;p34"/>
          <p:cNvSpPr txBox="1">
            <a:spLocks noGrp="1"/>
          </p:cNvSpPr>
          <p:nvPr>
            <p:ph type="title"/>
          </p:nvPr>
        </p:nvSpPr>
        <p:spPr>
          <a:xfrm>
            <a:off x="1015933" y="1079433"/>
            <a:ext cx="6773600" cy="469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34"/>
          <p:cNvSpPr txBox="1">
            <a:spLocks noGrp="1"/>
          </p:cNvSpPr>
          <p:nvPr>
            <p:ph type="body" idx="1"/>
          </p:nvPr>
        </p:nvSpPr>
        <p:spPr>
          <a:xfrm>
            <a:off x="1016033" y="2018967"/>
            <a:ext cx="6773600" cy="3759600"/>
          </a:xfrm>
          <a:prstGeom prst="rect">
            <a:avLst/>
          </a:prstGeom>
          <a:noFill/>
          <a:ln>
            <a:noFill/>
          </a:ln>
        </p:spPr>
        <p:txBody>
          <a:bodyPr spcFirstLastPara="1" wrap="square" lIns="91425" tIns="91425" rIns="91425" bIns="91425" anchor="t" anchorCtr="0">
            <a:noAutofit/>
          </a:bodyPr>
          <a:lstStyle>
            <a:lvl1pPr marL="304815" lvl="0" indent="-211677" rtl="0">
              <a:spcBef>
                <a:spcPts val="0"/>
              </a:spcBef>
              <a:spcAft>
                <a:spcPts val="0"/>
              </a:spcAft>
              <a:buSzPts val="1400"/>
              <a:buChar char="●"/>
              <a:defRPr/>
            </a:lvl1pPr>
            <a:lvl2pPr marL="609630" lvl="1" indent="-211677" rtl="0">
              <a:spcBef>
                <a:spcPts val="0"/>
              </a:spcBef>
              <a:spcAft>
                <a:spcPts val="0"/>
              </a:spcAft>
              <a:buSzPts val="1400"/>
              <a:buChar char="○"/>
              <a:defRPr/>
            </a:lvl2pPr>
            <a:lvl3pPr marL="914446" lvl="2" indent="-211677" rtl="0">
              <a:spcBef>
                <a:spcPts val="0"/>
              </a:spcBef>
              <a:spcAft>
                <a:spcPts val="0"/>
              </a:spcAft>
              <a:buSzPts val="1400"/>
              <a:buChar char="■"/>
              <a:defRPr/>
            </a:lvl3pPr>
            <a:lvl4pPr marL="1219261" lvl="3" indent="-211677" rtl="0">
              <a:spcBef>
                <a:spcPts val="0"/>
              </a:spcBef>
              <a:spcAft>
                <a:spcPts val="0"/>
              </a:spcAft>
              <a:buSzPts val="1400"/>
              <a:buChar char="●"/>
              <a:defRPr/>
            </a:lvl4pPr>
            <a:lvl5pPr marL="1524076" lvl="4" indent="-211677" rtl="0">
              <a:spcBef>
                <a:spcPts val="0"/>
              </a:spcBef>
              <a:spcAft>
                <a:spcPts val="0"/>
              </a:spcAft>
              <a:buSzPts val="1400"/>
              <a:buChar char="○"/>
              <a:defRPr/>
            </a:lvl5pPr>
            <a:lvl6pPr marL="1828891" lvl="5" indent="-211677" rtl="0">
              <a:spcBef>
                <a:spcPts val="0"/>
              </a:spcBef>
              <a:spcAft>
                <a:spcPts val="0"/>
              </a:spcAft>
              <a:buSzPts val="1400"/>
              <a:buChar char="■"/>
              <a:defRPr/>
            </a:lvl6pPr>
            <a:lvl7pPr marL="2133707" lvl="6" indent="-211677" rtl="0">
              <a:spcBef>
                <a:spcPts val="0"/>
              </a:spcBef>
              <a:spcAft>
                <a:spcPts val="0"/>
              </a:spcAft>
              <a:buSzPts val="1400"/>
              <a:buChar char="●"/>
              <a:defRPr/>
            </a:lvl7pPr>
            <a:lvl8pPr marL="2438522" lvl="7" indent="-211677" rtl="0">
              <a:spcBef>
                <a:spcPts val="0"/>
              </a:spcBef>
              <a:spcAft>
                <a:spcPts val="0"/>
              </a:spcAft>
              <a:buSzPts val="1400"/>
              <a:buChar char="○"/>
              <a:defRPr/>
            </a:lvl8pPr>
            <a:lvl9pPr marL="2743337" lvl="8" indent="-211677" rtl="0">
              <a:spcBef>
                <a:spcPts val="0"/>
              </a:spcBef>
              <a:spcAft>
                <a:spcPts val="0"/>
              </a:spcAft>
              <a:buSzPts val="1400"/>
              <a:buChar char="■"/>
              <a:defRPr/>
            </a:lvl9pPr>
          </a:lstStyle>
          <a:p>
            <a:endParaRPr/>
          </a:p>
        </p:txBody>
      </p:sp>
      <p:grpSp>
        <p:nvGrpSpPr>
          <p:cNvPr id="157" name="Google Shape;157;p34"/>
          <p:cNvGrpSpPr/>
          <p:nvPr/>
        </p:nvGrpSpPr>
        <p:grpSpPr>
          <a:xfrm>
            <a:off x="818827" y="6091501"/>
            <a:ext cx="386889" cy="311169"/>
            <a:chOff x="614120" y="4568626"/>
            <a:chExt cx="290167" cy="233377"/>
          </a:xfrm>
        </p:grpSpPr>
        <p:sp>
          <p:nvSpPr>
            <p:cNvPr id="158" name="Google Shape;158;p34"/>
            <p:cNvSpPr/>
            <p:nvPr/>
          </p:nvSpPr>
          <p:spPr>
            <a:xfrm>
              <a:off x="649563" y="4568626"/>
              <a:ext cx="184863" cy="838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1200"/>
            </a:p>
          </p:txBody>
        </p:sp>
        <p:sp>
          <p:nvSpPr>
            <p:cNvPr id="159" name="Google Shape;159;p34"/>
            <p:cNvSpPr/>
            <p:nvPr/>
          </p:nvSpPr>
          <p:spPr>
            <a:xfrm>
              <a:off x="752817" y="4597368"/>
              <a:ext cx="151470" cy="204556"/>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1200"/>
            </a:p>
          </p:txBody>
        </p:sp>
        <p:sp>
          <p:nvSpPr>
            <p:cNvPr id="160" name="Google Shape;160;p34"/>
            <p:cNvSpPr/>
            <p:nvPr/>
          </p:nvSpPr>
          <p:spPr>
            <a:xfrm>
              <a:off x="646726" y="4748673"/>
              <a:ext cx="112561" cy="53330"/>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1200"/>
            </a:p>
          </p:txBody>
        </p:sp>
        <p:sp>
          <p:nvSpPr>
            <p:cNvPr id="161" name="Google Shape;161;p34"/>
            <p:cNvSpPr/>
            <p:nvPr/>
          </p:nvSpPr>
          <p:spPr>
            <a:xfrm>
              <a:off x="614120" y="4638010"/>
              <a:ext cx="147290" cy="147376"/>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1200"/>
            </a:p>
          </p:txBody>
        </p:sp>
      </p:grpSp>
    </p:spTree>
    <p:extLst>
      <p:ext uri="{BB962C8B-B14F-4D97-AF65-F5344CB8AC3E}">
        <p14:creationId xmlns:p14="http://schemas.microsoft.com/office/powerpoint/2010/main" val="14430225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Lst>
          </p:cNvPr>
          <p:cNvPicPr>
            <a:picLocks/>
          </p:cNvPicPr>
          <p:nvPr/>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a:noAutofit/>
          </a:bodyPr>
          <a:lstStyle>
            <a:lvl1pPr marL="0" indent="0">
              <a:buNone/>
              <a:defRPr/>
            </a:lvl1pPr>
          </a:lstStyle>
          <a:p>
            <a:r>
              <a:rPr lang="en-US" dirty="0"/>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a:noAutofit/>
          </a:bodyPr>
          <a:lstStyle>
            <a:lvl1pPr marL="0" indent="0">
              <a:buNone/>
              <a:defRPr/>
            </a:lvl1pPr>
          </a:lstStyle>
          <a:p>
            <a:r>
              <a:rPr lang="en-US" dirty="0"/>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21" name="Footer Placeholder 4">
            <a:extLst>
              <a:ext uri="{FF2B5EF4-FFF2-40B4-BE49-F238E27FC236}">
                <a16:creationId xmlns:a16="http://schemas.microsoft.com/office/drawing/2014/main" id="{FBF3F200-BB4F-664F-876E-B587463197E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dirty="0"/>
          </a:p>
        </p:txBody>
      </p:sp>
      <p:pic>
        <p:nvPicPr>
          <p:cNvPr id="23" name="Picture 22">
            <a:extLst>
              <a:ext uri="{FF2B5EF4-FFF2-40B4-BE49-F238E27FC236}">
                <a16:creationId xmlns:a16="http://schemas.microsoft.com/office/drawing/2014/main" id="{C99A9892-B85D-B746-B8F0-8DD0CF1EABE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17339593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Blank Title Slide">
  <p:cSld name="Blank Title Slide">
    <p:spTree>
      <p:nvGrpSpPr>
        <p:cNvPr id="1" name="Shape 162"/>
        <p:cNvGrpSpPr/>
        <p:nvPr/>
      </p:nvGrpSpPr>
      <p:grpSpPr>
        <a:xfrm>
          <a:off x="0" y="0"/>
          <a:ext cx="0" cy="0"/>
          <a:chOff x="0" y="0"/>
          <a:chExt cx="0" cy="0"/>
        </a:xfrm>
      </p:grpSpPr>
      <p:sp>
        <p:nvSpPr>
          <p:cNvPr id="163" name="Google Shape;163;p35"/>
          <p:cNvSpPr/>
          <p:nvPr/>
        </p:nvSpPr>
        <p:spPr>
          <a:xfrm>
            <a:off x="-12200" y="0"/>
            <a:ext cx="12267200" cy="6997600"/>
          </a:xfrm>
          <a:prstGeom prst="rect">
            <a:avLst/>
          </a:prstGeom>
          <a:solidFill>
            <a:srgbClr val="FFFFFF"/>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pic>
        <p:nvPicPr>
          <p:cNvPr id="164" name="Google Shape;164;p35"/>
          <p:cNvPicPr preferRelativeResize="0"/>
          <p:nvPr/>
        </p:nvPicPr>
        <p:blipFill>
          <a:blip r:embed="rId2">
            <a:alphaModFix/>
          </a:blip>
          <a:stretch>
            <a:fillRect/>
          </a:stretch>
        </p:blipFill>
        <p:spPr>
          <a:xfrm>
            <a:off x="660700" y="1219200"/>
            <a:ext cx="5787101" cy="1476917"/>
          </a:xfrm>
          <a:prstGeom prst="rect">
            <a:avLst/>
          </a:prstGeom>
          <a:noFill/>
          <a:ln>
            <a:noFill/>
          </a:ln>
        </p:spPr>
      </p:pic>
      <p:cxnSp>
        <p:nvCxnSpPr>
          <p:cNvPr id="165" name="Google Shape;165;p35"/>
          <p:cNvCxnSpPr/>
          <p:nvPr/>
        </p:nvCxnSpPr>
        <p:spPr>
          <a:xfrm>
            <a:off x="1267968" y="2438400"/>
            <a:ext cx="4770800" cy="0"/>
          </a:xfrm>
          <a:prstGeom prst="straightConnector1">
            <a:avLst/>
          </a:prstGeom>
          <a:noFill/>
          <a:ln w="28575" cap="flat" cmpd="sng">
            <a:solidFill>
              <a:srgbClr val="666666"/>
            </a:solidFill>
            <a:prstDash val="solid"/>
            <a:round/>
            <a:headEnd type="none" w="med" len="med"/>
            <a:tailEnd type="none" w="med" len="med"/>
          </a:ln>
        </p:spPr>
      </p:cxnSp>
      <p:sp>
        <p:nvSpPr>
          <p:cNvPr id="166" name="Google Shape;166;p35"/>
          <p:cNvSpPr txBox="1">
            <a:spLocks noGrp="1"/>
          </p:cNvSpPr>
          <p:nvPr>
            <p:ph type="subTitle" idx="1"/>
          </p:nvPr>
        </p:nvSpPr>
        <p:spPr>
          <a:xfrm>
            <a:off x="1267967" y="2490383"/>
            <a:ext cx="4770800" cy="8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rgbClr val="434343"/>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 name="Google Shape;167;p35"/>
          <p:cNvSpPr/>
          <p:nvPr/>
        </p:nvSpPr>
        <p:spPr>
          <a:xfrm>
            <a:off x="591667" y="6176683"/>
            <a:ext cx="1945400" cy="358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60950" tIns="60950" rIns="60950" bIns="60950" anchor="ctr" anchorCtr="0">
            <a:noAutofit/>
          </a:bodyPr>
          <a:lstStyle/>
          <a:p>
            <a:pPr marL="0" lvl="0" indent="0" algn="l" rtl="0">
              <a:spcBef>
                <a:spcPts val="0"/>
              </a:spcBef>
              <a:spcAft>
                <a:spcPts val="0"/>
              </a:spcAft>
              <a:buNone/>
            </a:pPr>
            <a:endParaRPr sz="1200"/>
          </a:p>
        </p:txBody>
      </p:sp>
    </p:spTree>
    <p:extLst>
      <p:ext uri="{BB962C8B-B14F-4D97-AF65-F5344CB8AC3E}">
        <p14:creationId xmlns:p14="http://schemas.microsoft.com/office/powerpoint/2010/main" val="284521085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Blank Agenda Slide">
  <p:cSld name="Blank Agenda Slide">
    <p:spTree>
      <p:nvGrpSpPr>
        <p:cNvPr id="1" name="Shape 168"/>
        <p:cNvGrpSpPr/>
        <p:nvPr/>
      </p:nvGrpSpPr>
      <p:grpSpPr>
        <a:xfrm>
          <a:off x="0" y="0"/>
          <a:ext cx="0" cy="0"/>
          <a:chOff x="0" y="0"/>
          <a:chExt cx="0" cy="0"/>
        </a:xfrm>
      </p:grpSpPr>
      <p:sp>
        <p:nvSpPr>
          <p:cNvPr id="169" name="Google Shape;169;p36"/>
          <p:cNvSpPr/>
          <p:nvPr/>
        </p:nvSpPr>
        <p:spPr>
          <a:xfrm>
            <a:off x="-12200" y="0"/>
            <a:ext cx="12267200" cy="6997600"/>
          </a:xfrm>
          <a:prstGeom prst="rect">
            <a:avLst/>
          </a:prstGeom>
          <a:solidFill>
            <a:srgbClr val="FFFFFF"/>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pic>
        <p:nvPicPr>
          <p:cNvPr id="170" name="Google Shape;170;p36"/>
          <p:cNvPicPr preferRelativeResize="0"/>
          <p:nvPr/>
        </p:nvPicPr>
        <p:blipFill rotWithShape="1">
          <a:blip r:embed="rId2">
            <a:alphaModFix/>
          </a:blip>
          <a:srcRect r="-21669"/>
          <a:stretch/>
        </p:blipFill>
        <p:spPr>
          <a:xfrm>
            <a:off x="673733" y="6170700"/>
            <a:ext cx="2148768" cy="338017"/>
          </a:xfrm>
          <a:prstGeom prst="rect">
            <a:avLst/>
          </a:prstGeom>
          <a:noFill/>
          <a:ln>
            <a:noFill/>
          </a:ln>
        </p:spPr>
      </p:pic>
      <p:sp>
        <p:nvSpPr>
          <p:cNvPr id="171" name="Google Shape;171;p36"/>
          <p:cNvSpPr txBox="1">
            <a:spLocks noGrp="1"/>
          </p:cNvSpPr>
          <p:nvPr>
            <p:ph type="title"/>
          </p:nvPr>
        </p:nvSpPr>
        <p:spPr>
          <a:xfrm>
            <a:off x="1219200" y="609600"/>
            <a:ext cx="9759800" cy="717200"/>
          </a:xfrm>
          <a:prstGeom prst="rect">
            <a:avLst/>
          </a:prstGeom>
          <a:noFill/>
          <a:ln>
            <a:noFill/>
          </a:ln>
        </p:spPr>
        <p:txBody>
          <a:bodyPr spcFirstLastPara="1" wrap="square" lIns="0" tIns="0" rIns="91425" bIns="91425" anchor="t" anchorCtr="0">
            <a:noAutofit/>
          </a:bodyPr>
          <a:lstStyle>
            <a:lvl1pPr lvl="0" rtl="0">
              <a:spcBef>
                <a:spcPts val="0"/>
              </a:spcBef>
              <a:spcAft>
                <a:spcPts val="0"/>
              </a:spcAft>
              <a:buNone/>
              <a:defRPr sz="4667">
                <a:solidFill>
                  <a:srgbClr val="434343"/>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2" name="Google Shape;172;p36"/>
          <p:cNvCxnSpPr/>
          <p:nvPr/>
        </p:nvCxnSpPr>
        <p:spPr>
          <a:xfrm>
            <a:off x="1219200" y="1478373"/>
            <a:ext cx="4727600" cy="0"/>
          </a:xfrm>
          <a:prstGeom prst="straightConnector1">
            <a:avLst/>
          </a:prstGeom>
          <a:noFill/>
          <a:ln w="28575" cap="flat" cmpd="sng">
            <a:solidFill>
              <a:srgbClr val="3C4043"/>
            </a:solidFill>
            <a:prstDash val="solid"/>
            <a:round/>
            <a:headEnd type="none" w="med" len="med"/>
            <a:tailEnd type="none" w="med" len="med"/>
          </a:ln>
        </p:spPr>
      </p:cxnSp>
    </p:spTree>
    <p:extLst>
      <p:ext uri="{BB962C8B-B14F-4D97-AF65-F5344CB8AC3E}">
        <p14:creationId xmlns:p14="http://schemas.microsoft.com/office/powerpoint/2010/main" val="91094107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Blank White Background">
  <p:cSld name="Blank White Background">
    <p:spTree>
      <p:nvGrpSpPr>
        <p:cNvPr id="1" name="Shape 173"/>
        <p:cNvGrpSpPr/>
        <p:nvPr/>
      </p:nvGrpSpPr>
      <p:grpSpPr>
        <a:xfrm>
          <a:off x="0" y="0"/>
          <a:ext cx="0" cy="0"/>
          <a:chOff x="0" y="0"/>
          <a:chExt cx="0" cy="0"/>
        </a:xfrm>
      </p:grpSpPr>
      <p:sp>
        <p:nvSpPr>
          <p:cNvPr id="174" name="Google Shape;174;p37"/>
          <p:cNvSpPr/>
          <p:nvPr/>
        </p:nvSpPr>
        <p:spPr>
          <a:xfrm>
            <a:off x="-12200" y="0"/>
            <a:ext cx="12267200" cy="6997600"/>
          </a:xfrm>
          <a:prstGeom prst="rect">
            <a:avLst/>
          </a:prstGeom>
          <a:solidFill>
            <a:srgbClr val="FFFFFF"/>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pic>
        <p:nvPicPr>
          <p:cNvPr id="175" name="Google Shape;175;p37"/>
          <p:cNvPicPr preferRelativeResize="0"/>
          <p:nvPr/>
        </p:nvPicPr>
        <p:blipFill rotWithShape="1">
          <a:blip r:embed="rId2">
            <a:alphaModFix/>
          </a:blip>
          <a:srcRect r="-21669"/>
          <a:stretch/>
        </p:blipFill>
        <p:spPr>
          <a:xfrm>
            <a:off x="673733" y="6170700"/>
            <a:ext cx="2148768" cy="338017"/>
          </a:xfrm>
          <a:prstGeom prst="rect">
            <a:avLst/>
          </a:prstGeom>
          <a:noFill/>
          <a:ln>
            <a:noFill/>
          </a:ln>
        </p:spPr>
      </p:pic>
      <p:sp>
        <p:nvSpPr>
          <p:cNvPr id="176" name="Google Shape;176;p37"/>
          <p:cNvSpPr txBox="1">
            <a:spLocks noGrp="1"/>
          </p:cNvSpPr>
          <p:nvPr>
            <p:ph type="title"/>
          </p:nvPr>
        </p:nvSpPr>
        <p:spPr>
          <a:xfrm>
            <a:off x="1219200" y="609600"/>
            <a:ext cx="9753600" cy="717200"/>
          </a:xfrm>
          <a:prstGeom prst="rect">
            <a:avLst/>
          </a:prstGeom>
          <a:noFill/>
          <a:ln>
            <a:noFill/>
          </a:ln>
        </p:spPr>
        <p:txBody>
          <a:bodyPr spcFirstLastPara="1" wrap="square" lIns="0" tIns="0" rIns="91425" bIns="91425" anchor="t" anchorCtr="0">
            <a:noAutofit/>
          </a:bodyPr>
          <a:lstStyle>
            <a:lvl1pPr lvl="0" rtl="0">
              <a:spcBef>
                <a:spcPts val="0"/>
              </a:spcBef>
              <a:spcAft>
                <a:spcPts val="0"/>
              </a:spcAft>
              <a:buNone/>
              <a:defRPr sz="3200">
                <a:solidFill>
                  <a:srgbClr val="434343"/>
                </a:solidFill>
                <a:latin typeface="Google Sans"/>
                <a:ea typeface="Google Sans"/>
                <a:cs typeface="Google Sans"/>
                <a:sym typeface="Google Sans"/>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a:endParaRPr/>
          </a:p>
        </p:txBody>
      </p:sp>
    </p:spTree>
    <p:extLst>
      <p:ext uri="{BB962C8B-B14F-4D97-AF65-F5344CB8AC3E}">
        <p14:creationId xmlns:p14="http://schemas.microsoft.com/office/powerpoint/2010/main" val="14360015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Ic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a:t>Click to edit Master text styles</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a:t>Click to edit Master text styles</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a:t>Click to 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dirty="0"/>
          </a:p>
        </p:txBody>
      </p:sp>
      <p:pic>
        <p:nvPicPr>
          <p:cNvPr id="34" name="Picture 33">
            <a:extLst>
              <a:ext uri="{FF2B5EF4-FFF2-40B4-BE49-F238E27FC236}">
                <a16:creationId xmlns:a16="http://schemas.microsoft.com/office/drawing/2014/main" id="{F7CCF82A-4490-0644-8968-C198DF5F3F3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09200" y="365126"/>
            <a:ext cx="1772652" cy="449072"/>
          </a:xfrm>
          <a:prstGeom prst="rect">
            <a:avLst/>
          </a:prstGeom>
        </p:spPr>
      </p:pic>
      <p:pic>
        <p:nvPicPr>
          <p:cNvPr id="13" name="Picture 12">
            <a:extLst>
              <a:ext uri="{FF2B5EF4-FFF2-40B4-BE49-F238E27FC236}">
                <a16:creationId xmlns:a16="http://schemas.microsoft.com/office/drawing/2014/main" id="{76EEF212-16FA-C546-A6BD-253C80A1A8FF}"/>
              </a:ext>
            </a:extLst>
          </p:cNvPr>
          <p:cNvPicPr>
            <a:picLocks noChangeAspect="1"/>
          </p:cNvPicPr>
          <p:nvPr/>
        </p:nvPicPr>
        <p:blipFill rotWithShape="1">
          <a:blip r:embed="rId4"/>
          <a:srcRect l="75552" t="60520" r="3438" b="3809"/>
          <a:stretch/>
        </p:blipFill>
        <p:spPr>
          <a:xfrm rot="10800000">
            <a:off x="-1" y="-2"/>
            <a:ext cx="2268187" cy="2166103"/>
          </a:xfrm>
          <a:prstGeom prst="rect">
            <a:avLst/>
          </a:prstGeom>
        </p:spPr>
      </p:pic>
      <p:sp>
        <p:nvSpPr>
          <p:cNvPr id="17"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502791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able 1">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dirty="0"/>
          </a:p>
        </p:txBody>
      </p:sp>
      <p:pic>
        <p:nvPicPr>
          <p:cNvPr id="9" name="Picture 8">
            <a:extLst>
              <a:ext uri="{FF2B5EF4-FFF2-40B4-BE49-F238E27FC236}">
                <a16:creationId xmlns:a16="http://schemas.microsoft.com/office/drawing/2014/main" id="{D194B4B0-788D-CC4A-BD6F-E27A18377A01}"/>
              </a:ext>
            </a:extLst>
          </p:cNvPr>
          <p:cNvPicPr>
            <a:picLocks/>
          </p:cNvPicPr>
          <p:nvPr/>
        </p:nvPicPr>
        <p:blipFill>
          <a:blip r:embed="rId3"/>
          <a:stretch>
            <a:fillRect/>
          </a:stretch>
        </p:blipFill>
        <p:spPr>
          <a:xfrm>
            <a:off x="2469" y="5"/>
            <a:ext cx="12188952" cy="1143000"/>
          </a:xfrm>
          <a:prstGeom prst="rect">
            <a:avLst/>
          </a:prstGeom>
        </p:spPr>
      </p:pic>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909198" y="365126"/>
            <a:ext cx="1772656" cy="449073"/>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12300051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a16="http://schemas.microsoft.com/office/drawing/2014/main" id="{FE4A4D56-E7FB-BE4E-A7A1-0A8FD1819058}"/>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10388658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a16="http://schemas.microsoft.com/office/drawing/2014/main" id="{8DBCFF47-80C8-FA4F-9A18-B92FA7DC4DF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23869619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dirty="0"/>
          </a:p>
        </p:txBody>
      </p:sp>
      <p:pic>
        <p:nvPicPr>
          <p:cNvPr id="11" name="Picture 10">
            <a:extLst>
              <a:ext uri="{FF2B5EF4-FFF2-40B4-BE49-F238E27FC236}">
                <a16:creationId xmlns:a16="http://schemas.microsoft.com/office/drawing/2014/main" id="{BE6AEB20-C247-9049-A91B-EA79979980D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525041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 uri="{C183D7F6-B498-43B3-948B-1728B52AA6E4}">
                <adec:decorative xmlns:adec="http://schemas.microsoft.com/office/drawing/2017/decorative" val="1"/>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dirty="0"/>
              <a:t>Click to edit Master title style</a:t>
            </a:r>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dirty="0"/>
          </a:p>
        </p:txBody>
      </p:sp>
      <p:pic>
        <p:nvPicPr>
          <p:cNvPr id="7" name="Picture 6">
            <a:extLst>
              <a:ext uri="{FF2B5EF4-FFF2-40B4-BE49-F238E27FC236}">
                <a16:creationId xmlns:a16="http://schemas.microsoft.com/office/drawing/2014/main" id="{1FCA25A4-C80D-FC44-8153-D8376A9E41F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09200" y="365125"/>
            <a:ext cx="1772652" cy="449072"/>
          </a:xfrm>
          <a:prstGeom prst="rect">
            <a:avLst/>
          </a:prstGeom>
        </p:spPr>
      </p:pic>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783586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Lst>
          </p:cNvPr>
          <p:cNvSpPr/>
          <p:nvPr/>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dirty="0"/>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10933308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Diagram">
    <p:spTree>
      <p:nvGrpSpPr>
        <p:cNvPr id="1" name=""/>
        <p:cNvGrpSpPr/>
        <p:nvPr/>
      </p:nvGrpSpPr>
      <p:grpSpPr>
        <a:xfrm>
          <a:off x="0" y="0"/>
          <a:ext cx="0" cy="0"/>
          <a:chOff x="0" y="0"/>
          <a:chExt cx="0" cy="0"/>
        </a:xfrm>
      </p:grpSpPr>
      <p:sp>
        <p:nvSpPr>
          <p:cNvPr id="10" name="Footer Placeholder 4">
            <a:extLst>
              <a:ext uri="{FF2B5EF4-FFF2-40B4-BE49-F238E27FC236}">
                <a16:creationId xmlns:a16="http://schemas.microsoft.com/office/drawing/2014/main" id="{F86437D1-E7F9-2F42-864E-95D935B7DAF8}"/>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dirty="0"/>
          </a:p>
        </p:txBody>
      </p:sp>
      <p:sp>
        <p:nvSpPr>
          <p:cNvPr id="7" name="Slide Number Placeholder 5">
            <a:extLst>
              <a:ext uri="{FF2B5EF4-FFF2-40B4-BE49-F238E27FC236}">
                <a16:creationId xmlns:a16="http://schemas.microsoft.com/office/drawing/2014/main" id="{45F76685-5779-5D40-A261-B0BC701B3745}"/>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6" name="Picture 5">
            <a:extLst>
              <a:ext uri="{FF2B5EF4-FFF2-40B4-BE49-F238E27FC236}">
                <a16:creationId xmlns:a16="http://schemas.microsoft.com/office/drawing/2014/main" id="{40DE264E-2087-B647-8F60-282FE0A1DE1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09200" y="365125"/>
            <a:ext cx="1772652" cy="449072"/>
          </a:xfrm>
          <a:prstGeom prst="rect">
            <a:avLst/>
          </a:prstGeom>
        </p:spPr>
      </p:pic>
    </p:spTree>
    <p:custDataLst>
      <p:tags r:id="rId1"/>
    </p:custDataLst>
    <p:extLst>
      <p:ext uri="{BB962C8B-B14F-4D97-AF65-F5344CB8AC3E}">
        <p14:creationId xmlns:p14="http://schemas.microsoft.com/office/powerpoint/2010/main" val="29362573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a:t>Click to edit Master title style</a:t>
            </a:r>
            <a:endParaRPr lang="en-US" dirty="0"/>
          </a:p>
        </p:txBody>
      </p:sp>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3" name="Rectangle 22">
            <a:extLst>
              <a:ext uri="{FF2B5EF4-FFF2-40B4-BE49-F238E27FC236}">
                <a16:creationId xmlns:a16="http://schemas.microsoft.com/office/drawing/2014/main" id="{95458110-5E55-0F46-BBF5-9C8F2C62151D}"/>
              </a:ext>
            </a:extLst>
          </p:cNvPr>
          <p:cNvSpPr/>
          <p:nvPr/>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5" name="Rectangle 24">
            <a:extLst>
              <a:ext uri="{FF2B5EF4-FFF2-40B4-BE49-F238E27FC236}">
                <a16:creationId xmlns:a16="http://schemas.microsoft.com/office/drawing/2014/main" id="{3A3837C0-EFCF-E345-9E05-AF315FB06800}"/>
              </a:ext>
            </a:extLst>
          </p:cNvPr>
          <p:cNvSpPr/>
          <p:nvPr/>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a:normAutofit/>
          </a:bodyPr>
          <a:lstStyle>
            <a:lvl1pPr marL="0" indent="0">
              <a:buNone/>
              <a:defRPr sz="2400"/>
            </a:lvl1pPr>
          </a:lstStyle>
          <a:p>
            <a:pPr lvl="0"/>
            <a:r>
              <a:rPr lang="en-US"/>
              <a:t>Click to 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a:noAutofit/>
          </a:bodyPr>
          <a:lstStyle>
            <a:lvl1pPr marL="0" indent="0">
              <a:buNone/>
              <a:defRPr sz="2000" b="0">
                <a:solidFill>
                  <a:schemeClr val="tx1"/>
                </a:solidFill>
              </a:defRPr>
            </a:lvl1pPr>
          </a:lstStyle>
          <a:p>
            <a:pPr lvl="0"/>
            <a:r>
              <a:rPr lang="en-US"/>
              <a:t>Click to edit Master text styles</a:t>
            </a:r>
          </a:p>
        </p:txBody>
      </p:sp>
      <p:pic>
        <p:nvPicPr>
          <p:cNvPr id="16" name="Picture 15">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dirty="0"/>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3">
                <a:solidFill>
                  <a:schemeClr val="bg1"/>
                </a:solidFill>
              </a:defRPr>
            </a:lvl1pPr>
          </a:lstStyle>
          <a:p>
            <a:pPr lvl="0"/>
            <a:r>
              <a:rPr lang="en-US"/>
              <a:t>Click to edit Master text styles</a:t>
            </a:r>
          </a:p>
        </p:txBody>
      </p:sp>
      <p:sp>
        <p:nvSpPr>
          <p:cNvPr id="24" name="TextBox 23"/>
          <p:cNvSpPr txBox="1"/>
          <p:nvPr/>
        </p:nvSpPr>
        <p:spPr>
          <a:xfrm>
            <a:off x="290923" y="3889248"/>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3">
                <a:solidFill>
                  <a:schemeClr val="bg1"/>
                </a:solidFill>
              </a:defRPr>
            </a:lvl1pPr>
          </a:lstStyle>
          <a:p>
            <a:pPr lvl="0"/>
            <a:r>
              <a:rPr lang="en-US"/>
              <a:t>Click to edit Master text styles</a:t>
            </a:r>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Tree>
    <p:custDataLst>
      <p:tags r:id="rId1"/>
    </p:custDataLst>
    <p:extLst>
      <p:ext uri="{BB962C8B-B14F-4D97-AF65-F5344CB8AC3E}">
        <p14:creationId xmlns:p14="http://schemas.microsoft.com/office/powerpoint/2010/main" val="37034784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Pull Quote">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a:t>Click to edit Master title style</a:t>
            </a:r>
            <a:endParaRPr lang="en-US" dirty="0"/>
          </a:p>
        </p:txBody>
      </p:sp>
      <p:sp>
        <p:nvSpPr>
          <p:cNvPr id="8" name="Rectangle 7">
            <a:extLst>
              <a:ext uri="{FF2B5EF4-FFF2-40B4-BE49-F238E27FC236}">
                <a16:creationId xmlns:a16="http://schemas.microsoft.com/office/drawing/2014/main" id="{A413BF5D-EF1D-5C42-8ED2-B1DC40150995}"/>
              </a:ext>
            </a:extLst>
          </p:cNvPr>
          <p:cNvSpPr/>
          <p:nvPr/>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dirty="0"/>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13" name="Picture 12">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4381373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Lst>
          </p:cNvPr>
          <p:cNvPicPr>
            <a:picLocks noChangeAspect="1"/>
          </p:cNvPicPr>
          <p:nvPr/>
        </p:nvPicPr>
        <p:blipFill>
          <a:blip r:embed="rId3"/>
          <a:stretch>
            <a:fillRect/>
          </a:stretch>
        </p:blipFill>
        <p:spPr>
          <a:xfrm>
            <a:off x="-81023" y="-47919"/>
            <a:ext cx="12361762" cy="6958182"/>
          </a:xfrm>
          <a:prstGeom prst="rect">
            <a:avLst/>
          </a:prstGeom>
        </p:spPr>
      </p:pic>
      <p:sp>
        <p:nvSpPr>
          <p:cNvPr id="5" name="TextBox 4">
            <a:extLst>
              <a:ext uri="{FF2B5EF4-FFF2-40B4-BE49-F238E27FC236}">
                <a16:creationId xmlns:a16="http://schemas.microsoft.com/office/drawing/2014/main" id="{7F32C9FB-A505-8F4E-99FC-1B161C930668}"/>
              </a:ext>
              <a:ext uri="{C183D7F6-B498-43B3-948B-1728B52AA6E4}">
                <adec:decorative xmlns:adec="http://schemas.microsoft.com/office/drawing/2017/decorative" val="0"/>
              </a:ext>
            </a:extLst>
          </p:cNvPr>
          <p:cNvSpPr txBox="1"/>
          <p:nvPr/>
        </p:nvSpPr>
        <p:spPr>
          <a:xfrm>
            <a:off x="423968" y="6089839"/>
            <a:ext cx="8921913" cy="646331"/>
          </a:xfrm>
          <a:prstGeom prst="rect">
            <a:avLst/>
          </a:prstGeom>
          <a:noFill/>
        </p:spPr>
        <p:txBody>
          <a:bodyPr wrap="square" rtlCol="0">
            <a:noAutofit/>
          </a:bodyPr>
          <a:lstStyle/>
          <a:p>
            <a:pPr algn="just"/>
            <a:r>
              <a:rPr lang="en-US" sz="900" dirty="0">
                <a:solidFill>
                  <a:schemeClr val="bg1"/>
                </a:solidFill>
                <a:latin typeface="Amazon Ember Light" charset="0"/>
                <a:ea typeface="Amazon Ember Light" charset="0"/>
                <a:cs typeface="Amazon Ember Light" charset="0"/>
              </a:rPr>
              <a:t>© 2019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900" u="sng" dirty="0">
                <a:solidFill>
                  <a:schemeClr val="bg1"/>
                </a:solidFill>
                <a:latin typeface="Amazon Ember Light" charset="0"/>
                <a:ea typeface="Amazon Ember Light" charset="0"/>
                <a:cs typeface="Amazon Ember Light" charset="0"/>
              </a:rPr>
              <a:t>aws-course-feedback@amazon.com</a:t>
            </a:r>
            <a:r>
              <a:rPr lang="en-US" sz="900" dirty="0">
                <a:solidFill>
                  <a:schemeClr val="bg1"/>
                </a:solidFill>
                <a:latin typeface="Amazon Ember Light" charset="0"/>
                <a:ea typeface="Amazon Ember Light" charset="0"/>
                <a:cs typeface="Amazon Ember Light" charset="0"/>
              </a:rPr>
              <a:t>. For all other questions, contact us at: </a:t>
            </a:r>
            <a:r>
              <a:rPr lang="en-US" sz="900" u="sng" dirty="0">
                <a:solidFill>
                  <a:schemeClr val="bg1"/>
                </a:solidFill>
                <a:latin typeface="Amazon Ember Light" charset="0"/>
                <a:ea typeface="Amazon Ember Light" charset="0"/>
                <a:cs typeface="Amazon Ember Light" charset="0"/>
              </a:rPr>
              <a:t>https://aws.amazon.com/contact-us/aws-training/</a:t>
            </a:r>
            <a:r>
              <a:rPr lang="en-US" sz="900" dirty="0">
                <a:solidFill>
                  <a:schemeClr val="bg1"/>
                </a:solidFill>
                <a:latin typeface="Amazon Ember Light" charset="0"/>
                <a:ea typeface="Amazon Ember Light" charset="0"/>
                <a:cs typeface="Amazon Ember Light" charset="0"/>
              </a:rPr>
              <a:t>. All trademarks are the property of their owners.</a:t>
            </a:r>
          </a:p>
          <a:p>
            <a:pPr algn="just"/>
            <a:endParaRPr lang="en-US" sz="900" dirty="0"/>
          </a:p>
        </p:txBody>
      </p:sp>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p>
        </p:txBody>
      </p:sp>
      <p:pic>
        <p:nvPicPr>
          <p:cNvPr id="7" name="Picture 6">
            <a:extLst>
              <a:ext uri="{FF2B5EF4-FFF2-40B4-BE49-F238E27FC236}">
                <a16:creationId xmlns:a16="http://schemas.microsoft.com/office/drawing/2014/main" id="{91A5F71C-941B-424B-B0F4-B91497513EB8}"/>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978651299"/>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6FDAC9-2319-174D-BC2A-4BFF5B567AC1}" type="slidenum">
              <a:rPr lang="en-US" smtClean="0"/>
              <a:t>‹#›</a:t>
            </a:fld>
            <a:endParaRPr lang="en-US"/>
          </a:p>
        </p:txBody>
      </p:sp>
    </p:spTree>
    <p:extLst>
      <p:ext uri="{BB962C8B-B14F-4D97-AF65-F5344CB8AC3E}">
        <p14:creationId xmlns:p14="http://schemas.microsoft.com/office/powerpoint/2010/main" val="13054789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6FDAC9-2319-174D-BC2A-4BFF5B567AC1}" type="slidenum">
              <a:rPr lang="en-US" smtClean="0"/>
              <a:t>‹#›</a:t>
            </a:fld>
            <a:endParaRPr lang="en-US"/>
          </a:p>
        </p:txBody>
      </p:sp>
    </p:spTree>
    <p:extLst>
      <p:ext uri="{BB962C8B-B14F-4D97-AF65-F5344CB8AC3E}">
        <p14:creationId xmlns:p14="http://schemas.microsoft.com/office/powerpoint/2010/main" val="20383654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woTxTwoObj">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6FDAC9-2319-174D-BC2A-4BFF5B567AC1}" type="slidenum">
              <a:rPr lang="en-US" smtClean="0"/>
              <a:t>‹#›</a:t>
            </a:fld>
            <a:endParaRPr lang="en-US"/>
          </a:p>
        </p:txBody>
      </p:sp>
    </p:spTree>
    <p:extLst>
      <p:ext uri="{BB962C8B-B14F-4D97-AF65-F5344CB8AC3E}">
        <p14:creationId xmlns:p14="http://schemas.microsoft.com/office/powerpoint/2010/main" val="5298913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1_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7AF45B-C20A-5F4E-906A-B043D9D7F28E}"/>
              </a:ext>
            </a:extLst>
          </p:cNvPr>
          <p:cNvSpPr/>
          <p:nvPr/>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id="{C0EC8262-9538-E343-BCD0-0911ADA9E7A6}"/>
              </a:ext>
            </a:extLst>
          </p:cNvPr>
          <p:cNvPicPr>
            <a:picLocks noChangeAspect="1"/>
          </p:cNvPicPr>
          <p:nvPr/>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endParaRPr lang="en-US" dirty="0"/>
          </a:p>
        </p:txBody>
      </p:sp>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FFDB7B2F-8327-B54A-A6DB-5F4F68ECD970}"/>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1_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dirty="0"/>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1_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Lst>
          </p:cNvPr>
          <p:cNvPicPr>
            <a:picLocks/>
          </p:cNvPicPr>
          <p:nvPr/>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a16="http://schemas.microsoft.com/office/drawing/2014/main" id="{EAED9FF8-3030-4E4D-ADC0-FA2315FD54F2}"/>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dirty="0"/>
          </a:p>
        </p:txBody>
      </p:sp>
      <p:pic>
        <p:nvPicPr>
          <p:cNvPr id="14" name="Picture 13">
            <a:extLst>
              <a:ext uri="{FF2B5EF4-FFF2-40B4-BE49-F238E27FC236}">
                <a16:creationId xmlns:a16="http://schemas.microsoft.com/office/drawing/2014/main" id="{BCD2DB21-CEFB-4A4D-B8DA-776FFE4E65ED}"/>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7AF45B-C20A-5F4E-906A-B043D9D7F28E}"/>
              </a:ext>
            </a:extLst>
          </p:cNvPr>
          <p:cNvSpPr/>
          <p:nvPr/>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id="{C0EC8262-9538-E343-BCD0-0911ADA9E7A6}"/>
              </a:ext>
            </a:extLst>
          </p:cNvPr>
          <p:cNvPicPr>
            <a:picLocks noChangeAspect="1"/>
          </p:cNvPicPr>
          <p:nvPr/>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endParaRPr lang="en-US" dirty="0"/>
          </a:p>
        </p:txBody>
      </p:sp>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FFDB7B2F-8327-B54A-A6DB-5F4F68ECD970}"/>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380015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2_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Lst>
          </p:cNvPr>
          <p:cNvPicPr>
            <a:picLocks/>
          </p:cNvPicPr>
          <p:nvPr/>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Edit Master text styles</a:t>
            </a:r>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dirty="0"/>
          </a:p>
        </p:txBody>
      </p:sp>
      <p:pic>
        <p:nvPicPr>
          <p:cNvPr id="16" name="Picture 15">
            <a:extLst>
              <a:ext uri="{FF2B5EF4-FFF2-40B4-BE49-F238E27FC236}">
                <a16:creationId xmlns:a16="http://schemas.microsoft.com/office/drawing/2014/main" id="{503D402F-215B-FB47-825A-3E2774C59C1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1_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Lst>
          </p:cNvPr>
          <p:cNvPicPr>
            <a:picLocks/>
          </p:cNvPicPr>
          <p:nvPr/>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Edit Master text styles</a:t>
            </a:r>
          </a:p>
        </p:txBody>
      </p:sp>
      <p:sp>
        <p:nvSpPr>
          <p:cNvPr id="10" name="Footer Placeholder 4">
            <a:extLst>
              <a:ext uri="{FF2B5EF4-FFF2-40B4-BE49-F238E27FC236}">
                <a16:creationId xmlns:a16="http://schemas.microsoft.com/office/drawing/2014/main" id="{99B9B80A-7CBE-8F4D-B2B0-66F7C285B4D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dirty="0"/>
          </a:p>
        </p:txBody>
      </p:sp>
      <p:pic>
        <p:nvPicPr>
          <p:cNvPr id="15" name="Picture 14">
            <a:extLst>
              <a:ext uri="{FF2B5EF4-FFF2-40B4-BE49-F238E27FC236}">
                <a16:creationId xmlns:a16="http://schemas.microsoft.com/office/drawing/2014/main" id="{2D28D2B2-887B-C449-B54F-A6016CBDBCB1}"/>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7150833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1_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Lst>
          </p:cNvPr>
          <p:cNvPicPr>
            <a:picLocks/>
          </p:cNvPicPr>
          <p:nvPr/>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a:noAutofit/>
          </a:bodyPr>
          <a:lstStyle>
            <a:lvl1pPr marL="0" indent="0">
              <a:buNone/>
              <a:defRPr/>
            </a:lvl1pPr>
          </a:lstStyle>
          <a:p>
            <a:r>
              <a:rPr lang="en-US" dirty="0"/>
              <a:t>Click icon to add picture</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a:noAutofit/>
          </a:bodyPr>
          <a:lstStyle>
            <a:lvl1pPr marL="0" indent="0">
              <a:buNone/>
              <a:defRPr/>
            </a:lvl1pPr>
          </a:lstStyle>
          <a:p>
            <a:r>
              <a:rPr lang="en-US" dirty="0"/>
              <a:t>Click icon to add picture</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a:noAutofit/>
          </a:bodyPr>
          <a:lstStyle>
            <a:lvl1pPr marL="0" indent="0">
              <a:buNone/>
              <a:defRPr/>
            </a:lvl1pPr>
          </a:lstStyle>
          <a:p>
            <a:r>
              <a:rPr lang="en-US" dirty="0"/>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a:noAutofit/>
          </a:bodyPr>
          <a:lstStyle>
            <a:lvl1pPr marL="0" indent="0">
              <a:buNone/>
              <a:defRPr/>
            </a:lvl1pPr>
          </a:lstStyle>
          <a:p>
            <a:r>
              <a:rPr lang="en-US" dirty="0"/>
              <a:t>Click icon to add picture</a:t>
            </a:r>
          </a:p>
        </p:txBody>
      </p:sp>
      <p:sp>
        <p:nvSpPr>
          <p:cNvPr id="14" name="Footer Placeholder 4">
            <a:extLst>
              <a:ext uri="{FF2B5EF4-FFF2-40B4-BE49-F238E27FC236}">
                <a16:creationId xmlns:a16="http://schemas.microsoft.com/office/drawing/2014/main" id="{075ED423-869B-CA42-83F6-A40BF01C3EB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dirty="0"/>
          </a:p>
        </p:txBody>
      </p:sp>
      <p:pic>
        <p:nvPicPr>
          <p:cNvPr id="16" name="Picture 15">
            <a:extLst>
              <a:ext uri="{FF2B5EF4-FFF2-40B4-BE49-F238E27FC236}">
                <a16:creationId xmlns:a16="http://schemas.microsoft.com/office/drawing/2014/main" id="{49A7927A-C274-E848-B9FC-75CF0763AED5}"/>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1_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Lst>
          </p:cNvPr>
          <p:cNvPicPr>
            <a:picLocks/>
          </p:cNvPicPr>
          <p:nvPr/>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a:noAutofit/>
          </a:bodyPr>
          <a:lstStyle>
            <a:lvl1pPr marL="0" indent="0">
              <a:buNone/>
              <a:defRPr/>
            </a:lvl1pPr>
          </a:lstStyle>
          <a:p>
            <a:r>
              <a:rPr lang="en-US" dirty="0"/>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a:noAutofit/>
          </a:bodyPr>
          <a:lstStyle>
            <a:lvl1pPr marL="0" indent="0">
              <a:buNone/>
              <a:defRPr/>
            </a:lvl1pPr>
          </a:lstStyle>
          <a:p>
            <a:r>
              <a:rPr lang="en-US" dirty="0"/>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21" name="Footer Placeholder 4">
            <a:extLst>
              <a:ext uri="{FF2B5EF4-FFF2-40B4-BE49-F238E27FC236}">
                <a16:creationId xmlns:a16="http://schemas.microsoft.com/office/drawing/2014/main" id="{FBF3F200-BB4F-664F-876E-B587463197E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dirty="0"/>
          </a:p>
        </p:txBody>
      </p:sp>
      <p:pic>
        <p:nvPicPr>
          <p:cNvPr id="23" name="Picture 22">
            <a:extLst>
              <a:ext uri="{FF2B5EF4-FFF2-40B4-BE49-F238E27FC236}">
                <a16:creationId xmlns:a16="http://schemas.microsoft.com/office/drawing/2014/main" id="{C99A9892-B85D-B746-B8F0-8DD0CF1EABE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1_Ic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a:t>Edit Master text styles</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a:t>Edit Master text styles</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a:t>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dirty="0"/>
          </a:p>
        </p:txBody>
      </p:sp>
      <p:pic>
        <p:nvPicPr>
          <p:cNvPr id="34" name="Picture 33">
            <a:extLst>
              <a:ext uri="{FF2B5EF4-FFF2-40B4-BE49-F238E27FC236}">
                <a16:creationId xmlns:a16="http://schemas.microsoft.com/office/drawing/2014/main" id="{F7CCF82A-4490-0644-8968-C198DF5F3F3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909200" y="365126"/>
            <a:ext cx="1772652" cy="449072"/>
          </a:xfrm>
          <a:prstGeom prst="rect">
            <a:avLst/>
          </a:prstGeom>
        </p:spPr>
      </p:pic>
      <p:pic>
        <p:nvPicPr>
          <p:cNvPr id="13" name="Picture 12">
            <a:extLst>
              <a:ext uri="{FF2B5EF4-FFF2-40B4-BE49-F238E27FC236}">
                <a16:creationId xmlns:a16="http://schemas.microsoft.com/office/drawing/2014/main" id="{76EEF212-16FA-C546-A6BD-253C80A1A8FF}"/>
              </a:ext>
            </a:extLst>
          </p:cNvPr>
          <p:cNvPicPr>
            <a:picLocks noChangeAspect="1"/>
          </p:cNvPicPr>
          <p:nvPr/>
        </p:nvPicPr>
        <p:blipFill rotWithShape="1">
          <a:blip r:embed="rId4"/>
          <a:srcRect l="75552" t="60520" r="3438" b="3809"/>
          <a:stretch/>
        </p:blipFill>
        <p:spPr>
          <a:xfrm rot="10800000">
            <a:off x="-1" y="-2"/>
            <a:ext cx="2268187" cy="2166103"/>
          </a:xfrm>
          <a:prstGeom prst="rect">
            <a:avLst/>
          </a:prstGeom>
        </p:spPr>
      </p:pic>
      <p:sp>
        <p:nvSpPr>
          <p:cNvPr id="17"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1_Table 1">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dirty="0"/>
          </a:p>
        </p:txBody>
      </p:sp>
      <p:pic>
        <p:nvPicPr>
          <p:cNvPr id="9" name="Picture 8">
            <a:extLst>
              <a:ext uri="{FF2B5EF4-FFF2-40B4-BE49-F238E27FC236}">
                <a16:creationId xmlns:a16="http://schemas.microsoft.com/office/drawing/2014/main" id="{D194B4B0-788D-CC4A-BD6F-E27A18377A01}"/>
              </a:ext>
            </a:extLst>
          </p:cNvPr>
          <p:cNvPicPr>
            <a:picLocks/>
          </p:cNvPicPr>
          <p:nvPr/>
        </p:nvPicPr>
        <p:blipFill>
          <a:blip r:embed="rId3"/>
          <a:stretch>
            <a:fillRect/>
          </a:stretch>
        </p:blipFill>
        <p:spPr>
          <a:xfrm>
            <a:off x="2469" y="5"/>
            <a:ext cx="12188952" cy="1143000"/>
          </a:xfrm>
          <a:prstGeom prst="rect">
            <a:avLst/>
          </a:prstGeom>
        </p:spPr>
      </p:pic>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909198" y="365126"/>
            <a:ext cx="1772656" cy="449073"/>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1_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a16="http://schemas.microsoft.com/office/drawing/2014/main" id="{FE4A4D56-E7FB-BE4E-A7A1-0A8FD1819058}"/>
              </a:ext>
            </a:extLst>
          </p:cNvPr>
          <p:cNvPicPr>
            <a:picLocks noChangeAspect="1"/>
          </p:cNvPicPr>
          <p:nvPr/>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18935291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1_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a:t>Click to edit Master title style</a:t>
            </a:r>
            <a:endParaRPr lang="en-US" dirty="0"/>
          </a:p>
        </p:txBody>
      </p:sp>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a:normAutofit/>
          </a:bodyPr>
          <a:lstStyle>
            <a:lvl1pPr marL="0" indent="0">
              <a:lnSpc>
                <a:spcPct val="100000"/>
              </a:lnSpc>
              <a:buNone/>
              <a:defRPr sz="1867"/>
            </a:lvl1pPr>
          </a:lstStyle>
          <a:p>
            <a:pPr lvl="0"/>
            <a:r>
              <a:rPr lang="en-US"/>
              <a:t>Edit Master text styles</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a:normAutofit/>
          </a:bodyPr>
          <a:lstStyle>
            <a:lvl1pPr marL="0" indent="0">
              <a:lnSpc>
                <a:spcPct val="100000"/>
              </a:lnSpc>
              <a:buNone/>
              <a:defRPr sz="1867"/>
            </a:lvl1pPr>
          </a:lstStyle>
          <a:p>
            <a:pPr lvl="0"/>
            <a:r>
              <a:rPr lang="en-US"/>
              <a:t>Edit Master text styles</a:t>
            </a:r>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a:normAutofit/>
          </a:bodyPr>
          <a:lstStyle>
            <a:lvl1pPr marL="0" indent="0">
              <a:lnSpc>
                <a:spcPct val="100000"/>
              </a:lnSpc>
              <a:buNone/>
              <a:defRPr sz="1867"/>
            </a:lvl1pPr>
          </a:lstStyle>
          <a:p>
            <a:pPr lvl="0"/>
            <a:r>
              <a:rPr lang="en-US"/>
              <a:t>Edit Master text styles</a:t>
            </a:r>
          </a:p>
        </p:txBody>
      </p:sp>
      <p:sp>
        <p:nvSpPr>
          <p:cNvPr id="23" name="Rectangle 22">
            <a:extLst>
              <a:ext uri="{FF2B5EF4-FFF2-40B4-BE49-F238E27FC236}">
                <a16:creationId xmlns:a16="http://schemas.microsoft.com/office/drawing/2014/main" id="{95458110-5E55-0F46-BBF5-9C8F2C62151D}"/>
              </a:ext>
            </a:extLst>
          </p:cNvPr>
          <p:cNvSpPr/>
          <p:nvPr/>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5" name="Rectangle 24">
            <a:extLst>
              <a:ext uri="{FF2B5EF4-FFF2-40B4-BE49-F238E27FC236}">
                <a16:creationId xmlns:a16="http://schemas.microsoft.com/office/drawing/2014/main" id="{3A3837C0-EFCF-E345-9E05-AF315FB06800}"/>
              </a:ext>
            </a:extLst>
          </p:cNvPr>
          <p:cNvSpPr/>
          <p:nvPr/>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a:normAutofit/>
          </a:bodyPr>
          <a:lstStyle>
            <a:lvl1pPr marL="0" indent="0">
              <a:buNone/>
              <a:defRPr sz="2400"/>
            </a:lvl1pPr>
          </a:lstStyle>
          <a:p>
            <a:pPr lvl="0"/>
            <a:r>
              <a:rPr lang="en-US"/>
              <a:t>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a:noAutofit/>
          </a:bodyPr>
          <a:lstStyle>
            <a:lvl1pPr marL="0" indent="0">
              <a:buNone/>
              <a:defRPr sz="2000" b="0">
                <a:solidFill>
                  <a:schemeClr val="tx1"/>
                </a:solidFill>
              </a:defRPr>
            </a:lvl1pPr>
          </a:lstStyle>
          <a:p>
            <a:pPr lvl="0"/>
            <a:r>
              <a:rPr lang="en-US"/>
              <a:t>Edit Master text styles</a:t>
            </a:r>
          </a:p>
        </p:txBody>
      </p:sp>
      <p:pic>
        <p:nvPicPr>
          <p:cNvPr id="16" name="Picture 15">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dirty="0"/>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3">
                <a:solidFill>
                  <a:schemeClr val="bg1"/>
                </a:solidFill>
              </a:defRPr>
            </a:lvl1pPr>
          </a:lstStyle>
          <a:p>
            <a:pPr lvl="0"/>
            <a:r>
              <a:rPr lang="en-US"/>
              <a:t>Edit Master text styles</a:t>
            </a:r>
          </a:p>
        </p:txBody>
      </p:sp>
      <p:sp>
        <p:nvSpPr>
          <p:cNvPr id="24" name="TextBox 23"/>
          <p:cNvSpPr txBox="1"/>
          <p:nvPr/>
        </p:nvSpPr>
        <p:spPr>
          <a:xfrm>
            <a:off x="290923" y="3889248"/>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3">
                <a:solidFill>
                  <a:schemeClr val="bg1"/>
                </a:solidFill>
              </a:defRPr>
            </a:lvl1pPr>
          </a:lstStyle>
          <a:p>
            <a:pPr lvl="0"/>
            <a:r>
              <a:rPr lang="en-US"/>
              <a:t>Edit Master text styles</a:t>
            </a:r>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Edit Master text styles</a:t>
            </a:r>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8c - Agenda/Learn how to... - Journal ">
  <p:cSld name="8c - Agenda/Learn how to... - Journal ">
    <p:spTree>
      <p:nvGrpSpPr>
        <p:cNvPr id="1" name="Shape 80"/>
        <p:cNvGrpSpPr/>
        <p:nvPr/>
      </p:nvGrpSpPr>
      <p:grpSpPr>
        <a:xfrm>
          <a:off x="0" y="0"/>
          <a:ext cx="0" cy="0"/>
          <a:chOff x="0" y="0"/>
          <a:chExt cx="0" cy="0"/>
        </a:xfrm>
      </p:grpSpPr>
      <p:sp>
        <p:nvSpPr>
          <p:cNvPr id="81" name="Google Shape;81;p14"/>
          <p:cNvSpPr txBox="1">
            <a:spLocks noGrp="1"/>
          </p:cNvSpPr>
          <p:nvPr>
            <p:ph type="body" idx="1"/>
          </p:nvPr>
        </p:nvSpPr>
        <p:spPr>
          <a:xfrm>
            <a:off x="1134183" y="1621417"/>
            <a:ext cx="4879800" cy="4516800"/>
          </a:xfrm>
          <a:prstGeom prst="rect">
            <a:avLst/>
          </a:prstGeom>
          <a:noFill/>
          <a:ln>
            <a:noFill/>
          </a:ln>
        </p:spPr>
        <p:txBody>
          <a:bodyPr spcFirstLastPara="1" wrap="square" lIns="91425" tIns="91425" rIns="91425" bIns="91425" anchor="t" anchorCtr="0">
            <a:noAutofit/>
          </a:bodyPr>
          <a:lstStyle>
            <a:lvl1pPr marL="304815" lvl="0" indent="-304815" rtl="0">
              <a:lnSpc>
                <a:spcPct val="100000"/>
              </a:lnSpc>
              <a:spcBef>
                <a:spcPts val="0"/>
              </a:spcBef>
              <a:spcAft>
                <a:spcPts val="0"/>
              </a:spcAft>
              <a:buClr>
                <a:schemeClr val="lt1"/>
              </a:buClr>
              <a:buSzPts val="3600"/>
              <a:buFont typeface="Roboto"/>
              <a:buChar char="●"/>
              <a:defRPr sz="2400">
                <a:solidFill>
                  <a:schemeClr val="lt1"/>
                </a:solidFill>
                <a:latin typeface="Roboto"/>
                <a:ea typeface="Roboto"/>
                <a:cs typeface="Roboto"/>
                <a:sym typeface="Roboto"/>
              </a:defRPr>
            </a:lvl1pPr>
            <a:lvl2pPr marL="609630" lvl="1"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2pPr>
            <a:lvl3pPr marL="914446" lvl="2"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3pPr>
            <a:lvl4pPr marL="1219261" lvl="3"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4pPr>
            <a:lvl5pPr marL="1524076" lvl="4"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5pPr>
            <a:lvl6pPr marL="1828891" lvl="5"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6pPr>
            <a:lvl7pPr marL="2133707" lvl="6"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7pPr>
            <a:lvl8pPr marL="2438522" lvl="7"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8pPr>
            <a:lvl9pPr marL="2743337" lvl="8" indent="-304815" rtl="0">
              <a:lnSpc>
                <a:spcPct val="100000"/>
              </a:lnSpc>
              <a:spcBef>
                <a:spcPts val="1933"/>
              </a:spcBef>
              <a:spcAft>
                <a:spcPts val="1933"/>
              </a:spcAft>
              <a:buClr>
                <a:schemeClr val="lt1"/>
              </a:buClr>
              <a:buSzPts val="3600"/>
              <a:buFont typeface="Roboto"/>
              <a:buChar char="■"/>
              <a:defRPr sz="2400">
                <a:solidFill>
                  <a:schemeClr val="lt1"/>
                </a:solidFill>
                <a:latin typeface="Roboto"/>
                <a:ea typeface="Roboto"/>
                <a:cs typeface="Roboto"/>
                <a:sym typeface="Roboto"/>
              </a:defRPr>
            </a:lvl9pPr>
          </a:lstStyle>
          <a:p>
            <a:endParaRPr/>
          </a:p>
        </p:txBody>
      </p:sp>
      <p:cxnSp>
        <p:nvCxnSpPr>
          <p:cNvPr id="82" name="Google Shape;82;p14"/>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83" name="Google Shape;83;p14"/>
          <p:cNvSpPr txBox="1">
            <a:spLocks noGrp="1"/>
          </p:cNvSpPr>
          <p:nvPr>
            <p:ph type="title"/>
          </p:nvPr>
        </p:nvSpPr>
        <p:spPr>
          <a:xfrm>
            <a:off x="1114983" y="769917"/>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a:endParaRPr/>
          </a:p>
        </p:txBody>
      </p:sp>
      <p:pic>
        <p:nvPicPr>
          <p:cNvPr id="84" name="Google Shape;84;p14"/>
          <p:cNvPicPr preferRelativeResize="0"/>
          <p:nvPr/>
        </p:nvPicPr>
        <p:blipFill>
          <a:blip r:embed="rId2">
            <a:alphaModFix/>
          </a:blip>
          <a:stretch>
            <a:fillRect/>
          </a:stretch>
        </p:blipFill>
        <p:spPr>
          <a:xfrm>
            <a:off x="6745601" y="1541817"/>
            <a:ext cx="3774365" cy="3774365"/>
          </a:xfrm>
          <a:prstGeom prst="rect">
            <a:avLst/>
          </a:prstGeom>
          <a:noFill/>
          <a:ln>
            <a:noFill/>
          </a:ln>
        </p:spPr>
      </p:pic>
    </p:spTree>
    <p:extLst>
      <p:ext uri="{BB962C8B-B14F-4D97-AF65-F5344CB8AC3E}">
        <p14:creationId xmlns:p14="http://schemas.microsoft.com/office/powerpoint/2010/main" val="22370918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4b - Full - No text">
  <p:cSld name="4b - Full - No text">
    <p:spTree>
      <p:nvGrpSpPr>
        <p:cNvPr id="1" name="Shape 131"/>
        <p:cNvGrpSpPr/>
        <p:nvPr/>
      </p:nvGrpSpPr>
      <p:grpSpPr>
        <a:xfrm>
          <a:off x="0" y="0"/>
          <a:ext cx="0" cy="0"/>
          <a:chOff x="0" y="0"/>
          <a:chExt cx="0" cy="0"/>
        </a:xfrm>
      </p:grpSpPr>
    </p:spTree>
    <p:extLst>
      <p:ext uri="{BB962C8B-B14F-4D97-AF65-F5344CB8AC3E}">
        <p14:creationId xmlns:p14="http://schemas.microsoft.com/office/powerpoint/2010/main" val="1552447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dirty="0"/>
          </a:p>
        </p:txBody>
      </p:sp>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B9293C6B-D94F-304A-A8F4-8745DAD9DF47}"/>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7" name="Picture 6">
            <a:extLst>
              <a:ext uri="{FF2B5EF4-FFF2-40B4-BE49-F238E27FC236}">
                <a16:creationId xmlns:a16="http://schemas.microsoft.com/office/drawing/2014/main" id="{3AA315D3-3937-1747-9C2E-0067F12A02F0}"/>
              </a:ext>
            </a:extLst>
          </p:cNvPr>
          <p:cNvPicPr>
            <a:picLocks noChangeAspect="1"/>
          </p:cNvPicPr>
          <p:nvPr/>
        </p:nvPicPr>
        <p:blipFill rotWithShape="1">
          <a:blip r:embed="rId3"/>
          <a:srcRect l="75552" t="60520" r="3438" b="3809"/>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12745798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spTree>
      <p:nvGrpSpPr>
        <p:cNvPr id="1" name="Shape 151"/>
        <p:cNvGrpSpPr/>
        <p:nvPr/>
      </p:nvGrpSpPr>
      <p:grpSpPr>
        <a:xfrm>
          <a:off x="0" y="0"/>
          <a:ext cx="0" cy="0"/>
          <a:chOff x="0" y="0"/>
          <a:chExt cx="0" cy="0"/>
        </a:xfrm>
      </p:grpSpPr>
      <p:pic>
        <p:nvPicPr>
          <p:cNvPr id="152" name="Google Shape;152;p33"/>
          <p:cNvPicPr preferRelativeResize="0"/>
          <p:nvPr/>
        </p:nvPicPr>
        <p:blipFill>
          <a:blip r:embed="rId2">
            <a:alphaModFix/>
          </a:blip>
          <a:stretch>
            <a:fillRect/>
          </a:stretch>
        </p:blipFill>
        <p:spPr>
          <a:xfrm>
            <a:off x="3453600" y="2795000"/>
            <a:ext cx="5020155" cy="960784"/>
          </a:xfrm>
          <a:prstGeom prst="rect">
            <a:avLst/>
          </a:prstGeom>
          <a:noFill/>
          <a:ln>
            <a:noFill/>
          </a:ln>
        </p:spPr>
      </p:pic>
      <p:sp>
        <p:nvSpPr>
          <p:cNvPr id="153" name="Google Shape;153;p33"/>
          <p:cNvSpPr/>
          <p:nvPr/>
        </p:nvSpPr>
        <p:spPr>
          <a:xfrm>
            <a:off x="393633" y="5957700"/>
            <a:ext cx="2447000" cy="649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60950" tIns="60950" rIns="60950" bIns="60950" anchor="ctr" anchorCtr="0">
            <a:noAutofit/>
          </a:bodyPr>
          <a:lstStyle/>
          <a:p>
            <a:pPr marL="0" lvl="0" indent="0" algn="l" rtl="0">
              <a:spcBef>
                <a:spcPts val="0"/>
              </a:spcBef>
              <a:spcAft>
                <a:spcPts val="0"/>
              </a:spcAft>
              <a:buNone/>
            </a:pPr>
            <a:endParaRPr sz="1200"/>
          </a:p>
        </p:txBody>
      </p:sp>
    </p:spTree>
    <p:extLst>
      <p:ext uri="{BB962C8B-B14F-4D97-AF65-F5344CB8AC3E}">
        <p14:creationId xmlns:p14="http://schemas.microsoft.com/office/powerpoint/2010/main" val="398364343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DB21-C6E6-584C-BDA1-46F6E639C4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529F49-7027-954D-9748-EBC524DA75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D1C29CB-677A-A244-9F99-DF612C8CC24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B5012D5-0BB3-484B-AF01-1024B46A400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0766D17-8CF2-9B47-A22A-5AAABE701ED8}"/>
              </a:ext>
            </a:extLst>
          </p:cNvPr>
          <p:cNvSpPr>
            <a:spLocks noGrp="1"/>
          </p:cNvSpPr>
          <p:nvPr>
            <p:ph type="sldNum" sz="quarter" idx="12"/>
          </p:nvPr>
        </p:nvSpPr>
        <p:spPr/>
        <p:txBody>
          <a:bodyPr/>
          <a:lstStyle/>
          <a:p>
            <a:fld id="{B6A95138-A96E-2F42-A959-2EFD44FE4AB7}" type="slidenum">
              <a:rPr lang="en-US" smtClean="0"/>
              <a:pPr/>
              <a:t>‹#›</a:t>
            </a:fld>
            <a:endParaRPr lang="en-US" dirty="0"/>
          </a:p>
        </p:txBody>
      </p:sp>
    </p:spTree>
    <p:extLst>
      <p:ext uri="{BB962C8B-B14F-4D97-AF65-F5344CB8AC3E}">
        <p14:creationId xmlns:p14="http://schemas.microsoft.com/office/powerpoint/2010/main" val="38048538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AF91D-3D65-CD43-AB1C-BD86DCCDF8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FF9AE4-D8E7-4541-9B3E-C6BC72B7A9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8AE24EE8-B6F7-FF47-B972-E1BB580593C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F3101BF-990C-5E47-8FA6-645E64D9C361}"/>
              </a:ext>
            </a:extLst>
          </p:cNvPr>
          <p:cNvSpPr>
            <a:spLocks noGrp="1"/>
          </p:cNvSpPr>
          <p:nvPr>
            <p:ph type="sldNum" sz="quarter" idx="12"/>
          </p:nvPr>
        </p:nvSpPr>
        <p:spPr/>
        <p:txBody>
          <a:bodyPr/>
          <a:lstStyle/>
          <a:p>
            <a:fld id="{B6A95138-A96E-2F42-A959-2EFD44FE4AB7}" type="slidenum">
              <a:rPr lang="en-US" smtClean="0"/>
              <a:pPr/>
              <a:t>‹#›</a:t>
            </a:fld>
            <a:endParaRPr lang="en-US" dirty="0"/>
          </a:p>
        </p:txBody>
      </p:sp>
    </p:spTree>
    <p:extLst>
      <p:ext uri="{BB962C8B-B14F-4D97-AF65-F5344CB8AC3E}">
        <p14:creationId xmlns:p14="http://schemas.microsoft.com/office/powerpoint/2010/main" val="29100956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7EB60-1FA9-5E4C-8D7A-64DA70BA3A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904AA89-2A67-144A-B150-55609F7A9B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C27E6D-B447-7C4A-8229-634D5DDCACB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F8F67F1-8BC7-CE46-ADAE-A2E18E223C5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F14DEB9-7B05-2E41-9996-B7B5BAB4A881}"/>
              </a:ext>
            </a:extLst>
          </p:cNvPr>
          <p:cNvSpPr>
            <a:spLocks noGrp="1"/>
          </p:cNvSpPr>
          <p:nvPr>
            <p:ph type="sldNum" sz="quarter" idx="12"/>
          </p:nvPr>
        </p:nvSpPr>
        <p:spPr/>
        <p:txBody>
          <a:bodyPr/>
          <a:lstStyle/>
          <a:p>
            <a:fld id="{B6A95138-A96E-2F42-A959-2EFD44FE4AB7}" type="slidenum">
              <a:rPr lang="en-US" smtClean="0"/>
              <a:pPr/>
              <a:t>‹#›</a:t>
            </a:fld>
            <a:endParaRPr lang="en-US" dirty="0"/>
          </a:p>
        </p:txBody>
      </p:sp>
    </p:spTree>
    <p:extLst>
      <p:ext uri="{BB962C8B-B14F-4D97-AF65-F5344CB8AC3E}">
        <p14:creationId xmlns:p14="http://schemas.microsoft.com/office/powerpoint/2010/main" val="13790437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D282F-4F0D-2C47-B1C5-AA3E721F57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0225F0-B1B2-E14E-8FA9-93E1AF1954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507775-8B7B-7844-8FE4-7E426753E94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15D552-7D89-6E48-BEA9-64C5B504CB8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505034C-0DEE-1A42-9049-B5DBA70C46C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BC048F2-C3AB-3345-A59C-F761BE4C921B}"/>
              </a:ext>
            </a:extLst>
          </p:cNvPr>
          <p:cNvSpPr>
            <a:spLocks noGrp="1"/>
          </p:cNvSpPr>
          <p:nvPr>
            <p:ph type="sldNum" sz="quarter" idx="12"/>
          </p:nvPr>
        </p:nvSpPr>
        <p:spPr/>
        <p:txBody>
          <a:bodyPr/>
          <a:lstStyle/>
          <a:p>
            <a:fld id="{B6A95138-A96E-2F42-A959-2EFD44FE4AB7}" type="slidenum">
              <a:rPr lang="en-US" smtClean="0"/>
              <a:pPr/>
              <a:t>‹#›</a:t>
            </a:fld>
            <a:endParaRPr lang="en-US" dirty="0"/>
          </a:p>
        </p:txBody>
      </p:sp>
    </p:spTree>
    <p:extLst>
      <p:ext uri="{BB962C8B-B14F-4D97-AF65-F5344CB8AC3E}">
        <p14:creationId xmlns:p14="http://schemas.microsoft.com/office/powerpoint/2010/main" val="15912255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A8497-4EE6-9840-AFAD-20196AAEB1C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883AE6-1A5D-F249-877D-9A4C6F469F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732A80-9283-AC4E-A432-5ED2737EFD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5E935D5-468B-3C42-BD0B-A0F7D4BA12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F10CAF-01A2-5C47-A092-F5645785B9F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6D719C0-BDD3-1240-8C32-2EC6D3FA73F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8B143364-CCCD-5646-B63E-346D503D5AB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2A4FE59-6168-8748-BF93-67AE912093AB}"/>
              </a:ext>
            </a:extLst>
          </p:cNvPr>
          <p:cNvSpPr>
            <a:spLocks noGrp="1"/>
          </p:cNvSpPr>
          <p:nvPr>
            <p:ph type="sldNum" sz="quarter" idx="12"/>
          </p:nvPr>
        </p:nvSpPr>
        <p:spPr/>
        <p:txBody>
          <a:bodyPr/>
          <a:lstStyle/>
          <a:p>
            <a:fld id="{B6A95138-A96E-2F42-A959-2EFD44FE4AB7}" type="slidenum">
              <a:rPr lang="en-US" smtClean="0"/>
              <a:pPr/>
              <a:t>‹#›</a:t>
            </a:fld>
            <a:endParaRPr lang="en-US" dirty="0"/>
          </a:p>
        </p:txBody>
      </p:sp>
    </p:spTree>
    <p:extLst>
      <p:ext uri="{BB962C8B-B14F-4D97-AF65-F5344CB8AC3E}">
        <p14:creationId xmlns:p14="http://schemas.microsoft.com/office/powerpoint/2010/main" val="40548491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5075A-993F-AB48-8173-C9BAC8671AF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C921AC9-E90F-514D-9F57-F7194A80C4C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562F3018-541C-1148-A64F-8F76EF336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D9D0A34-3439-064A-B102-D30E5FFD12C2}"/>
              </a:ext>
            </a:extLst>
          </p:cNvPr>
          <p:cNvSpPr>
            <a:spLocks noGrp="1"/>
          </p:cNvSpPr>
          <p:nvPr>
            <p:ph type="sldNum" sz="quarter" idx="12"/>
          </p:nvPr>
        </p:nvSpPr>
        <p:spPr/>
        <p:txBody>
          <a:bodyPr/>
          <a:lstStyle/>
          <a:p>
            <a:fld id="{B6A95138-A96E-2F42-A959-2EFD44FE4AB7}" type="slidenum">
              <a:rPr lang="en-US" smtClean="0"/>
              <a:t>‹#›</a:t>
            </a:fld>
            <a:endParaRPr lang="en-US" dirty="0"/>
          </a:p>
        </p:txBody>
      </p:sp>
      <p:pic>
        <p:nvPicPr>
          <p:cNvPr id="6" name="Picture 5">
            <a:extLst>
              <a:ext uri="{FF2B5EF4-FFF2-40B4-BE49-F238E27FC236}">
                <a16:creationId xmlns:a16="http://schemas.microsoft.com/office/drawing/2014/main" id="{4F10BBE9-5E41-454B-B62B-00D9000451B3}"/>
              </a:ext>
            </a:extLst>
          </p:cNvPr>
          <p:cNvPicPr>
            <a:picLocks/>
          </p:cNvPicPr>
          <p:nvPr userDrawn="1"/>
        </p:nvPicPr>
        <p:blipFill>
          <a:blip r:embed="rId2"/>
          <a:stretch>
            <a:fillRect/>
          </a:stretch>
        </p:blipFill>
        <p:spPr>
          <a:xfrm>
            <a:off x="2469" y="5"/>
            <a:ext cx="12188952" cy="1143000"/>
          </a:xfrm>
          <a:prstGeom prst="rect">
            <a:avLst/>
          </a:prstGeom>
        </p:spPr>
      </p:pic>
      <p:pic>
        <p:nvPicPr>
          <p:cNvPr id="7" name="Picture 6">
            <a:extLst>
              <a:ext uri="{FF2B5EF4-FFF2-40B4-BE49-F238E27FC236}">
                <a16:creationId xmlns:a16="http://schemas.microsoft.com/office/drawing/2014/main" id="{05EEB261-E17C-434D-8207-091A40A038B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198" y="365126"/>
            <a:ext cx="1772656" cy="449073"/>
          </a:xfrm>
          <a:prstGeom prst="rect">
            <a:avLst/>
          </a:prstGeom>
        </p:spPr>
      </p:pic>
    </p:spTree>
    <p:extLst>
      <p:ext uri="{BB962C8B-B14F-4D97-AF65-F5344CB8AC3E}">
        <p14:creationId xmlns:p14="http://schemas.microsoft.com/office/powerpoint/2010/main" val="23889996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B91D17-4CB9-D54E-ACED-D3898CB89D5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190F743F-BF1D-4749-8CD2-CB1A513DD65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B8BB238-92F3-1A48-8027-46D914DDC393}"/>
              </a:ext>
            </a:extLst>
          </p:cNvPr>
          <p:cNvSpPr>
            <a:spLocks noGrp="1"/>
          </p:cNvSpPr>
          <p:nvPr>
            <p:ph type="sldNum" sz="quarter" idx="12"/>
          </p:nvPr>
        </p:nvSpPr>
        <p:spPr/>
        <p:txBody>
          <a:bodyPr/>
          <a:lstStyle/>
          <a:p>
            <a:fld id="{096FDAC9-2319-174D-BC2A-4BFF5B567AC1}" type="slidenum">
              <a:rPr lang="en-US" smtClean="0"/>
              <a:t>‹#›</a:t>
            </a:fld>
            <a:endParaRPr lang="en-US"/>
          </a:p>
        </p:txBody>
      </p:sp>
    </p:spTree>
    <p:extLst>
      <p:ext uri="{BB962C8B-B14F-4D97-AF65-F5344CB8AC3E}">
        <p14:creationId xmlns:p14="http://schemas.microsoft.com/office/powerpoint/2010/main" val="63863414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993E6-C32C-EC42-AFD5-A99DB5FAEF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D07B75-69EA-C140-B593-0BFA85CB7D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57EACF-92E4-D04F-9725-8FB1623C06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E16F00-EC01-2D4C-858A-5C19DF221A97}"/>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7471E0C-8BD6-3847-9167-3E4439C2C86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A1E04C1-3337-6144-95E8-5F912E6593A1}"/>
              </a:ext>
            </a:extLst>
          </p:cNvPr>
          <p:cNvSpPr>
            <a:spLocks noGrp="1"/>
          </p:cNvSpPr>
          <p:nvPr>
            <p:ph type="sldNum" sz="quarter" idx="12"/>
          </p:nvPr>
        </p:nvSpPr>
        <p:spPr/>
        <p:txBody>
          <a:bodyPr/>
          <a:lstStyle/>
          <a:p>
            <a:fld id="{B6A95138-A96E-2F42-A959-2EFD44FE4AB7}" type="slidenum">
              <a:rPr lang="en-US" smtClean="0"/>
              <a:pPr/>
              <a:t>‹#›</a:t>
            </a:fld>
            <a:endParaRPr lang="en-US" dirty="0"/>
          </a:p>
        </p:txBody>
      </p:sp>
    </p:spTree>
    <p:extLst>
      <p:ext uri="{BB962C8B-B14F-4D97-AF65-F5344CB8AC3E}">
        <p14:creationId xmlns:p14="http://schemas.microsoft.com/office/powerpoint/2010/main" val="241534701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73ABC-20FE-3745-9FC7-2A41278BAB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B9FC27-B50E-E94F-BE66-188F378B1A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29288B0-2A79-8A40-BAB2-C6CF604C5E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D26F28-105A-8844-831C-F6B527A45E39}"/>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C5F4B25-D538-B045-B69B-3EDBF1E2946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736177-2706-104C-9228-D4589189EEA5}"/>
              </a:ext>
            </a:extLst>
          </p:cNvPr>
          <p:cNvSpPr>
            <a:spLocks noGrp="1"/>
          </p:cNvSpPr>
          <p:nvPr>
            <p:ph type="sldNum" sz="quarter" idx="12"/>
          </p:nvPr>
        </p:nvSpPr>
        <p:spPr/>
        <p:txBody>
          <a:bodyPr/>
          <a:lstStyle/>
          <a:p>
            <a:fld id="{B6A95138-A96E-2F42-A959-2EFD44FE4AB7}" type="slidenum">
              <a:rPr lang="en-US" smtClean="0"/>
              <a:pPr/>
              <a:t>‹#›</a:t>
            </a:fld>
            <a:endParaRPr lang="en-US" dirty="0"/>
          </a:p>
        </p:txBody>
      </p:sp>
    </p:spTree>
    <p:extLst>
      <p:ext uri="{BB962C8B-B14F-4D97-AF65-F5344CB8AC3E}">
        <p14:creationId xmlns:p14="http://schemas.microsoft.com/office/powerpoint/2010/main" val="3933809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909198" y="365125"/>
            <a:ext cx="1772656" cy="449073"/>
          </a:xfrm>
          <a:prstGeom prst="rect">
            <a:avLst/>
          </a:prstGeom>
        </p:spPr>
      </p:pic>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dirty="0"/>
          </a:p>
        </p:txBody>
      </p:sp>
    </p:spTree>
    <p:custDataLst>
      <p:tags r:id="rId1"/>
    </p:custDataLst>
    <p:extLst>
      <p:ext uri="{BB962C8B-B14F-4D97-AF65-F5344CB8AC3E}">
        <p14:creationId xmlns:p14="http://schemas.microsoft.com/office/powerpoint/2010/main" val="9652097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56410-0ACD-9F4B-A43A-F298154F58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62B206-0DDC-F148-B1A0-2FEBB4960C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3EE418-2CF1-374D-AA22-8A35C996BD5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E4C066E-18F4-F74B-898E-02FBF666928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AB7FF16-27AA-F943-8A5A-2076012867B7}"/>
              </a:ext>
            </a:extLst>
          </p:cNvPr>
          <p:cNvSpPr>
            <a:spLocks noGrp="1"/>
          </p:cNvSpPr>
          <p:nvPr>
            <p:ph type="sldNum" sz="quarter" idx="12"/>
          </p:nvPr>
        </p:nvSpPr>
        <p:spPr/>
        <p:txBody>
          <a:bodyPr/>
          <a:lstStyle/>
          <a:p>
            <a:fld id="{B6A95138-A96E-2F42-A959-2EFD44FE4AB7}" type="slidenum">
              <a:rPr lang="en-US" smtClean="0"/>
              <a:pPr/>
              <a:t>‹#›</a:t>
            </a:fld>
            <a:endParaRPr lang="en-US" dirty="0"/>
          </a:p>
        </p:txBody>
      </p:sp>
    </p:spTree>
    <p:extLst>
      <p:ext uri="{BB962C8B-B14F-4D97-AF65-F5344CB8AC3E}">
        <p14:creationId xmlns:p14="http://schemas.microsoft.com/office/powerpoint/2010/main" val="193788564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CE5A79-787C-CA4F-B387-B3024E72E3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60DC0D2-D26E-414A-BFFB-C0D947DC39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5C4360-9C61-AF48-8045-94AE3549248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A51F454-0209-7542-ABC6-12E359C89E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9F61C31-EA64-A442-8D90-FC90D280DA41}"/>
              </a:ext>
            </a:extLst>
          </p:cNvPr>
          <p:cNvSpPr>
            <a:spLocks noGrp="1"/>
          </p:cNvSpPr>
          <p:nvPr>
            <p:ph type="sldNum" sz="quarter" idx="12"/>
          </p:nvPr>
        </p:nvSpPr>
        <p:spPr/>
        <p:txBody>
          <a:bodyPr/>
          <a:lstStyle/>
          <a:p>
            <a:fld id="{B6A95138-A96E-2F42-A959-2EFD44FE4AB7}" type="slidenum">
              <a:rPr lang="en-US" smtClean="0"/>
              <a:pPr/>
              <a:t>‹#›</a:t>
            </a:fld>
            <a:endParaRPr lang="en-US" dirty="0"/>
          </a:p>
        </p:txBody>
      </p:sp>
    </p:spTree>
    <p:extLst>
      <p:ext uri="{BB962C8B-B14F-4D97-AF65-F5344CB8AC3E}">
        <p14:creationId xmlns:p14="http://schemas.microsoft.com/office/powerpoint/2010/main" val="277318647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matchingName="1b - Full - Title">
  <p:cSld name="1b - Full - Title">
    <p:spTree>
      <p:nvGrpSpPr>
        <p:cNvPr id="1" name="Shape 93"/>
        <p:cNvGrpSpPr/>
        <p:nvPr/>
      </p:nvGrpSpPr>
      <p:grpSpPr>
        <a:xfrm>
          <a:off x="0" y="0"/>
          <a:ext cx="0" cy="0"/>
          <a:chOff x="0" y="0"/>
          <a:chExt cx="0" cy="0"/>
        </a:xfrm>
      </p:grpSpPr>
      <p:sp>
        <p:nvSpPr>
          <p:cNvPr id="95" name="Google Shape;95;p17"/>
          <p:cNvSpPr txBox="1">
            <a:spLocks noGrp="1"/>
          </p:cNvSpPr>
          <p:nvPr>
            <p:ph type="title"/>
          </p:nvPr>
        </p:nvSpPr>
        <p:spPr>
          <a:xfrm>
            <a:off x="1114983" y="769917"/>
            <a:ext cx="98502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a:endParaRPr/>
          </a:p>
        </p:txBody>
      </p:sp>
    </p:spTree>
    <p:extLst>
      <p:ext uri="{BB962C8B-B14F-4D97-AF65-F5344CB8AC3E}">
        <p14:creationId xmlns:p14="http://schemas.microsoft.com/office/powerpoint/2010/main" val="107572520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matchingName="8c - Agenda/Learn how to... - Journal ">
  <p:cSld name="8c - Agenda/Learn how to... - Journal ">
    <p:spTree>
      <p:nvGrpSpPr>
        <p:cNvPr id="1" name="Shape 80"/>
        <p:cNvGrpSpPr/>
        <p:nvPr/>
      </p:nvGrpSpPr>
      <p:grpSpPr>
        <a:xfrm>
          <a:off x="0" y="0"/>
          <a:ext cx="0" cy="0"/>
          <a:chOff x="0" y="0"/>
          <a:chExt cx="0" cy="0"/>
        </a:xfrm>
      </p:grpSpPr>
      <p:sp>
        <p:nvSpPr>
          <p:cNvPr id="81" name="Google Shape;81;p14"/>
          <p:cNvSpPr txBox="1">
            <a:spLocks noGrp="1"/>
          </p:cNvSpPr>
          <p:nvPr>
            <p:ph type="body" idx="1"/>
          </p:nvPr>
        </p:nvSpPr>
        <p:spPr>
          <a:xfrm>
            <a:off x="1134183" y="1621417"/>
            <a:ext cx="4879800" cy="4516800"/>
          </a:xfrm>
          <a:prstGeom prst="rect">
            <a:avLst/>
          </a:prstGeom>
          <a:noFill/>
          <a:ln>
            <a:noFill/>
          </a:ln>
        </p:spPr>
        <p:txBody>
          <a:bodyPr spcFirstLastPara="1" wrap="square" lIns="91425" tIns="91425" rIns="91425" bIns="91425" anchor="t" anchorCtr="0">
            <a:noAutofit/>
          </a:bodyPr>
          <a:lstStyle>
            <a:lvl1pPr marL="304815" lvl="0" indent="-304815" rtl="0">
              <a:lnSpc>
                <a:spcPct val="100000"/>
              </a:lnSpc>
              <a:spcBef>
                <a:spcPts val="0"/>
              </a:spcBef>
              <a:spcAft>
                <a:spcPts val="0"/>
              </a:spcAft>
              <a:buClr>
                <a:schemeClr val="lt1"/>
              </a:buClr>
              <a:buSzPts val="3600"/>
              <a:buFont typeface="Roboto"/>
              <a:buChar char="●"/>
              <a:defRPr sz="2400">
                <a:solidFill>
                  <a:schemeClr val="lt1"/>
                </a:solidFill>
                <a:latin typeface="Roboto"/>
                <a:ea typeface="Roboto"/>
                <a:cs typeface="Roboto"/>
                <a:sym typeface="Roboto"/>
              </a:defRPr>
            </a:lvl1pPr>
            <a:lvl2pPr marL="609630" lvl="1"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2pPr>
            <a:lvl3pPr marL="914446" lvl="2"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3pPr>
            <a:lvl4pPr marL="1219261" lvl="3"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4pPr>
            <a:lvl5pPr marL="1524076" lvl="4"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5pPr>
            <a:lvl6pPr marL="1828891" lvl="5"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6pPr>
            <a:lvl7pPr marL="2133707" lvl="6"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7pPr>
            <a:lvl8pPr marL="2438522" lvl="7"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8pPr>
            <a:lvl9pPr marL="2743337" lvl="8" indent="-304815" rtl="0">
              <a:lnSpc>
                <a:spcPct val="100000"/>
              </a:lnSpc>
              <a:spcBef>
                <a:spcPts val="1933"/>
              </a:spcBef>
              <a:spcAft>
                <a:spcPts val="1933"/>
              </a:spcAft>
              <a:buClr>
                <a:schemeClr val="lt1"/>
              </a:buClr>
              <a:buSzPts val="3600"/>
              <a:buFont typeface="Roboto"/>
              <a:buChar char="■"/>
              <a:defRPr sz="2400">
                <a:solidFill>
                  <a:schemeClr val="lt1"/>
                </a:solidFill>
                <a:latin typeface="Roboto"/>
                <a:ea typeface="Roboto"/>
                <a:cs typeface="Roboto"/>
                <a:sym typeface="Roboto"/>
              </a:defRPr>
            </a:lvl9pPr>
          </a:lstStyle>
          <a:p>
            <a:endParaRPr/>
          </a:p>
        </p:txBody>
      </p:sp>
      <p:sp>
        <p:nvSpPr>
          <p:cNvPr id="83" name="Google Shape;83;p14"/>
          <p:cNvSpPr txBox="1">
            <a:spLocks noGrp="1"/>
          </p:cNvSpPr>
          <p:nvPr>
            <p:ph type="title"/>
          </p:nvPr>
        </p:nvSpPr>
        <p:spPr>
          <a:xfrm>
            <a:off x="1114983" y="769917"/>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a:endParaRPr/>
          </a:p>
        </p:txBody>
      </p:sp>
    </p:spTree>
    <p:extLst>
      <p:ext uri="{BB962C8B-B14F-4D97-AF65-F5344CB8AC3E}">
        <p14:creationId xmlns:p14="http://schemas.microsoft.com/office/powerpoint/2010/main" val="215821359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matchingName="4b - Full - No text">
  <p:cSld name="4b - Full - No text">
    <p:spTree>
      <p:nvGrpSpPr>
        <p:cNvPr id="1" name="Shape 131"/>
        <p:cNvGrpSpPr/>
        <p:nvPr/>
      </p:nvGrpSpPr>
      <p:grpSpPr>
        <a:xfrm>
          <a:off x="0" y="0"/>
          <a:ext cx="0" cy="0"/>
          <a:chOff x="0" y="0"/>
          <a:chExt cx="0" cy="0"/>
        </a:xfrm>
      </p:grpSpPr>
    </p:spTree>
    <p:extLst>
      <p:ext uri="{BB962C8B-B14F-4D97-AF65-F5344CB8AC3E}">
        <p14:creationId xmlns:p14="http://schemas.microsoft.com/office/powerpoint/2010/main" val="153289014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spTree>
      <p:nvGrpSpPr>
        <p:cNvPr id="1" name="Shape 151"/>
        <p:cNvGrpSpPr/>
        <p:nvPr/>
      </p:nvGrpSpPr>
      <p:grpSpPr>
        <a:xfrm>
          <a:off x="0" y="0"/>
          <a:ext cx="0" cy="0"/>
          <a:chOff x="0" y="0"/>
          <a:chExt cx="0" cy="0"/>
        </a:xfrm>
      </p:grpSpPr>
    </p:spTree>
    <p:extLst>
      <p:ext uri="{BB962C8B-B14F-4D97-AF65-F5344CB8AC3E}">
        <p14:creationId xmlns:p14="http://schemas.microsoft.com/office/powerpoint/2010/main" val="40802901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DB21-C6E6-584C-BDA1-46F6E639C4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529F49-7027-954D-9748-EBC524DA75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D1C29CB-677A-A244-9F99-DF612C8CC24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B5012D5-0BB3-484B-AF01-1024B46A400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0766D17-8CF2-9B47-A22A-5AAABE701ED8}"/>
              </a:ext>
            </a:extLst>
          </p:cNvPr>
          <p:cNvSpPr>
            <a:spLocks noGrp="1"/>
          </p:cNvSpPr>
          <p:nvPr>
            <p:ph type="sldNum" sz="quarter" idx="12"/>
          </p:nvPr>
        </p:nvSpPr>
        <p:spPr/>
        <p:txBody>
          <a:bodyPr/>
          <a:lstStyle/>
          <a:p>
            <a:fld id="{B6A95138-A96E-2F42-A959-2EFD44FE4AB7}" type="slidenum">
              <a:rPr lang="en-US" smtClean="0"/>
              <a:pPr/>
              <a:t>‹#›</a:t>
            </a:fld>
            <a:endParaRPr lang="en-US" dirty="0"/>
          </a:p>
        </p:txBody>
      </p:sp>
    </p:spTree>
    <p:extLst>
      <p:ext uri="{BB962C8B-B14F-4D97-AF65-F5344CB8AC3E}">
        <p14:creationId xmlns:p14="http://schemas.microsoft.com/office/powerpoint/2010/main" val="329951133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AF91D-3D65-CD43-AB1C-BD86DCCDF8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FF9AE4-D8E7-4541-9B3E-C6BC72B7A9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1DFBA7-B4DD-9044-A790-34CAC2FFFF6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AE24EE8-B6F7-FF47-B972-E1BB580593C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F3101BF-990C-5E47-8FA6-645E64D9C361}"/>
              </a:ext>
            </a:extLst>
          </p:cNvPr>
          <p:cNvSpPr>
            <a:spLocks noGrp="1"/>
          </p:cNvSpPr>
          <p:nvPr>
            <p:ph type="sldNum" sz="quarter" idx="12"/>
          </p:nvPr>
        </p:nvSpPr>
        <p:spPr/>
        <p:txBody>
          <a:bodyPr/>
          <a:lstStyle/>
          <a:p>
            <a:fld id="{B6A95138-A96E-2F42-A959-2EFD44FE4AB7}" type="slidenum">
              <a:rPr lang="en-US" smtClean="0"/>
              <a:pPr/>
              <a:t>‹#›</a:t>
            </a:fld>
            <a:endParaRPr lang="en-US" dirty="0"/>
          </a:p>
        </p:txBody>
      </p:sp>
    </p:spTree>
    <p:extLst>
      <p:ext uri="{BB962C8B-B14F-4D97-AF65-F5344CB8AC3E}">
        <p14:creationId xmlns:p14="http://schemas.microsoft.com/office/powerpoint/2010/main" val="29887398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7EB60-1FA9-5E4C-8D7A-64DA70BA3A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904AA89-2A67-144A-B150-55609F7A9B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C27E6D-B447-7C4A-8229-634D5DDCACB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F8F67F1-8BC7-CE46-ADAE-A2E18E223C5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F14DEB9-7B05-2E41-9996-B7B5BAB4A881}"/>
              </a:ext>
            </a:extLst>
          </p:cNvPr>
          <p:cNvSpPr>
            <a:spLocks noGrp="1"/>
          </p:cNvSpPr>
          <p:nvPr>
            <p:ph type="sldNum" sz="quarter" idx="12"/>
          </p:nvPr>
        </p:nvSpPr>
        <p:spPr/>
        <p:txBody>
          <a:bodyPr/>
          <a:lstStyle/>
          <a:p>
            <a:fld id="{B6A95138-A96E-2F42-A959-2EFD44FE4AB7}" type="slidenum">
              <a:rPr lang="en-US" smtClean="0"/>
              <a:pPr/>
              <a:t>‹#›</a:t>
            </a:fld>
            <a:endParaRPr lang="en-US" dirty="0"/>
          </a:p>
        </p:txBody>
      </p:sp>
    </p:spTree>
    <p:extLst>
      <p:ext uri="{BB962C8B-B14F-4D97-AF65-F5344CB8AC3E}">
        <p14:creationId xmlns:p14="http://schemas.microsoft.com/office/powerpoint/2010/main" val="179331431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D282F-4F0D-2C47-B1C5-AA3E721F57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0225F0-B1B2-E14E-8FA9-93E1AF1954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507775-8B7B-7844-8FE4-7E426753E94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15D552-7D89-6E48-BEA9-64C5B504CB8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505034C-0DEE-1A42-9049-B5DBA70C46C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BC048F2-C3AB-3345-A59C-F761BE4C921B}"/>
              </a:ext>
            </a:extLst>
          </p:cNvPr>
          <p:cNvSpPr>
            <a:spLocks noGrp="1"/>
          </p:cNvSpPr>
          <p:nvPr>
            <p:ph type="sldNum" sz="quarter" idx="12"/>
          </p:nvPr>
        </p:nvSpPr>
        <p:spPr/>
        <p:txBody>
          <a:bodyPr/>
          <a:lstStyle/>
          <a:p>
            <a:fld id="{B6A95138-A96E-2F42-A959-2EFD44FE4AB7}" type="slidenum">
              <a:rPr lang="en-US" smtClean="0"/>
              <a:pPr/>
              <a:t>‹#›</a:t>
            </a:fld>
            <a:endParaRPr lang="en-US" dirty="0"/>
          </a:p>
        </p:txBody>
      </p:sp>
    </p:spTree>
    <p:extLst>
      <p:ext uri="{BB962C8B-B14F-4D97-AF65-F5344CB8AC3E}">
        <p14:creationId xmlns:p14="http://schemas.microsoft.com/office/powerpoint/2010/main" val="2340698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dirty="0"/>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63113159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A8497-4EE6-9840-AFAD-20196AAEB1C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883AE6-1A5D-F249-877D-9A4C6F469F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732A80-9283-AC4E-A432-5ED2737EFD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5E935D5-468B-3C42-BD0B-A0F7D4BA12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F10CAF-01A2-5C47-A092-F5645785B9F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6D719C0-BDD3-1240-8C32-2EC6D3FA73F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8B143364-CCCD-5646-B63E-346D503D5AB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2A4FE59-6168-8748-BF93-67AE912093AB}"/>
              </a:ext>
            </a:extLst>
          </p:cNvPr>
          <p:cNvSpPr>
            <a:spLocks noGrp="1"/>
          </p:cNvSpPr>
          <p:nvPr>
            <p:ph type="sldNum" sz="quarter" idx="12"/>
          </p:nvPr>
        </p:nvSpPr>
        <p:spPr/>
        <p:txBody>
          <a:bodyPr/>
          <a:lstStyle/>
          <a:p>
            <a:fld id="{B6A95138-A96E-2F42-A959-2EFD44FE4AB7}" type="slidenum">
              <a:rPr lang="en-US" smtClean="0"/>
              <a:pPr/>
              <a:t>‹#›</a:t>
            </a:fld>
            <a:endParaRPr lang="en-US" dirty="0"/>
          </a:p>
        </p:txBody>
      </p:sp>
    </p:spTree>
    <p:extLst>
      <p:ext uri="{BB962C8B-B14F-4D97-AF65-F5344CB8AC3E}">
        <p14:creationId xmlns:p14="http://schemas.microsoft.com/office/powerpoint/2010/main" val="374159332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5075A-993F-AB48-8173-C9BAC8671AF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C921AC9-E90F-514D-9F57-F7194A80C4C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562F3018-541C-1148-A64F-8F76EF336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D9D0A34-3439-064A-B102-D30E5FFD12C2}"/>
              </a:ext>
            </a:extLst>
          </p:cNvPr>
          <p:cNvSpPr>
            <a:spLocks noGrp="1"/>
          </p:cNvSpPr>
          <p:nvPr>
            <p:ph type="sldNum" sz="quarter" idx="12"/>
          </p:nvPr>
        </p:nvSpPr>
        <p:spPr/>
        <p:txBody>
          <a:bodyPr/>
          <a:lstStyle/>
          <a:p>
            <a:fld id="{B6A95138-A96E-2F42-A959-2EFD44FE4AB7}" type="slidenum">
              <a:rPr lang="en-US" smtClean="0"/>
              <a:t>‹#›</a:t>
            </a:fld>
            <a:endParaRPr lang="en-US" dirty="0"/>
          </a:p>
        </p:txBody>
      </p:sp>
      <p:pic>
        <p:nvPicPr>
          <p:cNvPr id="6" name="Picture 5">
            <a:extLst>
              <a:ext uri="{FF2B5EF4-FFF2-40B4-BE49-F238E27FC236}">
                <a16:creationId xmlns:a16="http://schemas.microsoft.com/office/drawing/2014/main" id="{6C9D2CAA-41C4-F647-AF34-75C4732363DA}"/>
              </a:ext>
            </a:extLst>
          </p:cNvPr>
          <p:cNvPicPr>
            <a:picLocks/>
          </p:cNvPicPr>
          <p:nvPr userDrawn="1"/>
        </p:nvPicPr>
        <p:blipFill>
          <a:blip r:embed="rId2"/>
          <a:stretch>
            <a:fillRect/>
          </a:stretch>
        </p:blipFill>
        <p:spPr>
          <a:xfrm>
            <a:off x="2469" y="5"/>
            <a:ext cx="12188952" cy="1143000"/>
          </a:xfrm>
          <a:prstGeom prst="rect">
            <a:avLst/>
          </a:prstGeom>
        </p:spPr>
      </p:pic>
      <p:pic>
        <p:nvPicPr>
          <p:cNvPr id="7" name="Picture 6">
            <a:extLst>
              <a:ext uri="{FF2B5EF4-FFF2-40B4-BE49-F238E27FC236}">
                <a16:creationId xmlns:a16="http://schemas.microsoft.com/office/drawing/2014/main" id="{FD95BC84-1523-D84E-926C-04FFD91EE22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198" y="365126"/>
            <a:ext cx="1772656" cy="449073"/>
          </a:xfrm>
          <a:prstGeom prst="rect">
            <a:avLst/>
          </a:prstGeom>
        </p:spPr>
      </p:pic>
    </p:spTree>
    <p:extLst>
      <p:ext uri="{BB962C8B-B14F-4D97-AF65-F5344CB8AC3E}">
        <p14:creationId xmlns:p14="http://schemas.microsoft.com/office/powerpoint/2010/main" val="19151059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B91D17-4CB9-D54E-ACED-D3898CB89D5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190F743F-BF1D-4749-8CD2-CB1A513DD65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B8BB238-92F3-1A48-8027-46D914DDC393}"/>
              </a:ext>
            </a:extLst>
          </p:cNvPr>
          <p:cNvSpPr>
            <a:spLocks noGrp="1"/>
          </p:cNvSpPr>
          <p:nvPr>
            <p:ph type="sldNum" sz="quarter" idx="12"/>
          </p:nvPr>
        </p:nvSpPr>
        <p:spPr/>
        <p:txBody>
          <a:bodyPr/>
          <a:lstStyle/>
          <a:p>
            <a:fld id="{096FDAC9-2319-174D-BC2A-4BFF5B567AC1}" type="slidenum">
              <a:rPr lang="en-US" smtClean="0"/>
              <a:t>‹#›</a:t>
            </a:fld>
            <a:endParaRPr lang="en-US"/>
          </a:p>
        </p:txBody>
      </p:sp>
    </p:spTree>
    <p:extLst>
      <p:ext uri="{BB962C8B-B14F-4D97-AF65-F5344CB8AC3E}">
        <p14:creationId xmlns:p14="http://schemas.microsoft.com/office/powerpoint/2010/main" val="365746821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993E6-C32C-EC42-AFD5-A99DB5FAEF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D07B75-69EA-C140-B593-0BFA85CB7D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57EACF-92E4-D04F-9725-8FB1623C06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E16F00-EC01-2D4C-858A-5C19DF221A97}"/>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7471E0C-8BD6-3847-9167-3E4439C2C86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A1E04C1-3337-6144-95E8-5F912E6593A1}"/>
              </a:ext>
            </a:extLst>
          </p:cNvPr>
          <p:cNvSpPr>
            <a:spLocks noGrp="1"/>
          </p:cNvSpPr>
          <p:nvPr>
            <p:ph type="sldNum" sz="quarter" idx="12"/>
          </p:nvPr>
        </p:nvSpPr>
        <p:spPr/>
        <p:txBody>
          <a:bodyPr/>
          <a:lstStyle/>
          <a:p>
            <a:fld id="{B6A95138-A96E-2F42-A959-2EFD44FE4AB7}" type="slidenum">
              <a:rPr lang="en-US" smtClean="0"/>
              <a:pPr/>
              <a:t>‹#›</a:t>
            </a:fld>
            <a:endParaRPr lang="en-US" dirty="0"/>
          </a:p>
        </p:txBody>
      </p:sp>
    </p:spTree>
    <p:extLst>
      <p:ext uri="{BB962C8B-B14F-4D97-AF65-F5344CB8AC3E}">
        <p14:creationId xmlns:p14="http://schemas.microsoft.com/office/powerpoint/2010/main" val="36193918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73ABC-20FE-3745-9FC7-2A41278BAB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B9FC27-B50E-E94F-BE66-188F378B1A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29288B0-2A79-8A40-BAB2-C6CF604C5E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D26F28-105A-8844-831C-F6B527A45E39}"/>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C5F4B25-D538-B045-B69B-3EDBF1E2946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736177-2706-104C-9228-D4589189EEA5}"/>
              </a:ext>
            </a:extLst>
          </p:cNvPr>
          <p:cNvSpPr>
            <a:spLocks noGrp="1"/>
          </p:cNvSpPr>
          <p:nvPr>
            <p:ph type="sldNum" sz="quarter" idx="12"/>
          </p:nvPr>
        </p:nvSpPr>
        <p:spPr/>
        <p:txBody>
          <a:bodyPr/>
          <a:lstStyle/>
          <a:p>
            <a:fld id="{B6A95138-A96E-2F42-A959-2EFD44FE4AB7}" type="slidenum">
              <a:rPr lang="en-US" smtClean="0"/>
              <a:pPr/>
              <a:t>‹#›</a:t>
            </a:fld>
            <a:endParaRPr lang="en-US" dirty="0"/>
          </a:p>
        </p:txBody>
      </p:sp>
    </p:spTree>
    <p:extLst>
      <p:ext uri="{BB962C8B-B14F-4D97-AF65-F5344CB8AC3E}">
        <p14:creationId xmlns:p14="http://schemas.microsoft.com/office/powerpoint/2010/main" val="218881841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56410-0ACD-9F4B-A43A-F298154F58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62B206-0DDC-F148-B1A0-2FEBB4960C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3EE418-2CF1-374D-AA22-8A35C996BD5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E4C066E-18F4-F74B-898E-02FBF666928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AB7FF16-27AA-F943-8A5A-2076012867B7}"/>
              </a:ext>
            </a:extLst>
          </p:cNvPr>
          <p:cNvSpPr>
            <a:spLocks noGrp="1"/>
          </p:cNvSpPr>
          <p:nvPr>
            <p:ph type="sldNum" sz="quarter" idx="12"/>
          </p:nvPr>
        </p:nvSpPr>
        <p:spPr/>
        <p:txBody>
          <a:bodyPr/>
          <a:lstStyle/>
          <a:p>
            <a:fld id="{B6A95138-A96E-2F42-A959-2EFD44FE4AB7}" type="slidenum">
              <a:rPr lang="en-US" smtClean="0"/>
              <a:pPr/>
              <a:t>‹#›</a:t>
            </a:fld>
            <a:endParaRPr lang="en-US" dirty="0"/>
          </a:p>
        </p:txBody>
      </p:sp>
    </p:spTree>
    <p:extLst>
      <p:ext uri="{BB962C8B-B14F-4D97-AF65-F5344CB8AC3E}">
        <p14:creationId xmlns:p14="http://schemas.microsoft.com/office/powerpoint/2010/main" val="342660719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CE5A79-787C-CA4F-B387-B3024E72E3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60DC0D2-D26E-414A-BFFB-C0D947DC39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5C4360-9C61-AF48-8045-94AE3549248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A51F454-0209-7542-ABC6-12E359C89E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9F61C31-EA64-A442-8D90-FC90D280DA41}"/>
              </a:ext>
            </a:extLst>
          </p:cNvPr>
          <p:cNvSpPr>
            <a:spLocks noGrp="1"/>
          </p:cNvSpPr>
          <p:nvPr>
            <p:ph type="sldNum" sz="quarter" idx="12"/>
          </p:nvPr>
        </p:nvSpPr>
        <p:spPr/>
        <p:txBody>
          <a:bodyPr/>
          <a:lstStyle/>
          <a:p>
            <a:fld id="{B6A95138-A96E-2F42-A959-2EFD44FE4AB7}" type="slidenum">
              <a:rPr lang="en-US" smtClean="0"/>
              <a:pPr/>
              <a:t>‹#›</a:t>
            </a:fld>
            <a:endParaRPr lang="en-US" dirty="0"/>
          </a:p>
        </p:txBody>
      </p:sp>
    </p:spTree>
    <p:extLst>
      <p:ext uri="{BB962C8B-B14F-4D97-AF65-F5344CB8AC3E}">
        <p14:creationId xmlns:p14="http://schemas.microsoft.com/office/powerpoint/2010/main" val="731154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b - Full - Title">
  <p:cSld name="1b - Full - Title">
    <p:spTree>
      <p:nvGrpSpPr>
        <p:cNvPr id="1" name="Shape 93"/>
        <p:cNvGrpSpPr/>
        <p:nvPr/>
      </p:nvGrpSpPr>
      <p:grpSpPr>
        <a:xfrm>
          <a:off x="0" y="0"/>
          <a:ext cx="0" cy="0"/>
          <a:chOff x="0" y="0"/>
          <a:chExt cx="0" cy="0"/>
        </a:xfrm>
      </p:grpSpPr>
      <p:cxnSp>
        <p:nvCxnSpPr>
          <p:cNvPr id="94" name="Google Shape;94;p17"/>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95" name="Google Shape;95;p17"/>
          <p:cNvSpPr txBox="1">
            <a:spLocks noGrp="1"/>
          </p:cNvSpPr>
          <p:nvPr>
            <p:ph type="title"/>
          </p:nvPr>
        </p:nvSpPr>
        <p:spPr>
          <a:xfrm>
            <a:off x="1114983" y="769917"/>
            <a:ext cx="98502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a:endParaRPr/>
          </a:p>
        </p:txBody>
      </p:sp>
    </p:spTree>
    <p:extLst>
      <p:ext uri="{BB962C8B-B14F-4D97-AF65-F5344CB8AC3E}">
        <p14:creationId xmlns:p14="http://schemas.microsoft.com/office/powerpoint/2010/main" val="1994388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matchingName="0b - Presenter - Master title - Yellow">
  <p:cSld name="0b - Presenter - Master title - Yellow">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16" name="Google Shape;16;p3"/>
          <p:cNvPicPr preferRelativeResize="0"/>
          <p:nvPr/>
        </p:nvPicPr>
        <p:blipFill>
          <a:blip r:embed="rId3">
            <a:alphaModFix/>
          </a:blip>
          <a:stretch>
            <a:fillRect/>
          </a:stretch>
        </p:blipFill>
        <p:spPr>
          <a:xfrm>
            <a:off x="1258099" y="2121534"/>
            <a:ext cx="545567" cy="436450"/>
          </a:xfrm>
          <a:prstGeom prst="rect">
            <a:avLst/>
          </a:prstGeom>
          <a:noFill/>
          <a:ln>
            <a:noFill/>
          </a:ln>
        </p:spPr>
      </p:pic>
      <p:sp>
        <p:nvSpPr>
          <p:cNvPr id="17" name="Google Shape;17;p3"/>
          <p:cNvSpPr txBox="1">
            <a:spLocks noGrp="1"/>
          </p:cNvSpPr>
          <p:nvPr>
            <p:ph type="title"/>
          </p:nvPr>
        </p:nvSpPr>
        <p:spPr>
          <a:xfrm>
            <a:off x="1168733" y="2800917"/>
            <a:ext cx="4804600" cy="2533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b="1">
                <a:solidFill>
                  <a:schemeClr val="dk1"/>
                </a:solidFill>
                <a:latin typeface="Google Sans"/>
                <a:ea typeface="Google Sans"/>
                <a:cs typeface="Google Sans"/>
                <a:sym typeface="Google Sans"/>
              </a:defRPr>
            </a:lvl1pPr>
            <a:lvl2pPr lvl="1" rtl="0">
              <a:spcBef>
                <a:spcPts val="0"/>
              </a:spcBef>
              <a:spcAft>
                <a:spcPts val="0"/>
              </a:spcAft>
              <a:buNone/>
              <a:defRPr sz="3200" b="1">
                <a:solidFill>
                  <a:schemeClr val="dk1"/>
                </a:solidFill>
                <a:latin typeface="Google Sans"/>
                <a:ea typeface="Google Sans"/>
                <a:cs typeface="Google Sans"/>
                <a:sym typeface="Google Sans"/>
              </a:defRPr>
            </a:lvl2pPr>
            <a:lvl3pPr lvl="2" rtl="0">
              <a:spcBef>
                <a:spcPts val="0"/>
              </a:spcBef>
              <a:spcAft>
                <a:spcPts val="0"/>
              </a:spcAft>
              <a:buNone/>
              <a:defRPr sz="3200" b="1">
                <a:solidFill>
                  <a:schemeClr val="dk1"/>
                </a:solidFill>
                <a:latin typeface="Google Sans"/>
                <a:ea typeface="Google Sans"/>
                <a:cs typeface="Google Sans"/>
                <a:sym typeface="Google Sans"/>
              </a:defRPr>
            </a:lvl3pPr>
            <a:lvl4pPr lvl="3" rtl="0">
              <a:spcBef>
                <a:spcPts val="0"/>
              </a:spcBef>
              <a:spcAft>
                <a:spcPts val="0"/>
              </a:spcAft>
              <a:buNone/>
              <a:defRPr sz="3200" b="1">
                <a:solidFill>
                  <a:schemeClr val="dk1"/>
                </a:solidFill>
                <a:latin typeface="Google Sans"/>
                <a:ea typeface="Google Sans"/>
                <a:cs typeface="Google Sans"/>
                <a:sym typeface="Google Sans"/>
              </a:defRPr>
            </a:lvl4pPr>
            <a:lvl5pPr lvl="4" rtl="0">
              <a:spcBef>
                <a:spcPts val="0"/>
              </a:spcBef>
              <a:spcAft>
                <a:spcPts val="0"/>
              </a:spcAft>
              <a:buNone/>
              <a:defRPr sz="3200" b="1">
                <a:solidFill>
                  <a:schemeClr val="dk1"/>
                </a:solidFill>
                <a:latin typeface="Google Sans"/>
                <a:ea typeface="Google Sans"/>
                <a:cs typeface="Google Sans"/>
                <a:sym typeface="Google Sans"/>
              </a:defRPr>
            </a:lvl5pPr>
            <a:lvl6pPr lvl="5" rtl="0">
              <a:spcBef>
                <a:spcPts val="0"/>
              </a:spcBef>
              <a:spcAft>
                <a:spcPts val="0"/>
              </a:spcAft>
              <a:buNone/>
              <a:defRPr sz="3200" b="1">
                <a:solidFill>
                  <a:schemeClr val="dk1"/>
                </a:solidFill>
                <a:latin typeface="Google Sans"/>
                <a:ea typeface="Google Sans"/>
                <a:cs typeface="Google Sans"/>
                <a:sym typeface="Google Sans"/>
              </a:defRPr>
            </a:lvl6pPr>
            <a:lvl7pPr lvl="6" rtl="0">
              <a:spcBef>
                <a:spcPts val="0"/>
              </a:spcBef>
              <a:spcAft>
                <a:spcPts val="0"/>
              </a:spcAft>
              <a:buNone/>
              <a:defRPr sz="3200" b="1">
                <a:solidFill>
                  <a:schemeClr val="dk1"/>
                </a:solidFill>
                <a:latin typeface="Google Sans"/>
                <a:ea typeface="Google Sans"/>
                <a:cs typeface="Google Sans"/>
                <a:sym typeface="Google Sans"/>
              </a:defRPr>
            </a:lvl7pPr>
            <a:lvl8pPr lvl="7" rtl="0">
              <a:spcBef>
                <a:spcPts val="0"/>
              </a:spcBef>
              <a:spcAft>
                <a:spcPts val="0"/>
              </a:spcAft>
              <a:buNone/>
              <a:defRPr sz="3200" b="1">
                <a:solidFill>
                  <a:schemeClr val="dk1"/>
                </a:solidFill>
                <a:latin typeface="Google Sans"/>
                <a:ea typeface="Google Sans"/>
                <a:cs typeface="Google Sans"/>
                <a:sym typeface="Google Sans"/>
              </a:defRPr>
            </a:lvl8pPr>
            <a:lvl9pPr lvl="8" rtl="0">
              <a:spcBef>
                <a:spcPts val="0"/>
              </a:spcBef>
              <a:spcAft>
                <a:spcPts val="0"/>
              </a:spcAft>
              <a:buNone/>
              <a:defRPr sz="3200" b="1">
                <a:solidFill>
                  <a:schemeClr val="dk1"/>
                </a:solidFill>
                <a:latin typeface="Google Sans"/>
                <a:ea typeface="Google Sans"/>
                <a:cs typeface="Google Sans"/>
                <a:sym typeface="Google Sans"/>
              </a:defRPr>
            </a:lvl9pPr>
          </a:lstStyle>
          <a:p>
            <a:endParaRPr/>
          </a:p>
        </p:txBody>
      </p:sp>
      <p:sp>
        <p:nvSpPr>
          <p:cNvPr id="18" name="Google Shape;18;p3"/>
          <p:cNvSpPr txBox="1">
            <a:spLocks noGrp="1"/>
          </p:cNvSpPr>
          <p:nvPr>
            <p:ph type="subTitle" idx="1"/>
          </p:nvPr>
        </p:nvSpPr>
        <p:spPr>
          <a:xfrm>
            <a:off x="1168733" y="5334117"/>
            <a:ext cx="4952600" cy="518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Google Sans"/>
                <a:ea typeface="Google Sans"/>
                <a:cs typeface="Google Sans"/>
                <a:sym typeface="Google Sans"/>
              </a:defRPr>
            </a:lvl1pPr>
            <a:lvl2pPr lvl="1" rtl="0">
              <a:spcBef>
                <a:spcPts val="0"/>
              </a:spcBef>
              <a:spcAft>
                <a:spcPts val="0"/>
              </a:spcAft>
              <a:buNone/>
              <a:defRPr sz="2400">
                <a:solidFill>
                  <a:schemeClr val="lt1"/>
                </a:solidFill>
                <a:latin typeface="Google Sans"/>
                <a:ea typeface="Google Sans"/>
                <a:cs typeface="Google Sans"/>
                <a:sym typeface="Google Sans"/>
              </a:defRPr>
            </a:lvl2pPr>
            <a:lvl3pPr lvl="2" rtl="0">
              <a:spcBef>
                <a:spcPts val="0"/>
              </a:spcBef>
              <a:spcAft>
                <a:spcPts val="0"/>
              </a:spcAft>
              <a:buNone/>
              <a:defRPr sz="2400">
                <a:solidFill>
                  <a:schemeClr val="lt1"/>
                </a:solidFill>
                <a:latin typeface="Google Sans"/>
                <a:ea typeface="Google Sans"/>
                <a:cs typeface="Google Sans"/>
                <a:sym typeface="Google Sans"/>
              </a:defRPr>
            </a:lvl3pPr>
            <a:lvl4pPr lvl="3" rtl="0">
              <a:spcBef>
                <a:spcPts val="0"/>
              </a:spcBef>
              <a:spcAft>
                <a:spcPts val="0"/>
              </a:spcAft>
              <a:buNone/>
              <a:defRPr sz="2400">
                <a:solidFill>
                  <a:schemeClr val="lt1"/>
                </a:solidFill>
                <a:latin typeface="Google Sans"/>
                <a:ea typeface="Google Sans"/>
                <a:cs typeface="Google Sans"/>
                <a:sym typeface="Google Sans"/>
              </a:defRPr>
            </a:lvl4pPr>
            <a:lvl5pPr lvl="4" rtl="0">
              <a:spcBef>
                <a:spcPts val="0"/>
              </a:spcBef>
              <a:spcAft>
                <a:spcPts val="0"/>
              </a:spcAft>
              <a:buNone/>
              <a:defRPr sz="2400">
                <a:solidFill>
                  <a:schemeClr val="lt1"/>
                </a:solidFill>
                <a:latin typeface="Google Sans"/>
                <a:ea typeface="Google Sans"/>
                <a:cs typeface="Google Sans"/>
                <a:sym typeface="Google Sans"/>
              </a:defRPr>
            </a:lvl5pPr>
            <a:lvl6pPr lvl="5" rtl="0">
              <a:spcBef>
                <a:spcPts val="0"/>
              </a:spcBef>
              <a:spcAft>
                <a:spcPts val="0"/>
              </a:spcAft>
              <a:buNone/>
              <a:defRPr sz="2400">
                <a:solidFill>
                  <a:schemeClr val="lt1"/>
                </a:solidFill>
                <a:latin typeface="Google Sans"/>
                <a:ea typeface="Google Sans"/>
                <a:cs typeface="Google Sans"/>
                <a:sym typeface="Google Sans"/>
              </a:defRPr>
            </a:lvl6pPr>
            <a:lvl7pPr lvl="6" rtl="0">
              <a:spcBef>
                <a:spcPts val="0"/>
              </a:spcBef>
              <a:spcAft>
                <a:spcPts val="0"/>
              </a:spcAft>
              <a:buNone/>
              <a:defRPr sz="2400">
                <a:solidFill>
                  <a:schemeClr val="lt1"/>
                </a:solidFill>
                <a:latin typeface="Google Sans"/>
                <a:ea typeface="Google Sans"/>
                <a:cs typeface="Google Sans"/>
                <a:sym typeface="Google Sans"/>
              </a:defRPr>
            </a:lvl7pPr>
            <a:lvl8pPr lvl="7" rtl="0">
              <a:spcBef>
                <a:spcPts val="0"/>
              </a:spcBef>
              <a:spcAft>
                <a:spcPts val="0"/>
              </a:spcAft>
              <a:buNone/>
              <a:defRPr sz="2400">
                <a:solidFill>
                  <a:schemeClr val="lt1"/>
                </a:solidFill>
                <a:latin typeface="Google Sans"/>
                <a:ea typeface="Google Sans"/>
                <a:cs typeface="Google Sans"/>
                <a:sym typeface="Google Sans"/>
              </a:defRPr>
            </a:lvl8pPr>
            <a:lvl9pPr lvl="8" rtl="0">
              <a:spcBef>
                <a:spcPts val="0"/>
              </a:spcBef>
              <a:spcAft>
                <a:spcPts val="0"/>
              </a:spcAft>
              <a:buNone/>
              <a:defRPr sz="2400">
                <a:solidFill>
                  <a:schemeClr val="lt1"/>
                </a:solidFill>
                <a:latin typeface="Google Sans"/>
                <a:ea typeface="Google Sans"/>
                <a:cs typeface="Google Sans"/>
                <a:sym typeface="Google Sans"/>
              </a:defRPr>
            </a:lvl9pPr>
          </a:lstStyle>
          <a:p>
            <a:endParaRPr/>
          </a:p>
        </p:txBody>
      </p:sp>
      <p:sp>
        <p:nvSpPr>
          <p:cNvPr id="19" name="Google Shape;19;p3"/>
          <p:cNvSpPr txBox="1">
            <a:spLocks noGrp="1"/>
          </p:cNvSpPr>
          <p:nvPr>
            <p:ph type="subTitle" idx="2"/>
          </p:nvPr>
        </p:nvSpPr>
        <p:spPr>
          <a:xfrm>
            <a:off x="1197133" y="5709867"/>
            <a:ext cx="5449800" cy="436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67">
                <a:solidFill>
                  <a:schemeClr val="lt1"/>
                </a:solidFill>
                <a:latin typeface="Google Sans"/>
                <a:ea typeface="Google Sans"/>
                <a:cs typeface="Google Sans"/>
                <a:sym typeface="Google Sans"/>
              </a:defRPr>
            </a:lvl1pPr>
            <a:lvl2pPr lvl="1" rtl="0">
              <a:spcBef>
                <a:spcPts val="0"/>
              </a:spcBef>
              <a:spcAft>
                <a:spcPts val="0"/>
              </a:spcAft>
              <a:buNone/>
              <a:defRPr sz="1867">
                <a:solidFill>
                  <a:schemeClr val="lt1"/>
                </a:solidFill>
                <a:latin typeface="Google Sans"/>
                <a:ea typeface="Google Sans"/>
                <a:cs typeface="Google Sans"/>
                <a:sym typeface="Google Sans"/>
              </a:defRPr>
            </a:lvl2pPr>
            <a:lvl3pPr lvl="2" rtl="0">
              <a:spcBef>
                <a:spcPts val="0"/>
              </a:spcBef>
              <a:spcAft>
                <a:spcPts val="0"/>
              </a:spcAft>
              <a:buNone/>
              <a:defRPr sz="1867">
                <a:solidFill>
                  <a:schemeClr val="lt1"/>
                </a:solidFill>
                <a:latin typeface="Google Sans"/>
                <a:ea typeface="Google Sans"/>
                <a:cs typeface="Google Sans"/>
                <a:sym typeface="Google Sans"/>
              </a:defRPr>
            </a:lvl3pPr>
            <a:lvl4pPr lvl="3" rtl="0">
              <a:spcBef>
                <a:spcPts val="0"/>
              </a:spcBef>
              <a:spcAft>
                <a:spcPts val="0"/>
              </a:spcAft>
              <a:buNone/>
              <a:defRPr sz="1867">
                <a:solidFill>
                  <a:schemeClr val="lt1"/>
                </a:solidFill>
                <a:latin typeface="Google Sans"/>
                <a:ea typeface="Google Sans"/>
                <a:cs typeface="Google Sans"/>
                <a:sym typeface="Google Sans"/>
              </a:defRPr>
            </a:lvl4pPr>
            <a:lvl5pPr lvl="4" rtl="0">
              <a:spcBef>
                <a:spcPts val="0"/>
              </a:spcBef>
              <a:spcAft>
                <a:spcPts val="0"/>
              </a:spcAft>
              <a:buNone/>
              <a:defRPr sz="1867">
                <a:solidFill>
                  <a:schemeClr val="lt1"/>
                </a:solidFill>
                <a:latin typeface="Google Sans"/>
                <a:ea typeface="Google Sans"/>
                <a:cs typeface="Google Sans"/>
                <a:sym typeface="Google Sans"/>
              </a:defRPr>
            </a:lvl5pPr>
            <a:lvl6pPr lvl="5" rtl="0">
              <a:spcBef>
                <a:spcPts val="0"/>
              </a:spcBef>
              <a:spcAft>
                <a:spcPts val="0"/>
              </a:spcAft>
              <a:buNone/>
              <a:defRPr sz="1867">
                <a:solidFill>
                  <a:schemeClr val="lt1"/>
                </a:solidFill>
                <a:latin typeface="Google Sans"/>
                <a:ea typeface="Google Sans"/>
                <a:cs typeface="Google Sans"/>
                <a:sym typeface="Google Sans"/>
              </a:defRPr>
            </a:lvl6pPr>
            <a:lvl7pPr lvl="6" rtl="0">
              <a:spcBef>
                <a:spcPts val="0"/>
              </a:spcBef>
              <a:spcAft>
                <a:spcPts val="0"/>
              </a:spcAft>
              <a:buNone/>
              <a:defRPr sz="1867">
                <a:solidFill>
                  <a:schemeClr val="lt1"/>
                </a:solidFill>
                <a:latin typeface="Google Sans"/>
                <a:ea typeface="Google Sans"/>
                <a:cs typeface="Google Sans"/>
                <a:sym typeface="Google Sans"/>
              </a:defRPr>
            </a:lvl7pPr>
            <a:lvl8pPr lvl="7" rtl="0">
              <a:spcBef>
                <a:spcPts val="0"/>
              </a:spcBef>
              <a:spcAft>
                <a:spcPts val="0"/>
              </a:spcAft>
              <a:buNone/>
              <a:defRPr sz="1867">
                <a:solidFill>
                  <a:schemeClr val="lt1"/>
                </a:solidFill>
                <a:latin typeface="Google Sans"/>
                <a:ea typeface="Google Sans"/>
                <a:cs typeface="Google Sans"/>
                <a:sym typeface="Google Sans"/>
              </a:defRPr>
            </a:lvl8pPr>
            <a:lvl9pPr lvl="8" rtl="0">
              <a:spcBef>
                <a:spcPts val="0"/>
              </a:spcBef>
              <a:spcAft>
                <a:spcPts val="0"/>
              </a:spcAft>
              <a:buNone/>
              <a:defRPr sz="1867">
                <a:solidFill>
                  <a:schemeClr val="lt1"/>
                </a:solidFill>
                <a:latin typeface="Google Sans"/>
                <a:ea typeface="Google Sans"/>
                <a:cs typeface="Google Sans"/>
                <a:sym typeface="Google Sans"/>
              </a:defRPr>
            </a:lvl9pPr>
          </a:lstStyle>
          <a:p>
            <a:endParaRPr/>
          </a:p>
        </p:txBody>
      </p:sp>
    </p:spTree>
    <p:extLst>
      <p:ext uri="{BB962C8B-B14F-4D97-AF65-F5344CB8AC3E}">
        <p14:creationId xmlns:p14="http://schemas.microsoft.com/office/powerpoint/2010/main" val="12817288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matchingName="0c - Presenter - Master title - Green">
  <p:cSld name="0c - Presenter - Master title - Green">
    <p:spTree>
      <p:nvGrpSpPr>
        <p:cNvPr id="1" name="Shape 20"/>
        <p:cNvGrpSpPr/>
        <p:nvPr/>
      </p:nvGrpSpPr>
      <p:grpSpPr>
        <a:xfrm>
          <a:off x="0" y="0"/>
          <a:ext cx="0" cy="0"/>
          <a:chOff x="0" y="0"/>
          <a:chExt cx="0" cy="0"/>
        </a:xfrm>
      </p:grpSpPr>
      <p:pic>
        <p:nvPicPr>
          <p:cNvPr id="21" name="Google Shape;21;p4"/>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22" name="Google Shape;22;p4"/>
          <p:cNvPicPr preferRelativeResize="0"/>
          <p:nvPr/>
        </p:nvPicPr>
        <p:blipFill>
          <a:blip r:embed="rId3">
            <a:alphaModFix/>
          </a:blip>
          <a:stretch>
            <a:fillRect/>
          </a:stretch>
        </p:blipFill>
        <p:spPr>
          <a:xfrm>
            <a:off x="1258099" y="2121534"/>
            <a:ext cx="545567" cy="436450"/>
          </a:xfrm>
          <a:prstGeom prst="rect">
            <a:avLst/>
          </a:prstGeom>
          <a:noFill/>
          <a:ln>
            <a:noFill/>
          </a:ln>
        </p:spPr>
      </p:pic>
      <p:sp>
        <p:nvSpPr>
          <p:cNvPr id="23" name="Google Shape;23;p4"/>
          <p:cNvSpPr txBox="1">
            <a:spLocks noGrp="1"/>
          </p:cNvSpPr>
          <p:nvPr>
            <p:ph type="title"/>
          </p:nvPr>
        </p:nvSpPr>
        <p:spPr>
          <a:xfrm>
            <a:off x="1168733" y="2800917"/>
            <a:ext cx="4804600" cy="2533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b="1">
                <a:solidFill>
                  <a:schemeClr val="dk1"/>
                </a:solidFill>
                <a:latin typeface="Google Sans"/>
                <a:ea typeface="Google Sans"/>
                <a:cs typeface="Google Sans"/>
                <a:sym typeface="Google Sans"/>
              </a:defRPr>
            </a:lvl1pPr>
            <a:lvl2pPr lvl="1" rtl="0">
              <a:spcBef>
                <a:spcPts val="0"/>
              </a:spcBef>
              <a:spcAft>
                <a:spcPts val="0"/>
              </a:spcAft>
              <a:buNone/>
              <a:defRPr sz="3200" b="1">
                <a:solidFill>
                  <a:schemeClr val="dk1"/>
                </a:solidFill>
                <a:latin typeface="Google Sans"/>
                <a:ea typeface="Google Sans"/>
                <a:cs typeface="Google Sans"/>
                <a:sym typeface="Google Sans"/>
              </a:defRPr>
            </a:lvl2pPr>
            <a:lvl3pPr lvl="2" rtl="0">
              <a:spcBef>
                <a:spcPts val="0"/>
              </a:spcBef>
              <a:spcAft>
                <a:spcPts val="0"/>
              </a:spcAft>
              <a:buNone/>
              <a:defRPr sz="3200" b="1">
                <a:solidFill>
                  <a:schemeClr val="dk1"/>
                </a:solidFill>
                <a:latin typeface="Google Sans"/>
                <a:ea typeface="Google Sans"/>
                <a:cs typeface="Google Sans"/>
                <a:sym typeface="Google Sans"/>
              </a:defRPr>
            </a:lvl3pPr>
            <a:lvl4pPr lvl="3" rtl="0">
              <a:spcBef>
                <a:spcPts val="0"/>
              </a:spcBef>
              <a:spcAft>
                <a:spcPts val="0"/>
              </a:spcAft>
              <a:buNone/>
              <a:defRPr sz="3200" b="1">
                <a:solidFill>
                  <a:schemeClr val="dk1"/>
                </a:solidFill>
                <a:latin typeface="Google Sans"/>
                <a:ea typeface="Google Sans"/>
                <a:cs typeface="Google Sans"/>
                <a:sym typeface="Google Sans"/>
              </a:defRPr>
            </a:lvl4pPr>
            <a:lvl5pPr lvl="4" rtl="0">
              <a:spcBef>
                <a:spcPts val="0"/>
              </a:spcBef>
              <a:spcAft>
                <a:spcPts val="0"/>
              </a:spcAft>
              <a:buNone/>
              <a:defRPr sz="3200" b="1">
                <a:solidFill>
                  <a:schemeClr val="dk1"/>
                </a:solidFill>
                <a:latin typeface="Google Sans"/>
                <a:ea typeface="Google Sans"/>
                <a:cs typeface="Google Sans"/>
                <a:sym typeface="Google Sans"/>
              </a:defRPr>
            </a:lvl5pPr>
            <a:lvl6pPr lvl="5" rtl="0">
              <a:spcBef>
                <a:spcPts val="0"/>
              </a:spcBef>
              <a:spcAft>
                <a:spcPts val="0"/>
              </a:spcAft>
              <a:buNone/>
              <a:defRPr sz="3200" b="1">
                <a:solidFill>
                  <a:schemeClr val="dk1"/>
                </a:solidFill>
                <a:latin typeface="Google Sans"/>
                <a:ea typeface="Google Sans"/>
                <a:cs typeface="Google Sans"/>
                <a:sym typeface="Google Sans"/>
              </a:defRPr>
            </a:lvl6pPr>
            <a:lvl7pPr lvl="6" rtl="0">
              <a:spcBef>
                <a:spcPts val="0"/>
              </a:spcBef>
              <a:spcAft>
                <a:spcPts val="0"/>
              </a:spcAft>
              <a:buNone/>
              <a:defRPr sz="3200" b="1">
                <a:solidFill>
                  <a:schemeClr val="dk1"/>
                </a:solidFill>
                <a:latin typeface="Google Sans"/>
                <a:ea typeface="Google Sans"/>
                <a:cs typeface="Google Sans"/>
                <a:sym typeface="Google Sans"/>
              </a:defRPr>
            </a:lvl7pPr>
            <a:lvl8pPr lvl="7" rtl="0">
              <a:spcBef>
                <a:spcPts val="0"/>
              </a:spcBef>
              <a:spcAft>
                <a:spcPts val="0"/>
              </a:spcAft>
              <a:buNone/>
              <a:defRPr sz="3200" b="1">
                <a:solidFill>
                  <a:schemeClr val="dk1"/>
                </a:solidFill>
                <a:latin typeface="Google Sans"/>
                <a:ea typeface="Google Sans"/>
                <a:cs typeface="Google Sans"/>
                <a:sym typeface="Google Sans"/>
              </a:defRPr>
            </a:lvl8pPr>
            <a:lvl9pPr lvl="8" rtl="0">
              <a:spcBef>
                <a:spcPts val="0"/>
              </a:spcBef>
              <a:spcAft>
                <a:spcPts val="0"/>
              </a:spcAft>
              <a:buNone/>
              <a:defRPr sz="3200" b="1">
                <a:solidFill>
                  <a:schemeClr val="dk1"/>
                </a:solidFill>
                <a:latin typeface="Google Sans"/>
                <a:ea typeface="Google Sans"/>
                <a:cs typeface="Google Sans"/>
                <a:sym typeface="Google Sans"/>
              </a:defRPr>
            </a:lvl9pPr>
          </a:lstStyle>
          <a:p>
            <a:endParaRPr/>
          </a:p>
        </p:txBody>
      </p:sp>
      <p:sp>
        <p:nvSpPr>
          <p:cNvPr id="24" name="Google Shape;24;p4"/>
          <p:cNvSpPr txBox="1">
            <a:spLocks noGrp="1"/>
          </p:cNvSpPr>
          <p:nvPr>
            <p:ph type="subTitle" idx="1"/>
          </p:nvPr>
        </p:nvSpPr>
        <p:spPr>
          <a:xfrm>
            <a:off x="1168733" y="5334117"/>
            <a:ext cx="4952600" cy="518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Google Sans"/>
                <a:ea typeface="Google Sans"/>
                <a:cs typeface="Google Sans"/>
                <a:sym typeface="Google Sans"/>
              </a:defRPr>
            </a:lvl1pPr>
            <a:lvl2pPr lvl="1" rtl="0">
              <a:spcBef>
                <a:spcPts val="0"/>
              </a:spcBef>
              <a:spcAft>
                <a:spcPts val="0"/>
              </a:spcAft>
              <a:buNone/>
              <a:defRPr sz="2400">
                <a:solidFill>
                  <a:schemeClr val="lt1"/>
                </a:solidFill>
                <a:latin typeface="Google Sans"/>
                <a:ea typeface="Google Sans"/>
                <a:cs typeface="Google Sans"/>
                <a:sym typeface="Google Sans"/>
              </a:defRPr>
            </a:lvl2pPr>
            <a:lvl3pPr lvl="2" rtl="0">
              <a:spcBef>
                <a:spcPts val="0"/>
              </a:spcBef>
              <a:spcAft>
                <a:spcPts val="0"/>
              </a:spcAft>
              <a:buNone/>
              <a:defRPr sz="2400">
                <a:solidFill>
                  <a:schemeClr val="lt1"/>
                </a:solidFill>
                <a:latin typeface="Google Sans"/>
                <a:ea typeface="Google Sans"/>
                <a:cs typeface="Google Sans"/>
                <a:sym typeface="Google Sans"/>
              </a:defRPr>
            </a:lvl3pPr>
            <a:lvl4pPr lvl="3" rtl="0">
              <a:spcBef>
                <a:spcPts val="0"/>
              </a:spcBef>
              <a:spcAft>
                <a:spcPts val="0"/>
              </a:spcAft>
              <a:buNone/>
              <a:defRPr sz="2400">
                <a:solidFill>
                  <a:schemeClr val="lt1"/>
                </a:solidFill>
                <a:latin typeface="Google Sans"/>
                <a:ea typeface="Google Sans"/>
                <a:cs typeface="Google Sans"/>
                <a:sym typeface="Google Sans"/>
              </a:defRPr>
            </a:lvl4pPr>
            <a:lvl5pPr lvl="4" rtl="0">
              <a:spcBef>
                <a:spcPts val="0"/>
              </a:spcBef>
              <a:spcAft>
                <a:spcPts val="0"/>
              </a:spcAft>
              <a:buNone/>
              <a:defRPr sz="2400">
                <a:solidFill>
                  <a:schemeClr val="lt1"/>
                </a:solidFill>
                <a:latin typeface="Google Sans"/>
                <a:ea typeface="Google Sans"/>
                <a:cs typeface="Google Sans"/>
                <a:sym typeface="Google Sans"/>
              </a:defRPr>
            </a:lvl5pPr>
            <a:lvl6pPr lvl="5" rtl="0">
              <a:spcBef>
                <a:spcPts val="0"/>
              </a:spcBef>
              <a:spcAft>
                <a:spcPts val="0"/>
              </a:spcAft>
              <a:buNone/>
              <a:defRPr sz="2400">
                <a:solidFill>
                  <a:schemeClr val="lt1"/>
                </a:solidFill>
                <a:latin typeface="Google Sans"/>
                <a:ea typeface="Google Sans"/>
                <a:cs typeface="Google Sans"/>
                <a:sym typeface="Google Sans"/>
              </a:defRPr>
            </a:lvl6pPr>
            <a:lvl7pPr lvl="6" rtl="0">
              <a:spcBef>
                <a:spcPts val="0"/>
              </a:spcBef>
              <a:spcAft>
                <a:spcPts val="0"/>
              </a:spcAft>
              <a:buNone/>
              <a:defRPr sz="2400">
                <a:solidFill>
                  <a:schemeClr val="lt1"/>
                </a:solidFill>
                <a:latin typeface="Google Sans"/>
                <a:ea typeface="Google Sans"/>
                <a:cs typeface="Google Sans"/>
                <a:sym typeface="Google Sans"/>
              </a:defRPr>
            </a:lvl7pPr>
            <a:lvl8pPr lvl="7" rtl="0">
              <a:spcBef>
                <a:spcPts val="0"/>
              </a:spcBef>
              <a:spcAft>
                <a:spcPts val="0"/>
              </a:spcAft>
              <a:buNone/>
              <a:defRPr sz="2400">
                <a:solidFill>
                  <a:schemeClr val="lt1"/>
                </a:solidFill>
                <a:latin typeface="Google Sans"/>
                <a:ea typeface="Google Sans"/>
                <a:cs typeface="Google Sans"/>
                <a:sym typeface="Google Sans"/>
              </a:defRPr>
            </a:lvl8pPr>
            <a:lvl9pPr lvl="8" rtl="0">
              <a:spcBef>
                <a:spcPts val="0"/>
              </a:spcBef>
              <a:spcAft>
                <a:spcPts val="0"/>
              </a:spcAft>
              <a:buNone/>
              <a:defRPr sz="2400">
                <a:solidFill>
                  <a:schemeClr val="lt1"/>
                </a:solidFill>
                <a:latin typeface="Google Sans"/>
                <a:ea typeface="Google Sans"/>
                <a:cs typeface="Google Sans"/>
                <a:sym typeface="Google Sans"/>
              </a:defRPr>
            </a:lvl9pPr>
          </a:lstStyle>
          <a:p>
            <a:endParaRPr/>
          </a:p>
        </p:txBody>
      </p:sp>
      <p:sp>
        <p:nvSpPr>
          <p:cNvPr id="25" name="Google Shape;25;p4"/>
          <p:cNvSpPr txBox="1">
            <a:spLocks noGrp="1"/>
          </p:cNvSpPr>
          <p:nvPr>
            <p:ph type="subTitle" idx="2"/>
          </p:nvPr>
        </p:nvSpPr>
        <p:spPr>
          <a:xfrm>
            <a:off x="1197133" y="5709867"/>
            <a:ext cx="5449800" cy="436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67">
                <a:solidFill>
                  <a:schemeClr val="lt1"/>
                </a:solidFill>
                <a:latin typeface="Google Sans"/>
                <a:ea typeface="Google Sans"/>
                <a:cs typeface="Google Sans"/>
                <a:sym typeface="Google Sans"/>
              </a:defRPr>
            </a:lvl1pPr>
            <a:lvl2pPr lvl="1" rtl="0">
              <a:spcBef>
                <a:spcPts val="0"/>
              </a:spcBef>
              <a:spcAft>
                <a:spcPts val="0"/>
              </a:spcAft>
              <a:buNone/>
              <a:defRPr sz="1867">
                <a:solidFill>
                  <a:schemeClr val="lt1"/>
                </a:solidFill>
                <a:latin typeface="Google Sans"/>
                <a:ea typeface="Google Sans"/>
                <a:cs typeface="Google Sans"/>
                <a:sym typeface="Google Sans"/>
              </a:defRPr>
            </a:lvl2pPr>
            <a:lvl3pPr lvl="2" rtl="0">
              <a:spcBef>
                <a:spcPts val="0"/>
              </a:spcBef>
              <a:spcAft>
                <a:spcPts val="0"/>
              </a:spcAft>
              <a:buNone/>
              <a:defRPr sz="1867">
                <a:solidFill>
                  <a:schemeClr val="lt1"/>
                </a:solidFill>
                <a:latin typeface="Google Sans"/>
                <a:ea typeface="Google Sans"/>
                <a:cs typeface="Google Sans"/>
                <a:sym typeface="Google Sans"/>
              </a:defRPr>
            </a:lvl3pPr>
            <a:lvl4pPr lvl="3" rtl="0">
              <a:spcBef>
                <a:spcPts val="0"/>
              </a:spcBef>
              <a:spcAft>
                <a:spcPts val="0"/>
              </a:spcAft>
              <a:buNone/>
              <a:defRPr sz="1867">
                <a:solidFill>
                  <a:schemeClr val="lt1"/>
                </a:solidFill>
                <a:latin typeface="Google Sans"/>
                <a:ea typeface="Google Sans"/>
                <a:cs typeface="Google Sans"/>
                <a:sym typeface="Google Sans"/>
              </a:defRPr>
            </a:lvl4pPr>
            <a:lvl5pPr lvl="4" rtl="0">
              <a:spcBef>
                <a:spcPts val="0"/>
              </a:spcBef>
              <a:spcAft>
                <a:spcPts val="0"/>
              </a:spcAft>
              <a:buNone/>
              <a:defRPr sz="1867">
                <a:solidFill>
                  <a:schemeClr val="lt1"/>
                </a:solidFill>
                <a:latin typeface="Google Sans"/>
                <a:ea typeface="Google Sans"/>
                <a:cs typeface="Google Sans"/>
                <a:sym typeface="Google Sans"/>
              </a:defRPr>
            </a:lvl5pPr>
            <a:lvl6pPr lvl="5" rtl="0">
              <a:spcBef>
                <a:spcPts val="0"/>
              </a:spcBef>
              <a:spcAft>
                <a:spcPts val="0"/>
              </a:spcAft>
              <a:buNone/>
              <a:defRPr sz="1867">
                <a:solidFill>
                  <a:schemeClr val="lt1"/>
                </a:solidFill>
                <a:latin typeface="Google Sans"/>
                <a:ea typeface="Google Sans"/>
                <a:cs typeface="Google Sans"/>
                <a:sym typeface="Google Sans"/>
              </a:defRPr>
            </a:lvl6pPr>
            <a:lvl7pPr lvl="6" rtl="0">
              <a:spcBef>
                <a:spcPts val="0"/>
              </a:spcBef>
              <a:spcAft>
                <a:spcPts val="0"/>
              </a:spcAft>
              <a:buNone/>
              <a:defRPr sz="1867">
                <a:solidFill>
                  <a:schemeClr val="lt1"/>
                </a:solidFill>
                <a:latin typeface="Google Sans"/>
                <a:ea typeface="Google Sans"/>
                <a:cs typeface="Google Sans"/>
                <a:sym typeface="Google Sans"/>
              </a:defRPr>
            </a:lvl7pPr>
            <a:lvl8pPr lvl="7" rtl="0">
              <a:spcBef>
                <a:spcPts val="0"/>
              </a:spcBef>
              <a:spcAft>
                <a:spcPts val="0"/>
              </a:spcAft>
              <a:buNone/>
              <a:defRPr sz="1867">
                <a:solidFill>
                  <a:schemeClr val="lt1"/>
                </a:solidFill>
                <a:latin typeface="Google Sans"/>
                <a:ea typeface="Google Sans"/>
                <a:cs typeface="Google Sans"/>
                <a:sym typeface="Google Sans"/>
              </a:defRPr>
            </a:lvl8pPr>
            <a:lvl9pPr lvl="8" rtl="0">
              <a:spcBef>
                <a:spcPts val="0"/>
              </a:spcBef>
              <a:spcAft>
                <a:spcPts val="0"/>
              </a:spcAft>
              <a:buNone/>
              <a:defRPr sz="1867">
                <a:solidFill>
                  <a:schemeClr val="lt1"/>
                </a:solidFill>
                <a:latin typeface="Google Sans"/>
                <a:ea typeface="Google Sans"/>
                <a:cs typeface="Google Sans"/>
                <a:sym typeface="Google Sans"/>
              </a:defRPr>
            </a:lvl9pPr>
          </a:lstStyle>
          <a:p>
            <a:endParaRPr/>
          </a:p>
        </p:txBody>
      </p:sp>
    </p:spTree>
    <p:extLst>
      <p:ext uri="{BB962C8B-B14F-4D97-AF65-F5344CB8AC3E}">
        <p14:creationId xmlns:p14="http://schemas.microsoft.com/office/powerpoint/2010/main" val="3579519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Lst>
          </p:cNvPr>
          <p:cNvPicPr>
            <a:picLocks/>
          </p:cNvPicPr>
          <p:nvPr/>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a16="http://schemas.microsoft.com/office/drawing/2014/main" id="{EAED9FF8-3030-4E4D-ADC0-FA2315FD54F2}"/>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dirty="0"/>
          </a:p>
        </p:txBody>
      </p:sp>
      <p:pic>
        <p:nvPicPr>
          <p:cNvPr id="14" name="Picture 13">
            <a:extLst>
              <a:ext uri="{FF2B5EF4-FFF2-40B4-BE49-F238E27FC236}">
                <a16:creationId xmlns:a16="http://schemas.microsoft.com/office/drawing/2014/main" id="{BCD2DB21-CEFB-4A4D-B8DA-776FFE4E65ED}"/>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54440671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matchingName="7a - Demo/Lab Solution - Presenter - Blue">
  <p:cSld name="7a - Demo/Lab Solution - Presenter - Blue">
    <p:spTree>
      <p:nvGrpSpPr>
        <p:cNvPr id="1" name="Shape 26"/>
        <p:cNvGrpSpPr/>
        <p:nvPr/>
      </p:nvGrpSpPr>
      <p:grpSpPr>
        <a:xfrm>
          <a:off x="0" y="0"/>
          <a:ext cx="0" cy="0"/>
          <a:chOff x="0" y="0"/>
          <a:chExt cx="0" cy="0"/>
        </a:xfrm>
      </p:grpSpPr>
      <p:sp>
        <p:nvSpPr>
          <p:cNvPr id="27" name="Google Shape;27;p5"/>
          <p:cNvSpPr/>
          <p:nvPr/>
        </p:nvSpPr>
        <p:spPr>
          <a:xfrm>
            <a:off x="0" y="0"/>
            <a:ext cx="12192000" cy="6864400"/>
          </a:xfrm>
          <a:prstGeom prst="rect">
            <a:avLst/>
          </a:prstGeom>
          <a:solidFill>
            <a:schemeClr val="accent3"/>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pic>
        <p:nvPicPr>
          <p:cNvPr id="28" name="Google Shape;28;p5"/>
          <p:cNvPicPr preferRelativeResize="0"/>
          <p:nvPr/>
        </p:nvPicPr>
        <p:blipFill>
          <a:blip r:embed="rId2">
            <a:alphaModFix/>
          </a:blip>
          <a:stretch>
            <a:fillRect/>
          </a:stretch>
        </p:blipFill>
        <p:spPr>
          <a:xfrm>
            <a:off x="1" y="0"/>
            <a:ext cx="12192000" cy="6858000"/>
          </a:xfrm>
          <a:prstGeom prst="rect">
            <a:avLst/>
          </a:prstGeom>
          <a:noFill/>
          <a:ln>
            <a:noFill/>
          </a:ln>
        </p:spPr>
      </p:pic>
      <p:sp>
        <p:nvSpPr>
          <p:cNvPr id="29" name="Google Shape;29;p5"/>
          <p:cNvSpPr txBox="1">
            <a:spLocks noGrp="1"/>
          </p:cNvSpPr>
          <p:nvPr>
            <p:ph type="subTitle" idx="1"/>
          </p:nvPr>
        </p:nvSpPr>
        <p:spPr>
          <a:xfrm>
            <a:off x="1149433" y="3446083"/>
            <a:ext cx="4952600" cy="60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rgbClr val="FFFFFF"/>
                </a:solidFill>
                <a:latin typeface="Google Sans"/>
                <a:ea typeface="Google Sans"/>
                <a:cs typeface="Google Sans"/>
                <a:sym typeface="Google Sans"/>
              </a:defRPr>
            </a:lvl1pPr>
            <a:lvl2pPr lvl="1" rtl="0">
              <a:spcBef>
                <a:spcPts val="0"/>
              </a:spcBef>
              <a:spcAft>
                <a:spcPts val="0"/>
              </a:spcAft>
              <a:buNone/>
              <a:defRPr sz="2400">
                <a:solidFill>
                  <a:srgbClr val="FFFFFF"/>
                </a:solidFill>
                <a:latin typeface="Google Sans"/>
                <a:ea typeface="Google Sans"/>
                <a:cs typeface="Google Sans"/>
                <a:sym typeface="Google Sans"/>
              </a:defRPr>
            </a:lvl2pPr>
            <a:lvl3pPr lvl="2" rtl="0">
              <a:spcBef>
                <a:spcPts val="0"/>
              </a:spcBef>
              <a:spcAft>
                <a:spcPts val="0"/>
              </a:spcAft>
              <a:buNone/>
              <a:defRPr sz="2400">
                <a:solidFill>
                  <a:srgbClr val="FFFFFF"/>
                </a:solidFill>
                <a:latin typeface="Google Sans"/>
                <a:ea typeface="Google Sans"/>
                <a:cs typeface="Google Sans"/>
                <a:sym typeface="Google Sans"/>
              </a:defRPr>
            </a:lvl3pPr>
            <a:lvl4pPr lvl="3" rtl="0">
              <a:spcBef>
                <a:spcPts val="0"/>
              </a:spcBef>
              <a:spcAft>
                <a:spcPts val="0"/>
              </a:spcAft>
              <a:buNone/>
              <a:defRPr sz="2400">
                <a:solidFill>
                  <a:srgbClr val="FFFFFF"/>
                </a:solidFill>
                <a:latin typeface="Google Sans"/>
                <a:ea typeface="Google Sans"/>
                <a:cs typeface="Google Sans"/>
                <a:sym typeface="Google Sans"/>
              </a:defRPr>
            </a:lvl4pPr>
            <a:lvl5pPr lvl="4" rtl="0">
              <a:spcBef>
                <a:spcPts val="0"/>
              </a:spcBef>
              <a:spcAft>
                <a:spcPts val="0"/>
              </a:spcAft>
              <a:buNone/>
              <a:defRPr sz="2400">
                <a:solidFill>
                  <a:srgbClr val="FFFFFF"/>
                </a:solidFill>
                <a:latin typeface="Google Sans"/>
                <a:ea typeface="Google Sans"/>
                <a:cs typeface="Google Sans"/>
                <a:sym typeface="Google Sans"/>
              </a:defRPr>
            </a:lvl5pPr>
            <a:lvl6pPr lvl="5" rtl="0">
              <a:spcBef>
                <a:spcPts val="0"/>
              </a:spcBef>
              <a:spcAft>
                <a:spcPts val="0"/>
              </a:spcAft>
              <a:buNone/>
              <a:defRPr sz="2400">
                <a:solidFill>
                  <a:srgbClr val="FFFFFF"/>
                </a:solidFill>
                <a:latin typeface="Google Sans"/>
                <a:ea typeface="Google Sans"/>
                <a:cs typeface="Google Sans"/>
                <a:sym typeface="Google Sans"/>
              </a:defRPr>
            </a:lvl6pPr>
            <a:lvl7pPr lvl="6" rtl="0">
              <a:spcBef>
                <a:spcPts val="0"/>
              </a:spcBef>
              <a:spcAft>
                <a:spcPts val="0"/>
              </a:spcAft>
              <a:buNone/>
              <a:defRPr sz="2400">
                <a:solidFill>
                  <a:srgbClr val="FFFFFF"/>
                </a:solidFill>
                <a:latin typeface="Google Sans"/>
                <a:ea typeface="Google Sans"/>
                <a:cs typeface="Google Sans"/>
                <a:sym typeface="Google Sans"/>
              </a:defRPr>
            </a:lvl7pPr>
            <a:lvl8pPr lvl="7" rtl="0">
              <a:spcBef>
                <a:spcPts val="0"/>
              </a:spcBef>
              <a:spcAft>
                <a:spcPts val="0"/>
              </a:spcAft>
              <a:buNone/>
              <a:defRPr sz="2400">
                <a:solidFill>
                  <a:srgbClr val="FFFFFF"/>
                </a:solidFill>
                <a:latin typeface="Google Sans"/>
                <a:ea typeface="Google Sans"/>
                <a:cs typeface="Google Sans"/>
                <a:sym typeface="Google Sans"/>
              </a:defRPr>
            </a:lvl8pPr>
            <a:lvl9pPr lvl="8" rtl="0">
              <a:spcBef>
                <a:spcPts val="0"/>
              </a:spcBef>
              <a:spcAft>
                <a:spcPts val="0"/>
              </a:spcAft>
              <a:buNone/>
              <a:defRPr sz="2400">
                <a:solidFill>
                  <a:srgbClr val="FFFFFF"/>
                </a:solidFill>
                <a:latin typeface="Google Sans"/>
                <a:ea typeface="Google Sans"/>
                <a:cs typeface="Google Sans"/>
                <a:sym typeface="Google Sans"/>
              </a:defRPr>
            </a:lvl9pPr>
          </a:lstStyle>
          <a:p>
            <a:endParaRPr/>
          </a:p>
        </p:txBody>
      </p:sp>
      <p:sp>
        <p:nvSpPr>
          <p:cNvPr id="30" name="Google Shape;30;p5"/>
          <p:cNvSpPr txBox="1"/>
          <p:nvPr/>
        </p:nvSpPr>
        <p:spPr>
          <a:xfrm>
            <a:off x="1114983" y="2765650"/>
            <a:ext cx="4991000" cy="760000"/>
          </a:xfrm>
          <a:prstGeom prst="rect">
            <a:avLst/>
          </a:prstGeom>
          <a:noFill/>
          <a:ln>
            <a:noFill/>
          </a:ln>
        </p:spPr>
        <p:txBody>
          <a:bodyPr spcFirstLastPara="1" wrap="square" lIns="60950" tIns="60950" rIns="60950" bIns="60950" anchor="t" anchorCtr="0">
            <a:noAutofit/>
          </a:bodyPr>
          <a:lstStyle/>
          <a:p>
            <a:pPr marL="0" lvl="0" indent="0" algn="l" rtl="0">
              <a:spcBef>
                <a:spcPts val="0"/>
              </a:spcBef>
              <a:spcAft>
                <a:spcPts val="0"/>
              </a:spcAft>
              <a:buNone/>
            </a:pPr>
            <a:endParaRPr sz="4000">
              <a:solidFill>
                <a:srgbClr val="202124"/>
              </a:solidFill>
              <a:latin typeface="Google Sans"/>
              <a:ea typeface="Google Sans"/>
              <a:cs typeface="Google Sans"/>
              <a:sym typeface="Google Sans"/>
            </a:endParaRPr>
          </a:p>
        </p:txBody>
      </p:sp>
      <p:sp>
        <p:nvSpPr>
          <p:cNvPr id="31" name="Google Shape;31;p5"/>
          <p:cNvSpPr txBox="1">
            <a:spLocks noGrp="1"/>
          </p:cNvSpPr>
          <p:nvPr>
            <p:ph type="title"/>
          </p:nvPr>
        </p:nvSpPr>
        <p:spPr>
          <a:xfrm>
            <a:off x="1114983" y="2765650"/>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000">
                <a:solidFill>
                  <a:srgbClr val="FFFFFF"/>
                </a:solidFill>
                <a:latin typeface="Google Sans"/>
                <a:ea typeface="Google Sans"/>
                <a:cs typeface="Google Sans"/>
                <a:sym typeface="Google Sans"/>
              </a:defRPr>
            </a:lvl1pPr>
            <a:lvl2pPr lvl="1" rtl="0">
              <a:spcBef>
                <a:spcPts val="0"/>
              </a:spcBef>
              <a:spcAft>
                <a:spcPts val="0"/>
              </a:spcAft>
              <a:buNone/>
              <a:defRPr sz="4000">
                <a:solidFill>
                  <a:srgbClr val="FFFFFF"/>
                </a:solidFill>
                <a:latin typeface="Google Sans"/>
                <a:ea typeface="Google Sans"/>
                <a:cs typeface="Google Sans"/>
                <a:sym typeface="Google Sans"/>
              </a:defRPr>
            </a:lvl2pPr>
            <a:lvl3pPr lvl="2" rtl="0">
              <a:spcBef>
                <a:spcPts val="0"/>
              </a:spcBef>
              <a:spcAft>
                <a:spcPts val="0"/>
              </a:spcAft>
              <a:buNone/>
              <a:defRPr sz="4000">
                <a:solidFill>
                  <a:srgbClr val="FFFFFF"/>
                </a:solidFill>
                <a:latin typeface="Google Sans"/>
                <a:ea typeface="Google Sans"/>
                <a:cs typeface="Google Sans"/>
                <a:sym typeface="Google Sans"/>
              </a:defRPr>
            </a:lvl3pPr>
            <a:lvl4pPr lvl="3" rtl="0">
              <a:spcBef>
                <a:spcPts val="0"/>
              </a:spcBef>
              <a:spcAft>
                <a:spcPts val="0"/>
              </a:spcAft>
              <a:buNone/>
              <a:defRPr sz="4000">
                <a:solidFill>
                  <a:srgbClr val="FFFFFF"/>
                </a:solidFill>
                <a:latin typeface="Google Sans"/>
                <a:ea typeface="Google Sans"/>
                <a:cs typeface="Google Sans"/>
                <a:sym typeface="Google Sans"/>
              </a:defRPr>
            </a:lvl4pPr>
            <a:lvl5pPr lvl="4" rtl="0">
              <a:spcBef>
                <a:spcPts val="0"/>
              </a:spcBef>
              <a:spcAft>
                <a:spcPts val="0"/>
              </a:spcAft>
              <a:buNone/>
              <a:defRPr sz="4000">
                <a:solidFill>
                  <a:srgbClr val="FFFFFF"/>
                </a:solidFill>
                <a:latin typeface="Google Sans"/>
                <a:ea typeface="Google Sans"/>
                <a:cs typeface="Google Sans"/>
                <a:sym typeface="Google Sans"/>
              </a:defRPr>
            </a:lvl5pPr>
            <a:lvl6pPr lvl="5" rtl="0">
              <a:spcBef>
                <a:spcPts val="0"/>
              </a:spcBef>
              <a:spcAft>
                <a:spcPts val="0"/>
              </a:spcAft>
              <a:buNone/>
              <a:defRPr sz="4000">
                <a:solidFill>
                  <a:srgbClr val="FFFFFF"/>
                </a:solidFill>
                <a:latin typeface="Google Sans"/>
                <a:ea typeface="Google Sans"/>
                <a:cs typeface="Google Sans"/>
                <a:sym typeface="Google Sans"/>
              </a:defRPr>
            </a:lvl6pPr>
            <a:lvl7pPr lvl="6" rtl="0">
              <a:spcBef>
                <a:spcPts val="0"/>
              </a:spcBef>
              <a:spcAft>
                <a:spcPts val="0"/>
              </a:spcAft>
              <a:buNone/>
              <a:defRPr sz="4000">
                <a:solidFill>
                  <a:srgbClr val="FFFFFF"/>
                </a:solidFill>
                <a:latin typeface="Google Sans"/>
                <a:ea typeface="Google Sans"/>
                <a:cs typeface="Google Sans"/>
                <a:sym typeface="Google Sans"/>
              </a:defRPr>
            </a:lvl7pPr>
            <a:lvl8pPr lvl="7" rtl="0">
              <a:spcBef>
                <a:spcPts val="0"/>
              </a:spcBef>
              <a:spcAft>
                <a:spcPts val="0"/>
              </a:spcAft>
              <a:buNone/>
              <a:defRPr sz="4000">
                <a:solidFill>
                  <a:srgbClr val="FFFFFF"/>
                </a:solidFill>
                <a:latin typeface="Google Sans"/>
                <a:ea typeface="Google Sans"/>
                <a:cs typeface="Google Sans"/>
                <a:sym typeface="Google Sans"/>
              </a:defRPr>
            </a:lvl8pPr>
            <a:lvl9pPr lvl="8" rtl="0">
              <a:spcBef>
                <a:spcPts val="0"/>
              </a:spcBef>
              <a:spcAft>
                <a:spcPts val="0"/>
              </a:spcAft>
              <a:buNone/>
              <a:defRPr sz="4000">
                <a:solidFill>
                  <a:srgbClr val="FFFFFF"/>
                </a:solidFill>
                <a:latin typeface="Google Sans"/>
                <a:ea typeface="Google Sans"/>
                <a:cs typeface="Google Sans"/>
                <a:sym typeface="Google Sans"/>
              </a:defRPr>
            </a:lvl9pPr>
          </a:lstStyle>
          <a:p>
            <a:endParaRPr/>
          </a:p>
        </p:txBody>
      </p:sp>
      <p:cxnSp>
        <p:nvCxnSpPr>
          <p:cNvPr id="32" name="Google Shape;32;p5"/>
          <p:cNvCxnSpPr/>
          <p:nvPr/>
        </p:nvCxnSpPr>
        <p:spPr>
          <a:xfrm>
            <a:off x="1162285" y="2674149"/>
            <a:ext cx="571600" cy="0"/>
          </a:xfrm>
          <a:prstGeom prst="straightConnector1">
            <a:avLst/>
          </a:prstGeom>
          <a:noFill/>
          <a:ln w="38100" cap="flat" cmpd="sng">
            <a:solidFill>
              <a:srgbClr val="FFFFFF"/>
            </a:solidFill>
            <a:prstDash val="solid"/>
            <a:round/>
            <a:headEnd type="none" w="med" len="med"/>
            <a:tailEnd type="none" w="med" len="med"/>
          </a:ln>
        </p:spPr>
      </p:cxnSp>
    </p:spTree>
    <p:extLst>
      <p:ext uri="{BB962C8B-B14F-4D97-AF65-F5344CB8AC3E}">
        <p14:creationId xmlns:p14="http://schemas.microsoft.com/office/powerpoint/2010/main" val="151188277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matchingName="7b - Demo/Lab Solution - Presenter  - Yellow">
  <p:cSld name="7b - Demo/Lab Solution - Presenter  - Yellow">
    <p:spTree>
      <p:nvGrpSpPr>
        <p:cNvPr id="1" name="Shape 33"/>
        <p:cNvGrpSpPr/>
        <p:nvPr/>
      </p:nvGrpSpPr>
      <p:grpSpPr>
        <a:xfrm>
          <a:off x="0" y="0"/>
          <a:ext cx="0" cy="0"/>
          <a:chOff x="0" y="0"/>
          <a:chExt cx="0" cy="0"/>
        </a:xfrm>
      </p:grpSpPr>
      <p:sp>
        <p:nvSpPr>
          <p:cNvPr id="34" name="Google Shape;34;p6"/>
          <p:cNvSpPr/>
          <p:nvPr/>
        </p:nvSpPr>
        <p:spPr>
          <a:xfrm>
            <a:off x="0" y="0"/>
            <a:ext cx="12192000" cy="6864400"/>
          </a:xfrm>
          <a:prstGeom prst="rect">
            <a:avLst/>
          </a:prstGeom>
          <a:solidFill>
            <a:schemeClr val="accent5"/>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pic>
        <p:nvPicPr>
          <p:cNvPr id="35" name="Google Shape;35;p6"/>
          <p:cNvPicPr preferRelativeResize="0"/>
          <p:nvPr/>
        </p:nvPicPr>
        <p:blipFill>
          <a:blip r:embed="rId2">
            <a:alphaModFix/>
          </a:blip>
          <a:stretch>
            <a:fillRect/>
          </a:stretch>
        </p:blipFill>
        <p:spPr>
          <a:xfrm>
            <a:off x="0" y="0"/>
            <a:ext cx="12192000" cy="6858000"/>
          </a:xfrm>
          <a:prstGeom prst="rect">
            <a:avLst/>
          </a:prstGeom>
          <a:noFill/>
          <a:ln>
            <a:noFill/>
          </a:ln>
        </p:spPr>
      </p:pic>
      <p:sp>
        <p:nvSpPr>
          <p:cNvPr id="36" name="Google Shape;36;p6"/>
          <p:cNvSpPr txBox="1">
            <a:spLocks noGrp="1"/>
          </p:cNvSpPr>
          <p:nvPr>
            <p:ph type="subTitle" idx="1"/>
          </p:nvPr>
        </p:nvSpPr>
        <p:spPr>
          <a:xfrm>
            <a:off x="1149433" y="3446083"/>
            <a:ext cx="4952600" cy="60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rgbClr val="FFFFFF"/>
                </a:solidFill>
                <a:latin typeface="Google Sans"/>
                <a:ea typeface="Google Sans"/>
                <a:cs typeface="Google Sans"/>
                <a:sym typeface="Google Sans"/>
              </a:defRPr>
            </a:lvl1pPr>
            <a:lvl2pPr lvl="1" rtl="0">
              <a:spcBef>
                <a:spcPts val="0"/>
              </a:spcBef>
              <a:spcAft>
                <a:spcPts val="0"/>
              </a:spcAft>
              <a:buNone/>
              <a:defRPr sz="2400">
                <a:solidFill>
                  <a:srgbClr val="FFFFFF"/>
                </a:solidFill>
                <a:latin typeface="Google Sans"/>
                <a:ea typeface="Google Sans"/>
                <a:cs typeface="Google Sans"/>
                <a:sym typeface="Google Sans"/>
              </a:defRPr>
            </a:lvl2pPr>
            <a:lvl3pPr lvl="2" rtl="0">
              <a:spcBef>
                <a:spcPts val="0"/>
              </a:spcBef>
              <a:spcAft>
                <a:spcPts val="0"/>
              </a:spcAft>
              <a:buNone/>
              <a:defRPr sz="2400">
                <a:solidFill>
                  <a:srgbClr val="FFFFFF"/>
                </a:solidFill>
                <a:latin typeface="Google Sans"/>
                <a:ea typeface="Google Sans"/>
                <a:cs typeface="Google Sans"/>
                <a:sym typeface="Google Sans"/>
              </a:defRPr>
            </a:lvl3pPr>
            <a:lvl4pPr lvl="3" rtl="0">
              <a:spcBef>
                <a:spcPts val="0"/>
              </a:spcBef>
              <a:spcAft>
                <a:spcPts val="0"/>
              </a:spcAft>
              <a:buNone/>
              <a:defRPr sz="2400">
                <a:solidFill>
                  <a:srgbClr val="FFFFFF"/>
                </a:solidFill>
                <a:latin typeface="Google Sans"/>
                <a:ea typeface="Google Sans"/>
                <a:cs typeface="Google Sans"/>
                <a:sym typeface="Google Sans"/>
              </a:defRPr>
            </a:lvl4pPr>
            <a:lvl5pPr lvl="4" rtl="0">
              <a:spcBef>
                <a:spcPts val="0"/>
              </a:spcBef>
              <a:spcAft>
                <a:spcPts val="0"/>
              </a:spcAft>
              <a:buNone/>
              <a:defRPr sz="2400">
                <a:solidFill>
                  <a:srgbClr val="FFFFFF"/>
                </a:solidFill>
                <a:latin typeface="Google Sans"/>
                <a:ea typeface="Google Sans"/>
                <a:cs typeface="Google Sans"/>
                <a:sym typeface="Google Sans"/>
              </a:defRPr>
            </a:lvl5pPr>
            <a:lvl6pPr lvl="5" rtl="0">
              <a:spcBef>
                <a:spcPts val="0"/>
              </a:spcBef>
              <a:spcAft>
                <a:spcPts val="0"/>
              </a:spcAft>
              <a:buNone/>
              <a:defRPr sz="2400">
                <a:solidFill>
                  <a:srgbClr val="FFFFFF"/>
                </a:solidFill>
                <a:latin typeface="Google Sans"/>
                <a:ea typeface="Google Sans"/>
                <a:cs typeface="Google Sans"/>
                <a:sym typeface="Google Sans"/>
              </a:defRPr>
            </a:lvl6pPr>
            <a:lvl7pPr lvl="6" rtl="0">
              <a:spcBef>
                <a:spcPts val="0"/>
              </a:spcBef>
              <a:spcAft>
                <a:spcPts val="0"/>
              </a:spcAft>
              <a:buNone/>
              <a:defRPr sz="2400">
                <a:solidFill>
                  <a:srgbClr val="FFFFFF"/>
                </a:solidFill>
                <a:latin typeface="Google Sans"/>
                <a:ea typeface="Google Sans"/>
                <a:cs typeface="Google Sans"/>
                <a:sym typeface="Google Sans"/>
              </a:defRPr>
            </a:lvl7pPr>
            <a:lvl8pPr lvl="7" rtl="0">
              <a:spcBef>
                <a:spcPts val="0"/>
              </a:spcBef>
              <a:spcAft>
                <a:spcPts val="0"/>
              </a:spcAft>
              <a:buNone/>
              <a:defRPr sz="2400">
                <a:solidFill>
                  <a:srgbClr val="FFFFFF"/>
                </a:solidFill>
                <a:latin typeface="Google Sans"/>
                <a:ea typeface="Google Sans"/>
                <a:cs typeface="Google Sans"/>
                <a:sym typeface="Google Sans"/>
              </a:defRPr>
            </a:lvl8pPr>
            <a:lvl9pPr lvl="8" rtl="0">
              <a:spcBef>
                <a:spcPts val="0"/>
              </a:spcBef>
              <a:spcAft>
                <a:spcPts val="0"/>
              </a:spcAft>
              <a:buNone/>
              <a:defRPr sz="2400">
                <a:solidFill>
                  <a:srgbClr val="FFFFFF"/>
                </a:solidFill>
                <a:latin typeface="Google Sans"/>
                <a:ea typeface="Google Sans"/>
                <a:cs typeface="Google Sans"/>
                <a:sym typeface="Google Sans"/>
              </a:defRPr>
            </a:lvl9pPr>
          </a:lstStyle>
          <a:p>
            <a:endParaRPr/>
          </a:p>
        </p:txBody>
      </p:sp>
      <p:sp>
        <p:nvSpPr>
          <p:cNvPr id="37" name="Google Shape;37;p6"/>
          <p:cNvSpPr txBox="1"/>
          <p:nvPr/>
        </p:nvSpPr>
        <p:spPr>
          <a:xfrm>
            <a:off x="1114983" y="2765650"/>
            <a:ext cx="4991000" cy="760000"/>
          </a:xfrm>
          <a:prstGeom prst="rect">
            <a:avLst/>
          </a:prstGeom>
          <a:noFill/>
          <a:ln>
            <a:noFill/>
          </a:ln>
        </p:spPr>
        <p:txBody>
          <a:bodyPr spcFirstLastPara="1" wrap="square" lIns="60950" tIns="60950" rIns="60950" bIns="60950" anchor="t" anchorCtr="0">
            <a:noAutofit/>
          </a:bodyPr>
          <a:lstStyle/>
          <a:p>
            <a:pPr marL="0" lvl="0" indent="0" algn="l" rtl="0">
              <a:spcBef>
                <a:spcPts val="0"/>
              </a:spcBef>
              <a:spcAft>
                <a:spcPts val="0"/>
              </a:spcAft>
              <a:buNone/>
            </a:pPr>
            <a:endParaRPr sz="4000">
              <a:solidFill>
                <a:srgbClr val="202124"/>
              </a:solidFill>
              <a:latin typeface="Google Sans"/>
              <a:ea typeface="Google Sans"/>
              <a:cs typeface="Google Sans"/>
              <a:sym typeface="Google Sans"/>
            </a:endParaRPr>
          </a:p>
        </p:txBody>
      </p:sp>
      <p:sp>
        <p:nvSpPr>
          <p:cNvPr id="38" name="Google Shape;38;p6"/>
          <p:cNvSpPr txBox="1">
            <a:spLocks noGrp="1"/>
          </p:cNvSpPr>
          <p:nvPr>
            <p:ph type="title"/>
          </p:nvPr>
        </p:nvSpPr>
        <p:spPr>
          <a:xfrm>
            <a:off x="1114983" y="2765650"/>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000">
                <a:solidFill>
                  <a:srgbClr val="FFFFFF"/>
                </a:solidFill>
                <a:latin typeface="Google Sans"/>
                <a:ea typeface="Google Sans"/>
                <a:cs typeface="Google Sans"/>
                <a:sym typeface="Google Sans"/>
              </a:defRPr>
            </a:lvl1pPr>
            <a:lvl2pPr lvl="1" rtl="0">
              <a:spcBef>
                <a:spcPts val="0"/>
              </a:spcBef>
              <a:spcAft>
                <a:spcPts val="0"/>
              </a:spcAft>
              <a:buNone/>
              <a:defRPr sz="4000">
                <a:solidFill>
                  <a:srgbClr val="FFFFFF"/>
                </a:solidFill>
                <a:latin typeface="Google Sans"/>
                <a:ea typeface="Google Sans"/>
                <a:cs typeface="Google Sans"/>
                <a:sym typeface="Google Sans"/>
              </a:defRPr>
            </a:lvl2pPr>
            <a:lvl3pPr lvl="2" rtl="0">
              <a:spcBef>
                <a:spcPts val="0"/>
              </a:spcBef>
              <a:spcAft>
                <a:spcPts val="0"/>
              </a:spcAft>
              <a:buNone/>
              <a:defRPr sz="4000">
                <a:solidFill>
                  <a:srgbClr val="FFFFFF"/>
                </a:solidFill>
                <a:latin typeface="Google Sans"/>
                <a:ea typeface="Google Sans"/>
                <a:cs typeface="Google Sans"/>
                <a:sym typeface="Google Sans"/>
              </a:defRPr>
            </a:lvl3pPr>
            <a:lvl4pPr lvl="3" rtl="0">
              <a:spcBef>
                <a:spcPts val="0"/>
              </a:spcBef>
              <a:spcAft>
                <a:spcPts val="0"/>
              </a:spcAft>
              <a:buNone/>
              <a:defRPr sz="4000">
                <a:solidFill>
                  <a:srgbClr val="FFFFFF"/>
                </a:solidFill>
                <a:latin typeface="Google Sans"/>
                <a:ea typeface="Google Sans"/>
                <a:cs typeface="Google Sans"/>
                <a:sym typeface="Google Sans"/>
              </a:defRPr>
            </a:lvl4pPr>
            <a:lvl5pPr lvl="4" rtl="0">
              <a:spcBef>
                <a:spcPts val="0"/>
              </a:spcBef>
              <a:spcAft>
                <a:spcPts val="0"/>
              </a:spcAft>
              <a:buNone/>
              <a:defRPr sz="4000">
                <a:solidFill>
                  <a:srgbClr val="FFFFFF"/>
                </a:solidFill>
                <a:latin typeface="Google Sans"/>
                <a:ea typeface="Google Sans"/>
                <a:cs typeface="Google Sans"/>
                <a:sym typeface="Google Sans"/>
              </a:defRPr>
            </a:lvl5pPr>
            <a:lvl6pPr lvl="5" rtl="0">
              <a:spcBef>
                <a:spcPts val="0"/>
              </a:spcBef>
              <a:spcAft>
                <a:spcPts val="0"/>
              </a:spcAft>
              <a:buNone/>
              <a:defRPr sz="4000">
                <a:solidFill>
                  <a:srgbClr val="FFFFFF"/>
                </a:solidFill>
                <a:latin typeface="Google Sans"/>
                <a:ea typeface="Google Sans"/>
                <a:cs typeface="Google Sans"/>
                <a:sym typeface="Google Sans"/>
              </a:defRPr>
            </a:lvl6pPr>
            <a:lvl7pPr lvl="6" rtl="0">
              <a:spcBef>
                <a:spcPts val="0"/>
              </a:spcBef>
              <a:spcAft>
                <a:spcPts val="0"/>
              </a:spcAft>
              <a:buNone/>
              <a:defRPr sz="4000">
                <a:solidFill>
                  <a:srgbClr val="FFFFFF"/>
                </a:solidFill>
                <a:latin typeface="Google Sans"/>
                <a:ea typeface="Google Sans"/>
                <a:cs typeface="Google Sans"/>
                <a:sym typeface="Google Sans"/>
              </a:defRPr>
            </a:lvl7pPr>
            <a:lvl8pPr lvl="7" rtl="0">
              <a:spcBef>
                <a:spcPts val="0"/>
              </a:spcBef>
              <a:spcAft>
                <a:spcPts val="0"/>
              </a:spcAft>
              <a:buNone/>
              <a:defRPr sz="4000">
                <a:solidFill>
                  <a:srgbClr val="FFFFFF"/>
                </a:solidFill>
                <a:latin typeface="Google Sans"/>
                <a:ea typeface="Google Sans"/>
                <a:cs typeface="Google Sans"/>
                <a:sym typeface="Google Sans"/>
              </a:defRPr>
            </a:lvl8pPr>
            <a:lvl9pPr lvl="8" rtl="0">
              <a:spcBef>
                <a:spcPts val="0"/>
              </a:spcBef>
              <a:spcAft>
                <a:spcPts val="0"/>
              </a:spcAft>
              <a:buNone/>
              <a:defRPr sz="4000">
                <a:solidFill>
                  <a:srgbClr val="FFFFFF"/>
                </a:solidFill>
                <a:latin typeface="Google Sans"/>
                <a:ea typeface="Google Sans"/>
                <a:cs typeface="Google Sans"/>
                <a:sym typeface="Google Sans"/>
              </a:defRPr>
            </a:lvl9pPr>
          </a:lstStyle>
          <a:p>
            <a:endParaRPr/>
          </a:p>
        </p:txBody>
      </p:sp>
      <p:cxnSp>
        <p:nvCxnSpPr>
          <p:cNvPr id="39" name="Google Shape;39;p6"/>
          <p:cNvCxnSpPr/>
          <p:nvPr/>
        </p:nvCxnSpPr>
        <p:spPr>
          <a:xfrm>
            <a:off x="1162285" y="2674149"/>
            <a:ext cx="571600" cy="0"/>
          </a:xfrm>
          <a:prstGeom prst="straightConnector1">
            <a:avLst/>
          </a:prstGeom>
          <a:noFill/>
          <a:ln w="38100" cap="flat" cmpd="sng">
            <a:solidFill>
              <a:srgbClr val="FFFFFF"/>
            </a:solidFill>
            <a:prstDash val="solid"/>
            <a:round/>
            <a:headEnd type="none" w="med" len="med"/>
            <a:tailEnd type="none" w="med" len="med"/>
          </a:ln>
        </p:spPr>
      </p:cxnSp>
    </p:spTree>
    <p:extLst>
      <p:ext uri="{BB962C8B-B14F-4D97-AF65-F5344CB8AC3E}">
        <p14:creationId xmlns:p14="http://schemas.microsoft.com/office/powerpoint/2010/main" val="343572022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matchingName="7c - Demo/Lab Solution - Presenter - Green">
  <p:cSld name="7c - Demo/Lab Solution - Presenter - Green">
    <p:spTree>
      <p:nvGrpSpPr>
        <p:cNvPr id="1" name="Shape 40"/>
        <p:cNvGrpSpPr/>
        <p:nvPr/>
      </p:nvGrpSpPr>
      <p:grpSpPr>
        <a:xfrm>
          <a:off x="0" y="0"/>
          <a:ext cx="0" cy="0"/>
          <a:chOff x="0" y="0"/>
          <a:chExt cx="0" cy="0"/>
        </a:xfrm>
      </p:grpSpPr>
      <p:sp>
        <p:nvSpPr>
          <p:cNvPr id="41" name="Google Shape;41;p7"/>
          <p:cNvSpPr/>
          <p:nvPr/>
        </p:nvSpPr>
        <p:spPr>
          <a:xfrm>
            <a:off x="0" y="0"/>
            <a:ext cx="12192000" cy="6864400"/>
          </a:xfrm>
          <a:prstGeom prst="rect">
            <a:avLst/>
          </a:prstGeom>
          <a:solidFill>
            <a:schemeClr val="accent6"/>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pic>
        <p:nvPicPr>
          <p:cNvPr id="42" name="Google Shape;42;p7"/>
          <p:cNvPicPr preferRelativeResize="0"/>
          <p:nvPr/>
        </p:nvPicPr>
        <p:blipFill>
          <a:blip r:embed="rId2">
            <a:alphaModFix/>
          </a:blip>
          <a:stretch>
            <a:fillRect/>
          </a:stretch>
        </p:blipFill>
        <p:spPr>
          <a:xfrm>
            <a:off x="0" y="3200"/>
            <a:ext cx="12192000" cy="6858000"/>
          </a:xfrm>
          <a:prstGeom prst="rect">
            <a:avLst/>
          </a:prstGeom>
          <a:noFill/>
          <a:ln>
            <a:noFill/>
          </a:ln>
        </p:spPr>
      </p:pic>
      <p:sp>
        <p:nvSpPr>
          <p:cNvPr id="43" name="Google Shape;43;p7"/>
          <p:cNvSpPr txBox="1">
            <a:spLocks noGrp="1"/>
          </p:cNvSpPr>
          <p:nvPr>
            <p:ph type="subTitle" idx="1"/>
          </p:nvPr>
        </p:nvSpPr>
        <p:spPr>
          <a:xfrm>
            <a:off x="1149433" y="3446083"/>
            <a:ext cx="4952600" cy="60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rgbClr val="FFFFFF"/>
                </a:solidFill>
                <a:latin typeface="Google Sans"/>
                <a:ea typeface="Google Sans"/>
                <a:cs typeface="Google Sans"/>
                <a:sym typeface="Google Sans"/>
              </a:defRPr>
            </a:lvl1pPr>
            <a:lvl2pPr lvl="1" rtl="0">
              <a:spcBef>
                <a:spcPts val="0"/>
              </a:spcBef>
              <a:spcAft>
                <a:spcPts val="0"/>
              </a:spcAft>
              <a:buNone/>
              <a:defRPr sz="2400">
                <a:solidFill>
                  <a:srgbClr val="FFFFFF"/>
                </a:solidFill>
                <a:latin typeface="Google Sans"/>
                <a:ea typeface="Google Sans"/>
                <a:cs typeface="Google Sans"/>
                <a:sym typeface="Google Sans"/>
              </a:defRPr>
            </a:lvl2pPr>
            <a:lvl3pPr lvl="2" rtl="0">
              <a:spcBef>
                <a:spcPts val="0"/>
              </a:spcBef>
              <a:spcAft>
                <a:spcPts val="0"/>
              </a:spcAft>
              <a:buNone/>
              <a:defRPr sz="2400">
                <a:solidFill>
                  <a:srgbClr val="FFFFFF"/>
                </a:solidFill>
                <a:latin typeface="Google Sans"/>
                <a:ea typeface="Google Sans"/>
                <a:cs typeface="Google Sans"/>
                <a:sym typeface="Google Sans"/>
              </a:defRPr>
            </a:lvl3pPr>
            <a:lvl4pPr lvl="3" rtl="0">
              <a:spcBef>
                <a:spcPts val="0"/>
              </a:spcBef>
              <a:spcAft>
                <a:spcPts val="0"/>
              </a:spcAft>
              <a:buNone/>
              <a:defRPr sz="2400">
                <a:solidFill>
                  <a:srgbClr val="FFFFFF"/>
                </a:solidFill>
                <a:latin typeface="Google Sans"/>
                <a:ea typeface="Google Sans"/>
                <a:cs typeface="Google Sans"/>
                <a:sym typeface="Google Sans"/>
              </a:defRPr>
            </a:lvl4pPr>
            <a:lvl5pPr lvl="4" rtl="0">
              <a:spcBef>
                <a:spcPts val="0"/>
              </a:spcBef>
              <a:spcAft>
                <a:spcPts val="0"/>
              </a:spcAft>
              <a:buNone/>
              <a:defRPr sz="2400">
                <a:solidFill>
                  <a:srgbClr val="FFFFFF"/>
                </a:solidFill>
                <a:latin typeface="Google Sans"/>
                <a:ea typeface="Google Sans"/>
                <a:cs typeface="Google Sans"/>
                <a:sym typeface="Google Sans"/>
              </a:defRPr>
            </a:lvl5pPr>
            <a:lvl6pPr lvl="5" rtl="0">
              <a:spcBef>
                <a:spcPts val="0"/>
              </a:spcBef>
              <a:spcAft>
                <a:spcPts val="0"/>
              </a:spcAft>
              <a:buNone/>
              <a:defRPr sz="2400">
                <a:solidFill>
                  <a:srgbClr val="FFFFFF"/>
                </a:solidFill>
                <a:latin typeface="Google Sans"/>
                <a:ea typeface="Google Sans"/>
                <a:cs typeface="Google Sans"/>
                <a:sym typeface="Google Sans"/>
              </a:defRPr>
            </a:lvl6pPr>
            <a:lvl7pPr lvl="6" rtl="0">
              <a:spcBef>
                <a:spcPts val="0"/>
              </a:spcBef>
              <a:spcAft>
                <a:spcPts val="0"/>
              </a:spcAft>
              <a:buNone/>
              <a:defRPr sz="2400">
                <a:solidFill>
                  <a:srgbClr val="FFFFFF"/>
                </a:solidFill>
                <a:latin typeface="Google Sans"/>
                <a:ea typeface="Google Sans"/>
                <a:cs typeface="Google Sans"/>
                <a:sym typeface="Google Sans"/>
              </a:defRPr>
            </a:lvl7pPr>
            <a:lvl8pPr lvl="7" rtl="0">
              <a:spcBef>
                <a:spcPts val="0"/>
              </a:spcBef>
              <a:spcAft>
                <a:spcPts val="0"/>
              </a:spcAft>
              <a:buNone/>
              <a:defRPr sz="2400">
                <a:solidFill>
                  <a:srgbClr val="FFFFFF"/>
                </a:solidFill>
                <a:latin typeface="Google Sans"/>
                <a:ea typeface="Google Sans"/>
                <a:cs typeface="Google Sans"/>
                <a:sym typeface="Google Sans"/>
              </a:defRPr>
            </a:lvl8pPr>
            <a:lvl9pPr lvl="8" rtl="0">
              <a:spcBef>
                <a:spcPts val="0"/>
              </a:spcBef>
              <a:spcAft>
                <a:spcPts val="0"/>
              </a:spcAft>
              <a:buNone/>
              <a:defRPr sz="2400">
                <a:solidFill>
                  <a:srgbClr val="FFFFFF"/>
                </a:solidFill>
                <a:latin typeface="Google Sans"/>
                <a:ea typeface="Google Sans"/>
                <a:cs typeface="Google Sans"/>
                <a:sym typeface="Google Sans"/>
              </a:defRPr>
            </a:lvl9pPr>
          </a:lstStyle>
          <a:p>
            <a:endParaRPr/>
          </a:p>
        </p:txBody>
      </p:sp>
      <p:sp>
        <p:nvSpPr>
          <p:cNvPr id="44" name="Google Shape;44;p7"/>
          <p:cNvSpPr txBox="1"/>
          <p:nvPr/>
        </p:nvSpPr>
        <p:spPr>
          <a:xfrm>
            <a:off x="1114983" y="2765650"/>
            <a:ext cx="4991000" cy="760000"/>
          </a:xfrm>
          <a:prstGeom prst="rect">
            <a:avLst/>
          </a:prstGeom>
          <a:noFill/>
          <a:ln>
            <a:noFill/>
          </a:ln>
        </p:spPr>
        <p:txBody>
          <a:bodyPr spcFirstLastPara="1" wrap="square" lIns="60950" tIns="60950" rIns="60950" bIns="60950" anchor="t" anchorCtr="0">
            <a:noAutofit/>
          </a:bodyPr>
          <a:lstStyle/>
          <a:p>
            <a:pPr marL="0" lvl="0" indent="0" algn="l" rtl="0">
              <a:spcBef>
                <a:spcPts val="0"/>
              </a:spcBef>
              <a:spcAft>
                <a:spcPts val="0"/>
              </a:spcAft>
              <a:buNone/>
            </a:pPr>
            <a:endParaRPr sz="4000">
              <a:solidFill>
                <a:srgbClr val="202124"/>
              </a:solidFill>
              <a:latin typeface="Google Sans"/>
              <a:ea typeface="Google Sans"/>
              <a:cs typeface="Google Sans"/>
              <a:sym typeface="Google Sans"/>
            </a:endParaRPr>
          </a:p>
        </p:txBody>
      </p:sp>
      <p:sp>
        <p:nvSpPr>
          <p:cNvPr id="45" name="Google Shape;45;p7"/>
          <p:cNvSpPr txBox="1">
            <a:spLocks noGrp="1"/>
          </p:cNvSpPr>
          <p:nvPr>
            <p:ph type="title"/>
          </p:nvPr>
        </p:nvSpPr>
        <p:spPr>
          <a:xfrm>
            <a:off x="1114983" y="2765650"/>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000">
                <a:solidFill>
                  <a:srgbClr val="FFFFFF"/>
                </a:solidFill>
                <a:latin typeface="Google Sans"/>
                <a:ea typeface="Google Sans"/>
                <a:cs typeface="Google Sans"/>
                <a:sym typeface="Google Sans"/>
              </a:defRPr>
            </a:lvl1pPr>
            <a:lvl2pPr lvl="1" rtl="0">
              <a:spcBef>
                <a:spcPts val="0"/>
              </a:spcBef>
              <a:spcAft>
                <a:spcPts val="0"/>
              </a:spcAft>
              <a:buNone/>
              <a:defRPr sz="4000">
                <a:solidFill>
                  <a:srgbClr val="FFFFFF"/>
                </a:solidFill>
                <a:latin typeface="Google Sans"/>
                <a:ea typeface="Google Sans"/>
                <a:cs typeface="Google Sans"/>
                <a:sym typeface="Google Sans"/>
              </a:defRPr>
            </a:lvl2pPr>
            <a:lvl3pPr lvl="2" rtl="0">
              <a:spcBef>
                <a:spcPts val="0"/>
              </a:spcBef>
              <a:spcAft>
                <a:spcPts val="0"/>
              </a:spcAft>
              <a:buNone/>
              <a:defRPr sz="4000">
                <a:solidFill>
                  <a:srgbClr val="FFFFFF"/>
                </a:solidFill>
                <a:latin typeface="Google Sans"/>
                <a:ea typeface="Google Sans"/>
                <a:cs typeface="Google Sans"/>
                <a:sym typeface="Google Sans"/>
              </a:defRPr>
            </a:lvl3pPr>
            <a:lvl4pPr lvl="3" rtl="0">
              <a:spcBef>
                <a:spcPts val="0"/>
              </a:spcBef>
              <a:spcAft>
                <a:spcPts val="0"/>
              </a:spcAft>
              <a:buNone/>
              <a:defRPr sz="4000">
                <a:solidFill>
                  <a:srgbClr val="FFFFFF"/>
                </a:solidFill>
                <a:latin typeface="Google Sans"/>
                <a:ea typeface="Google Sans"/>
                <a:cs typeface="Google Sans"/>
                <a:sym typeface="Google Sans"/>
              </a:defRPr>
            </a:lvl4pPr>
            <a:lvl5pPr lvl="4" rtl="0">
              <a:spcBef>
                <a:spcPts val="0"/>
              </a:spcBef>
              <a:spcAft>
                <a:spcPts val="0"/>
              </a:spcAft>
              <a:buNone/>
              <a:defRPr sz="4000">
                <a:solidFill>
                  <a:srgbClr val="FFFFFF"/>
                </a:solidFill>
                <a:latin typeface="Google Sans"/>
                <a:ea typeface="Google Sans"/>
                <a:cs typeface="Google Sans"/>
                <a:sym typeface="Google Sans"/>
              </a:defRPr>
            </a:lvl5pPr>
            <a:lvl6pPr lvl="5" rtl="0">
              <a:spcBef>
                <a:spcPts val="0"/>
              </a:spcBef>
              <a:spcAft>
                <a:spcPts val="0"/>
              </a:spcAft>
              <a:buNone/>
              <a:defRPr sz="4000">
                <a:solidFill>
                  <a:srgbClr val="FFFFFF"/>
                </a:solidFill>
                <a:latin typeface="Google Sans"/>
                <a:ea typeface="Google Sans"/>
                <a:cs typeface="Google Sans"/>
                <a:sym typeface="Google Sans"/>
              </a:defRPr>
            </a:lvl6pPr>
            <a:lvl7pPr lvl="6" rtl="0">
              <a:spcBef>
                <a:spcPts val="0"/>
              </a:spcBef>
              <a:spcAft>
                <a:spcPts val="0"/>
              </a:spcAft>
              <a:buNone/>
              <a:defRPr sz="4000">
                <a:solidFill>
                  <a:srgbClr val="FFFFFF"/>
                </a:solidFill>
                <a:latin typeface="Google Sans"/>
                <a:ea typeface="Google Sans"/>
                <a:cs typeface="Google Sans"/>
                <a:sym typeface="Google Sans"/>
              </a:defRPr>
            </a:lvl7pPr>
            <a:lvl8pPr lvl="7" rtl="0">
              <a:spcBef>
                <a:spcPts val="0"/>
              </a:spcBef>
              <a:spcAft>
                <a:spcPts val="0"/>
              </a:spcAft>
              <a:buNone/>
              <a:defRPr sz="4000">
                <a:solidFill>
                  <a:srgbClr val="FFFFFF"/>
                </a:solidFill>
                <a:latin typeface="Google Sans"/>
                <a:ea typeface="Google Sans"/>
                <a:cs typeface="Google Sans"/>
                <a:sym typeface="Google Sans"/>
              </a:defRPr>
            </a:lvl8pPr>
            <a:lvl9pPr lvl="8" rtl="0">
              <a:spcBef>
                <a:spcPts val="0"/>
              </a:spcBef>
              <a:spcAft>
                <a:spcPts val="0"/>
              </a:spcAft>
              <a:buNone/>
              <a:defRPr sz="4000">
                <a:solidFill>
                  <a:srgbClr val="FFFFFF"/>
                </a:solidFill>
                <a:latin typeface="Google Sans"/>
                <a:ea typeface="Google Sans"/>
                <a:cs typeface="Google Sans"/>
                <a:sym typeface="Google Sans"/>
              </a:defRPr>
            </a:lvl9pPr>
          </a:lstStyle>
          <a:p>
            <a:endParaRPr/>
          </a:p>
        </p:txBody>
      </p:sp>
      <p:cxnSp>
        <p:nvCxnSpPr>
          <p:cNvPr id="46" name="Google Shape;46;p7"/>
          <p:cNvCxnSpPr/>
          <p:nvPr/>
        </p:nvCxnSpPr>
        <p:spPr>
          <a:xfrm>
            <a:off x="1162285" y="2674149"/>
            <a:ext cx="571600" cy="0"/>
          </a:xfrm>
          <a:prstGeom prst="straightConnector1">
            <a:avLst/>
          </a:prstGeom>
          <a:noFill/>
          <a:ln w="38100" cap="flat" cmpd="sng">
            <a:solidFill>
              <a:srgbClr val="FFFFFF"/>
            </a:solidFill>
            <a:prstDash val="solid"/>
            <a:round/>
            <a:headEnd type="none" w="med" len="med"/>
            <a:tailEnd type="none" w="med" len="med"/>
          </a:ln>
        </p:spPr>
      </p:cxnSp>
    </p:spTree>
    <p:extLst>
      <p:ext uri="{BB962C8B-B14F-4D97-AF65-F5344CB8AC3E}">
        <p14:creationId xmlns:p14="http://schemas.microsoft.com/office/powerpoint/2010/main" val="78703208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matchingName="6b - Lab Intro - Presenter - Yellow">
  <p:cSld name="6b - Lab Intro - Presenter - Yellow">
    <p:spTree>
      <p:nvGrpSpPr>
        <p:cNvPr id="1" name="Shape 53"/>
        <p:cNvGrpSpPr/>
        <p:nvPr/>
      </p:nvGrpSpPr>
      <p:grpSpPr>
        <a:xfrm>
          <a:off x="0" y="0"/>
          <a:ext cx="0" cy="0"/>
          <a:chOff x="0" y="0"/>
          <a:chExt cx="0" cy="0"/>
        </a:xfrm>
      </p:grpSpPr>
      <p:pic>
        <p:nvPicPr>
          <p:cNvPr id="54" name="Google Shape;54;p9"/>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5" name="Google Shape;55;p9"/>
          <p:cNvSpPr txBox="1">
            <a:spLocks noGrp="1"/>
          </p:cNvSpPr>
          <p:nvPr>
            <p:ph type="subTitle" idx="1"/>
          </p:nvPr>
        </p:nvSpPr>
        <p:spPr>
          <a:xfrm>
            <a:off x="1149433" y="3446083"/>
            <a:ext cx="4952600" cy="60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Google Sans"/>
                <a:ea typeface="Google Sans"/>
                <a:cs typeface="Google Sans"/>
                <a:sym typeface="Google Sans"/>
              </a:defRPr>
            </a:lvl1pPr>
            <a:lvl2pPr lvl="1" rtl="0">
              <a:spcBef>
                <a:spcPts val="0"/>
              </a:spcBef>
              <a:spcAft>
                <a:spcPts val="0"/>
              </a:spcAft>
              <a:buNone/>
              <a:defRPr sz="2400">
                <a:solidFill>
                  <a:schemeClr val="lt1"/>
                </a:solidFill>
                <a:latin typeface="Google Sans"/>
                <a:ea typeface="Google Sans"/>
                <a:cs typeface="Google Sans"/>
                <a:sym typeface="Google Sans"/>
              </a:defRPr>
            </a:lvl2pPr>
            <a:lvl3pPr lvl="2" rtl="0">
              <a:spcBef>
                <a:spcPts val="0"/>
              </a:spcBef>
              <a:spcAft>
                <a:spcPts val="0"/>
              </a:spcAft>
              <a:buNone/>
              <a:defRPr sz="2400">
                <a:solidFill>
                  <a:schemeClr val="lt1"/>
                </a:solidFill>
                <a:latin typeface="Google Sans"/>
                <a:ea typeface="Google Sans"/>
                <a:cs typeface="Google Sans"/>
                <a:sym typeface="Google Sans"/>
              </a:defRPr>
            </a:lvl3pPr>
            <a:lvl4pPr lvl="3" rtl="0">
              <a:spcBef>
                <a:spcPts val="0"/>
              </a:spcBef>
              <a:spcAft>
                <a:spcPts val="0"/>
              </a:spcAft>
              <a:buNone/>
              <a:defRPr sz="2400">
                <a:solidFill>
                  <a:schemeClr val="lt1"/>
                </a:solidFill>
                <a:latin typeface="Google Sans"/>
                <a:ea typeface="Google Sans"/>
                <a:cs typeface="Google Sans"/>
                <a:sym typeface="Google Sans"/>
              </a:defRPr>
            </a:lvl4pPr>
            <a:lvl5pPr lvl="4" rtl="0">
              <a:spcBef>
                <a:spcPts val="0"/>
              </a:spcBef>
              <a:spcAft>
                <a:spcPts val="0"/>
              </a:spcAft>
              <a:buNone/>
              <a:defRPr sz="2400">
                <a:solidFill>
                  <a:schemeClr val="lt1"/>
                </a:solidFill>
                <a:latin typeface="Google Sans"/>
                <a:ea typeface="Google Sans"/>
                <a:cs typeface="Google Sans"/>
                <a:sym typeface="Google Sans"/>
              </a:defRPr>
            </a:lvl5pPr>
            <a:lvl6pPr lvl="5" rtl="0">
              <a:spcBef>
                <a:spcPts val="0"/>
              </a:spcBef>
              <a:spcAft>
                <a:spcPts val="0"/>
              </a:spcAft>
              <a:buNone/>
              <a:defRPr sz="2400">
                <a:solidFill>
                  <a:schemeClr val="lt1"/>
                </a:solidFill>
                <a:latin typeface="Google Sans"/>
                <a:ea typeface="Google Sans"/>
                <a:cs typeface="Google Sans"/>
                <a:sym typeface="Google Sans"/>
              </a:defRPr>
            </a:lvl6pPr>
            <a:lvl7pPr lvl="6" rtl="0">
              <a:spcBef>
                <a:spcPts val="0"/>
              </a:spcBef>
              <a:spcAft>
                <a:spcPts val="0"/>
              </a:spcAft>
              <a:buNone/>
              <a:defRPr sz="2400">
                <a:solidFill>
                  <a:schemeClr val="lt1"/>
                </a:solidFill>
                <a:latin typeface="Google Sans"/>
                <a:ea typeface="Google Sans"/>
                <a:cs typeface="Google Sans"/>
                <a:sym typeface="Google Sans"/>
              </a:defRPr>
            </a:lvl7pPr>
            <a:lvl8pPr lvl="7" rtl="0">
              <a:spcBef>
                <a:spcPts val="0"/>
              </a:spcBef>
              <a:spcAft>
                <a:spcPts val="0"/>
              </a:spcAft>
              <a:buNone/>
              <a:defRPr sz="2400">
                <a:solidFill>
                  <a:schemeClr val="lt1"/>
                </a:solidFill>
                <a:latin typeface="Google Sans"/>
                <a:ea typeface="Google Sans"/>
                <a:cs typeface="Google Sans"/>
                <a:sym typeface="Google Sans"/>
              </a:defRPr>
            </a:lvl8pPr>
            <a:lvl9pPr lvl="8" rtl="0">
              <a:spcBef>
                <a:spcPts val="0"/>
              </a:spcBef>
              <a:spcAft>
                <a:spcPts val="0"/>
              </a:spcAft>
              <a:buNone/>
              <a:defRPr sz="2400">
                <a:solidFill>
                  <a:schemeClr val="lt1"/>
                </a:solidFill>
                <a:latin typeface="Google Sans"/>
                <a:ea typeface="Google Sans"/>
                <a:cs typeface="Google Sans"/>
                <a:sym typeface="Google Sans"/>
              </a:defRPr>
            </a:lvl9pPr>
          </a:lstStyle>
          <a:p>
            <a:endParaRPr/>
          </a:p>
        </p:txBody>
      </p:sp>
      <p:sp>
        <p:nvSpPr>
          <p:cNvPr id="56" name="Google Shape;56;p9"/>
          <p:cNvSpPr txBox="1"/>
          <p:nvPr/>
        </p:nvSpPr>
        <p:spPr>
          <a:xfrm>
            <a:off x="1114983" y="2765650"/>
            <a:ext cx="4991000" cy="760000"/>
          </a:xfrm>
          <a:prstGeom prst="rect">
            <a:avLst/>
          </a:prstGeom>
          <a:noFill/>
          <a:ln>
            <a:noFill/>
          </a:ln>
        </p:spPr>
        <p:txBody>
          <a:bodyPr spcFirstLastPara="1" wrap="square" lIns="60950" tIns="60950" rIns="60950" bIns="60950" anchor="t" anchorCtr="0">
            <a:noAutofit/>
          </a:bodyPr>
          <a:lstStyle/>
          <a:p>
            <a:pPr marL="0" lvl="0" indent="0" algn="l" rtl="0">
              <a:spcBef>
                <a:spcPts val="0"/>
              </a:spcBef>
              <a:spcAft>
                <a:spcPts val="0"/>
              </a:spcAft>
              <a:buNone/>
            </a:pPr>
            <a:endParaRPr sz="4000">
              <a:solidFill>
                <a:srgbClr val="202124"/>
              </a:solidFill>
              <a:latin typeface="Google Sans"/>
              <a:ea typeface="Google Sans"/>
              <a:cs typeface="Google Sans"/>
              <a:sym typeface="Google Sans"/>
            </a:endParaRPr>
          </a:p>
        </p:txBody>
      </p:sp>
      <p:sp>
        <p:nvSpPr>
          <p:cNvPr id="57" name="Google Shape;57;p9"/>
          <p:cNvSpPr txBox="1">
            <a:spLocks noGrp="1"/>
          </p:cNvSpPr>
          <p:nvPr>
            <p:ph type="title"/>
          </p:nvPr>
        </p:nvSpPr>
        <p:spPr>
          <a:xfrm>
            <a:off x="1114983" y="2765650"/>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000">
                <a:solidFill>
                  <a:schemeClr val="dk1"/>
                </a:solidFill>
                <a:latin typeface="Google Sans"/>
                <a:ea typeface="Google Sans"/>
                <a:cs typeface="Google Sans"/>
                <a:sym typeface="Google Sans"/>
              </a:defRPr>
            </a:lvl1pPr>
            <a:lvl2pPr lvl="1" rtl="0">
              <a:spcBef>
                <a:spcPts val="0"/>
              </a:spcBef>
              <a:spcAft>
                <a:spcPts val="0"/>
              </a:spcAft>
              <a:buNone/>
              <a:defRPr sz="4000">
                <a:solidFill>
                  <a:schemeClr val="dk1"/>
                </a:solidFill>
                <a:latin typeface="Google Sans"/>
                <a:ea typeface="Google Sans"/>
                <a:cs typeface="Google Sans"/>
                <a:sym typeface="Google Sans"/>
              </a:defRPr>
            </a:lvl2pPr>
            <a:lvl3pPr lvl="2" rtl="0">
              <a:spcBef>
                <a:spcPts val="0"/>
              </a:spcBef>
              <a:spcAft>
                <a:spcPts val="0"/>
              </a:spcAft>
              <a:buNone/>
              <a:defRPr sz="4000">
                <a:solidFill>
                  <a:schemeClr val="dk1"/>
                </a:solidFill>
                <a:latin typeface="Google Sans"/>
                <a:ea typeface="Google Sans"/>
                <a:cs typeface="Google Sans"/>
                <a:sym typeface="Google Sans"/>
              </a:defRPr>
            </a:lvl3pPr>
            <a:lvl4pPr lvl="3" rtl="0">
              <a:spcBef>
                <a:spcPts val="0"/>
              </a:spcBef>
              <a:spcAft>
                <a:spcPts val="0"/>
              </a:spcAft>
              <a:buNone/>
              <a:defRPr sz="4000">
                <a:solidFill>
                  <a:schemeClr val="dk1"/>
                </a:solidFill>
                <a:latin typeface="Google Sans"/>
                <a:ea typeface="Google Sans"/>
                <a:cs typeface="Google Sans"/>
                <a:sym typeface="Google Sans"/>
              </a:defRPr>
            </a:lvl4pPr>
            <a:lvl5pPr lvl="4" rtl="0">
              <a:spcBef>
                <a:spcPts val="0"/>
              </a:spcBef>
              <a:spcAft>
                <a:spcPts val="0"/>
              </a:spcAft>
              <a:buNone/>
              <a:defRPr sz="4000">
                <a:solidFill>
                  <a:schemeClr val="dk1"/>
                </a:solidFill>
                <a:latin typeface="Google Sans"/>
                <a:ea typeface="Google Sans"/>
                <a:cs typeface="Google Sans"/>
                <a:sym typeface="Google Sans"/>
              </a:defRPr>
            </a:lvl5pPr>
            <a:lvl6pPr lvl="5" rtl="0">
              <a:spcBef>
                <a:spcPts val="0"/>
              </a:spcBef>
              <a:spcAft>
                <a:spcPts val="0"/>
              </a:spcAft>
              <a:buNone/>
              <a:defRPr sz="4000">
                <a:solidFill>
                  <a:schemeClr val="dk1"/>
                </a:solidFill>
                <a:latin typeface="Google Sans"/>
                <a:ea typeface="Google Sans"/>
                <a:cs typeface="Google Sans"/>
                <a:sym typeface="Google Sans"/>
              </a:defRPr>
            </a:lvl6pPr>
            <a:lvl7pPr lvl="6" rtl="0">
              <a:spcBef>
                <a:spcPts val="0"/>
              </a:spcBef>
              <a:spcAft>
                <a:spcPts val="0"/>
              </a:spcAft>
              <a:buNone/>
              <a:defRPr sz="4000">
                <a:solidFill>
                  <a:schemeClr val="dk1"/>
                </a:solidFill>
                <a:latin typeface="Google Sans"/>
                <a:ea typeface="Google Sans"/>
                <a:cs typeface="Google Sans"/>
                <a:sym typeface="Google Sans"/>
              </a:defRPr>
            </a:lvl7pPr>
            <a:lvl8pPr lvl="7" rtl="0">
              <a:spcBef>
                <a:spcPts val="0"/>
              </a:spcBef>
              <a:spcAft>
                <a:spcPts val="0"/>
              </a:spcAft>
              <a:buNone/>
              <a:defRPr sz="4000">
                <a:solidFill>
                  <a:schemeClr val="dk1"/>
                </a:solidFill>
                <a:latin typeface="Google Sans"/>
                <a:ea typeface="Google Sans"/>
                <a:cs typeface="Google Sans"/>
                <a:sym typeface="Google Sans"/>
              </a:defRPr>
            </a:lvl8pPr>
            <a:lvl9pPr lvl="8" rtl="0">
              <a:spcBef>
                <a:spcPts val="0"/>
              </a:spcBef>
              <a:spcAft>
                <a:spcPts val="0"/>
              </a:spcAft>
              <a:buNone/>
              <a:defRPr sz="4000">
                <a:solidFill>
                  <a:schemeClr val="dk1"/>
                </a:solidFill>
                <a:latin typeface="Google Sans"/>
                <a:ea typeface="Google Sans"/>
                <a:cs typeface="Google Sans"/>
                <a:sym typeface="Google Sans"/>
              </a:defRPr>
            </a:lvl9pPr>
          </a:lstStyle>
          <a:p>
            <a:endParaRPr/>
          </a:p>
        </p:txBody>
      </p:sp>
      <p:cxnSp>
        <p:nvCxnSpPr>
          <p:cNvPr id="58" name="Google Shape;58;p9"/>
          <p:cNvCxnSpPr/>
          <p:nvPr/>
        </p:nvCxnSpPr>
        <p:spPr>
          <a:xfrm>
            <a:off x="1162285" y="2674149"/>
            <a:ext cx="571600" cy="0"/>
          </a:xfrm>
          <a:prstGeom prst="straightConnector1">
            <a:avLst/>
          </a:prstGeom>
          <a:noFill/>
          <a:ln w="38100" cap="flat" cmpd="sng">
            <a:solidFill>
              <a:srgbClr val="4285F4"/>
            </a:solidFill>
            <a:prstDash val="solid"/>
            <a:round/>
            <a:headEnd type="none" w="med" len="med"/>
            <a:tailEnd type="none" w="med" len="med"/>
          </a:ln>
        </p:spPr>
      </p:cxnSp>
    </p:spTree>
    <p:extLst>
      <p:ext uri="{BB962C8B-B14F-4D97-AF65-F5344CB8AC3E}">
        <p14:creationId xmlns:p14="http://schemas.microsoft.com/office/powerpoint/2010/main" val="291394414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matchingName="6c - Lab Intro - Presenter - Green">
  <p:cSld name="6c - Lab Intro - Presenter - Green">
    <p:spTree>
      <p:nvGrpSpPr>
        <p:cNvPr id="1" name="Shape 59"/>
        <p:cNvGrpSpPr/>
        <p:nvPr/>
      </p:nvGrpSpPr>
      <p:grpSpPr>
        <a:xfrm>
          <a:off x="0" y="0"/>
          <a:ext cx="0" cy="0"/>
          <a:chOff x="0" y="0"/>
          <a:chExt cx="0" cy="0"/>
        </a:xfrm>
      </p:grpSpPr>
      <p:pic>
        <p:nvPicPr>
          <p:cNvPr id="60" name="Google Shape;60;p10"/>
          <p:cNvPicPr preferRelativeResize="0"/>
          <p:nvPr/>
        </p:nvPicPr>
        <p:blipFill>
          <a:blip r:embed="rId2">
            <a:alphaModFix/>
          </a:blip>
          <a:stretch>
            <a:fillRect/>
          </a:stretch>
        </p:blipFill>
        <p:spPr>
          <a:xfrm>
            <a:off x="0" y="0"/>
            <a:ext cx="12192000" cy="6858000"/>
          </a:xfrm>
          <a:prstGeom prst="rect">
            <a:avLst/>
          </a:prstGeom>
          <a:noFill/>
          <a:ln>
            <a:noFill/>
          </a:ln>
        </p:spPr>
      </p:pic>
      <p:sp>
        <p:nvSpPr>
          <p:cNvPr id="61" name="Google Shape;61;p10"/>
          <p:cNvSpPr txBox="1">
            <a:spLocks noGrp="1"/>
          </p:cNvSpPr>
          <p:nvPr>
            <p:ph type="subTitle" idx="1"/>
          </p:nvPr>
        </p:nvSpPr>
        <p:spPr>
          <a:xfrm>
            <a:off x="1149433" y="3446083"/>
            <a:ext cx="4952600" cy="60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Google Sans"/>
                <a:ea typeface="Google Sans"/>
                <a:cs typeface="Google Sans"/>
                <a:sym typeface="Google Sans"/>
              </a:defRPr>
            </a:lvl1pPr>
            <a:lvl2pPr lvl="1" rtl="0">
              <a:spcBef>
                <a:spcPts val="0"/>
              </a:spcBef>
              <a:spcAft>
                <a:spcPts val="0"/>
              </a:spcAft>
              <a:buNone/>
              <a:defRPr sz="2400">
                <a:solidFill>
                  <a:schemeClr val="lt1"/>
                </a:solidFill>
                <a:latin typeface="Google Sans"/>
                <a:ea typeface="Google Sans"/>
                <a:cs typeface="Google Sans"/>
                <a:sym typeface="Google Sans"/>
              </a:defRPr>
            </a:lvl2pPr>
            <a:lvl3pPr lvl="2" rtl="0">
              <a:spcBef>
                <a:spcPts val="0"/>
              </a:spcBef>
              <a:spcAft>
                <a:spcPts val="0"/>
              </a:spcAft>
              <a:buNone/>
              <a:defRPr sz="2400">
                <a:solidFill>
                  <a:schemeClr val="lt1"/>
                </a:solidFill>
                <a:latin typeface="Google Sans"/>
                <a:ea typeface="Google Sans"/>
                <a:cs typeface="Google Sans"/>
                <a:sym typeface="Google Sans"/>
              </a:defRPr>
            </a:lvl3pPr>
            <a:lvl4pPr lvl="3" rtl="0">
              <a:spcBef>
                <a:spcPts val="0"/>
              </a:spcBef>
              <a:spcAft>
                <a:spcPts val="0"/>
              </a:spcAft>
              <a:buNone/>
              <a:defRPr sz="2400">
                <a:solidFill>
                  <a:schemeClr val="lt1"/>
                </a:solidFill>
                <a:latin typeface="Google Sans"/>
                <a:ea typeface="Google Sans"/>
                <a:cs typeface="Google Sans"/>
                <a:sym typeface="Google Sans"/>
              </a:defRPr>
            </a:lvl4pPr>
            <a:lvl5pPr lvl="4" rtl="0">
              <a:spcBef>
                <a:spcPts val="0"/>
              </a:spcBef>
              <a:spcAft>
                <a:spcPts val="0"/>
              </a:spcAft>
              <a:buNone/>
              <a:defRPr sz="2400">
                <a:solidFill>
                  <a:schemeClr val="lt1"/>
                </a:solidFill>
                <a:latin typeface="Google Sans"/>
                <a:ea typeface="Google Sans"/>
                <a:cs typeface="Google Sans"/>
                <a:sym typeface="Google Sans"/>
              </a:defRPr>
            </a:lvl5pPr>
            <a:lvl6pPr lvl="5" rtl="0">
              <a:spcBef>
                <a:spcPts val="0"/>
              </a:spcBef>
              <a:spcAft>
                <a:spcPts val="0"/>
              </a:spcAft>
              <a:buNone/>
              <a:defRPr sz="2400">
                <a:solidFill>
                  <a:schemeClr val="lt1"/>
                </a:solidFill>
                <a:latin typeface="Google Sans"/>
                <a:ea typeface="Google Sans"/>
                <a:cs typeface="Google Sans"/>
                <a:sym typeface="Google Sans"/>
              </a:defRPr>
            </a:lvl6pPr>
            <a:lvl7pPr lvl="6" rtl="0">
              <a:spcBef>
                <a:spcPts val="0"/>
              </a:spcBef>
              <a:spcAft>
                <a:spcPts val="0"/>
              </a:spcAft>
              <a:buNone/>
              <a:defRPr sz="2400">
                <a:solidFill>
                  <a:schemeClr val="lt1"/>
                </a:solidFill>
                <a:latin typeface="Google Sans"/>
                <a:ea typeface="Google Sans"/>
                <a:cs typeface="Google Sans"/>
                <a:sym typeface="Google Sans"/>
              </a:defRPr>
            </a:lvl7pPr>
            <a:lvl8pPr lvl="7" rtl="0">
              <a:spcBef>
                <a:spcPts val="0"/>
              </a:spcBef>
              <a:spcAft>
                <a:spcPts val="0"/>
              </a:spcAft>
              <a:buNone/>
              <a:defRPr sz="2400">
                <a:solidFill>
                  <a:schemeClr val="lt1"/>
                </a:solidFill>
                <a:latin typeface="Google Sans"/>
                <a:ea typeface="Google Sans"/>
                <a:cs typeface="Google Sans"/>
                <a:sym typeface="Google Sans"/>
              </a:defRPr>
            </a:lvl8pPr>
            <a:lvl9pPr lvl="8" rtl="0">
              <a:spcBef>
                <a:spcPts val="0"/>
              </a:spcBef>
              <a:spcAft>
                <a:spcPts val="0"/>
              </a:spcAft>
              <a:buNone/>
              <a:defRPr sz="2400">
                <a:solidFill>
                  <a:schemeClr val="lt1"/>
                </a:solidFill>
                <a:latin typeface="Google Sans"/>
                <a:ea typeface="Google Sans"/>
                <a:cs typeface="Google Sans"/>
                <a:sym typeface="Google Sans"/>
              </a:defRPr>
            </a:lvl9pPr>
          </a:lstStyle>
          <a:p>
            <a:endParaRPr/>
          </a:p>
        </p:txBody>
      </p:sp>
      <p:sp>
        <p:nvSpPr>
          <p:cNvPr id="62" name="Google Shape;62;p10"/>
          <p:cNvSpPr txBox="1"/>
          <p:nvPr/>
        </p:nvSpPr>
        <p:spPr>
          <a:xfrm>
            <a:off x="1114983" y="2765650"/>
            <a:ext cx="4991000" cy="760000"/>
          </a:xfrm>
          <a:prstGeom prst="rect">
            <a:avLst/>
          </a:prstGeom>
          <a:noFill/>
          <a:ln>
            <a:noFill/>
          </a:ln>
        </p:spPr>
        <p:txBody>
          <a:bodyPr spcFirstLastPara="1" wrap="square" lIns="60950" tIns="60950" rIns="60950" bIns="60950" anchor="t" anchorCtr="0">
            <a:noAutofit/>
          </a:bodyPr>
          <a:lstStyle/>
          <a:p>
            <a:pPr marL="0" lvl="0" indent="0" algn="l" rtl="0">
              <a:spcBef>
                <a:spcPts val="0"/>
              </a:spcBef>
              <a:spcAft>
                <a:spcPts val="0"/>
              </a:spcAft>
              <a:buNone/>
            </a:pPr>
            <a:endParaRPr sz="4000">
              <a:solidFill>
                <a:srgbClr val="202124"/>
              </a:solidFill>
              <a:latin typeface="Google Sans"/>
              <a:ea typeface="Google Sans"/>
              <a:cs typeface="Google Sans"/>
              <a:sym typeface="Google Sans"/>
            </a:endParaRPr>
          </a:p>
        </p:txBody>
      </p:sp>
      <p:sp>
        <p:nvSpPr>
          <p:cNvPr id="63" name="Google Shape;63;p10"/>
          <p:cNvSpPr txBox="1">
            <a:spLocks noGrp="1"/>
          </p:cNvSpPr>
          <p:nvPr>
            <p:ph type="title"/>
          </p:nvPr>
        </p:nvSpPr>
        <p:spPr>
          <a:xfrm>
            <a:off x="1114983" y="2765650"/>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000">
                <a:solidFill>
                  <a:schemeClr val="dk1"/>
                </a:solidFill>
                <a:latin typeface="Google Sans"/>
                <a:ea typeface="Google Sans"/>
                <a:cs typeface="Google Sans"/>
                <a:sym typeface="Google Sans"/>
              </a:defRPr>
            </a:lvl1pPr>
            <a:lvl2pPr lvl="1" rtl="0">
              <a:spcBef>
                <a:spcPts val="0"/>
              </a:spcBef>
              <a:spcAft>
                <a:spcPts val="0"/>
              </a:spcAft>
              <a:buNone/>
              <a:defRPr sz="4000">
                <a:solidFill>
                  <a:schemeClr val="dk1"/>
                </a:solidFill>
                <a:latin typeface="Google Sans"/>
                <a:ea typeface="Google Sans"/>
                <a:cs typeface="Google Sans"/>
                <a:sym typeface="Google Sans"/>
              </a:defRPr>
            </a:lvl2pPr>
            <a:lvl3pPr lvl="2" rtl="0">
              <a:spcBef>
                <a:spcPts val="0"/>
              </a:spcBef>
              <a:spcAft>
                <a:spcPts val="0"/>
              </a:spcAft>
              <a:buNone/>
              <a:defRPr sz="4000">
                <a:solidFill>
                  <a:schemeClr val="dk1"/>
                </a:solidFill>
                <a:latin typeface="Google Sans"/>
                <a:ea typeface="Google Sans"/>
                <a:cs typeface="Google Sans"/>
                <a:sym typeface="Google Sans"/>
              </a:defRPr>
            </a:lvl3pPr>
            <a:lvl4pPr lvl="3" rtl="0">
              <a:spcBef>
                <a:spcPts val="0"/>
              </a:spcBef>
              <a:spcAft>
                <a:spcPts val="0"/>
              </a:spcAft>
              <a:buNone/>
              <a:defRPr sz="4000">
                <a:solidFill>
                  <a:schemeClr val="dk1"/>
                </a:solidFill>
                <a:latin typeface="Google Sans"/>
                <a:ea typeface="Google Sans"/>
                <a:cs typeface="Google Sans"/>
                <a:sym typeface="Google Sans"/>
              </a:defRPr>
            </a:lvl4pPr>
            <a:lvl5pPr lvl="4" rtl="0">
              <a:spcBef>
                <a:spcPts val="0"/>
              </a:spcBef>
              <a:spcAft>
                <a:spcPts val="0"/>
              </a:spcAft>
              <a:buNone/>
              <a:defRPr sz="4000">
                <a:solidFill>
                  <a:schemeClr val="dk1"/>
                </a:solidFill>
                <a:latin typeface="Google Sans"/>
                <a:ea typeface="Google Sans"/>
                <a:cs typeface="Google Sans"/>
                <a:sym typeface="Google Sans"/>
              </a:defRPr>
            </a:lvl5pPr>
            <a:lvl6pPr lvl="5" rtl="0">
              <a:spcBef>
                <a:spcPts val="0"/>
              </a:spcBef>
              <a:spcAft>
                <a:spcPts val="0"/>
              </a:spcAft>
              <a:buNone/>
              <a:defRPr sz="4000">
                <a:solidFill>
                  <a:schemeClr val="dk1"/>
                </a:solidFill>
                <a:latin typeface="Google Sans"/>
                <a:ea typeface="Google Sans"/>
                <a:cs typeface="Google Sans"/>
                <a:sym typeface="Google Sans"/>
              </a:defRPr>
            </a:lvl6pPr>
            <a:lvl7pPr lvl="6" rtl="0">
              <a:spcBef>
                <a:spcPts val="0"/>
              </a:spcBef>
              <a:spcAft>
                <a:spcPts val="0"/>
              </a:spcAft>
              <a:buNone/>
              <a:defRPr sz="4000">
                <a:solidFill>
                  <a:schemeClr val="dk1"/>
                </a:solidFill>
                <a:latin typeface="Google Sans"/>
                <a:ea typeface="Google Sans"/>
                <a:cs typeface="Google Sans"/>
                <a:sym typeface="Google Sans"/>
              </a:defRPr>
            </a:lvl7pPr>
            <a:lvl8pPr lvl="7" rtl="0">
              <a:spcBef>
                <a:spcPts val="0"/>
              </a:spcBef>
              <a:spcAft>
                <a:spcPts val="0"/>
              </a:spcAft>
              <a:buNone/>
              <a:defRPr sz="4000">
                <a:solidFill>
                  <a:schemeClr val="dk1"/>
                </a:solidFill>
                <a:latin typeface="Google Sans"/>
                <a:ea typeface="Google Sans"/>
                <a:cs typeface="Google Sans"/>
                <a:sym typeface="Google Sans"/>
              </a:defRPr>
            </a:lvl8pPr>
            <a:lvl9pPr lvl="8" rtl="0">
              <a:spcBef>
                <a:spcPts val="0"/>
              </a:spcBef>
              <a:spcAft>
                <a:spcPts val="0"/>
              </a:spcAft>
              <a:buNone/>
              <a:defRPr sz="4000">
                <a:solidFill>
                  <a:schemeClr val="dk1"/>
                </a:solidFill>
                <a:latin typeface="Google Sans"/>
                <a:ea typeface="Google Sans"/>
                <a:cs typeface="Google Sans"/>
                <a:sym typeface="Google Sans"/>
              </a:defRPr>
            </a:lvl9pPr>
          </a:lstStyle>
          <a:p>
            <a:endParaRPr/>
          </a:p>
        </p:txBody>
      </p:sp>
      <p:cxnSp>
        <p:nvCxnSpPr>
          <p:cNvPr id="64" name="Google Shape;64;p10"/>
          <p:cNvCxnSpPr/>
          <p:nvPr/>
        </p:nvCxnSpPr>
        <p:spPr>
          <a:xfrm>
            <a:off x="1162285" y="2674149"/>
            <a:ext cx="571600" cy="0"/>
          </a:xfrm>
          <a:prstGeom prst="straightConnector1">
            <a:avLst/>
          </a:prstGeom>
          <a:noFill/>
          <a:ln w="38100" cap="flat" cmpd="sng">
            <a:solidFill>
              <a:srgbClr val="4285F4"/>
            </a:solidFill>
            <a:prstDash val="solid"/>
            <a:round/>
            <a:headEnd type="none" w="med" len="med"/>
            <a:tailEnd type="none" w="med" len="med"/>
          </a:ln>
        </p:spPr>
      </p:cxnSp>
    </p:spTree>
    <p:extLst>
      <p:ext uri="{BB962C8B-B14F-4D97-AF65-F5344CB8AC3E}">
        <p14:creationId xmlns:p14="http://schemas.microsoft.com/office/powerpoint/2010/main" val="237491250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matchingName="5c - Lab Intro - Full">
  <p:cSld name="5c - Lab Intro - Full">
    <p:spTree>
      <p:nvGrpSpPr>
        <p:cNvPr id="1" name="Shape 65"/>
        <p:cNvGrpSpPr/>
        <p:nvPr/>
      </p:nvGrpSpPr>
      <p:grpSpPr>
        <a:xfrm>
          <a:off x="0" y="0"/>
          <a:ext cx="0" cy="0"/>
          <a:chOff x="0" y="0"/>
          <a:chExt cx="0" cy="0"/>
        </a:xfrm>
      </p:grpSpPr>
      <p:sp>
        <p:nvSpPr>
          <p:cNvPr id="66" name="Google Shape;66;p11"/>
          <p:cNvSpPr txBox="1">
            <a:spLocks noGrp="1"/>
          </p:cNvSpPr>
          <p:nvPr>
            <p:ph type="subTitle" idx="1"/>
          </p:nvPr>
        </p:nvSpPr>
        <p:spPr>
          <a:xfrm>
            <a:off x="1149433" y="3446083"/>
            <a:ext cx="4952600" cy="60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Google Sans"/>
                <a:ea typeface="Google Sans"/>
                <a:cs typeface="Google Sans"/>
                <a:sym typeface="Google Sans"/>
              </a:defRPr>
            </a:lvl1pPr>
            <a:lvl2pPr lvl="1" rtl="0">
              <a:spcBef>
                <a:spcPts val="0"/>
              </a:spcBef>
              <a:spcAft>
                <a:spcPts val="0"/>
              </a:spcAft>
              <a:buNone/>
              <a:defRPr sz="2400">
                <a:solidFill>
                  <a:schemeClr val="lt1"/>
                </a:solidFill>
                <a:latin typeface="Google Sans"/>
                <a:ea typeface="Google Sans"/>
                <a:cs typeface="Google Sans"/>
                <a:sym typeface="Google Sans"/>
              </a:defRPr>
            </a:lvl2pPr>
            <a:lvl3pPr lvl="2" rtl="0">
              <a:spcBef>
                <a:spcPts val="0"/>
              </a:spcBef>
              <a:spcAft>
                <a:spcPts val="0"/>
              </a:spcAft>
              <a:buNone/>
              <a:defRPr sz="2400">
                <a:solidFill>
                  <a:schemeClr val="lt1"/>
                </a:solidFill>
                <a:latin typeface="Google Sans"/>
                <a:ea typeface="Google Sans"/>
                <a:cs typeface="Google Sans"/>
                <a:sym typeface="Google Sans"/>
              </a:defRPr>
            </a:lvl3pPr>
            <a:lvl4pPr lvl="3" rtl="0">
              <a:spcBef>
                <a:spcPts val="0"/>
              </a:spcBef>
              <a:spcAft>
                <a:spcPts val="0"/>
              </a:spcAft>
              <a:buNone/>
              <a:defRPr sz="2400">
                <a:solidFill>
                  <a:schemeClr val="lt1"/>
                </a:solidFill>
                <a:latin typeface="Google Sans"/>
                <a:ea typeface="Google Sans"/>
                <a:cs typeface="Google Sans"/>
                <a:sym typeface="Google Sans"/>
              </a:defRPr>
            </a:lvl4pPr>
            <a:lvl5pPr lvl="4" rtl="0">
              <a:spcBef>
                <a:spcPts val="0"/>
              </a:spcBef>
              <a:spcAft>
                <a:spcPts val="0"/>
              </a:spcAft>
              <a:buNone/>
              <a:defRPr sz="2400">
                <a:solidFill>
                  <a:schemeClr val="lt1"/>
                </a:solidFill>
                <a:latin typeface="Google Sans"/>
                <a:ea typeface="Google Sans"/>
                <a:cs typeface="Google Sans"/>
                <a:sym typeface="Google Sans"/>
              </a:defRPr>
            </a:lvl5pPr>
            <a:lvl6pPr lvl="5" rtl="0">
              <a:spcBef>
                <a:spcPts val="0"/>
              </a:spcBef>
              <a:spcAft>
                <a:spcPts val="0"/>
              </a:spcAft>
              <a:buNone/>
              <a:defRPr sz="2400">
                <a:solidFill>
                  <a:schemeClr val="lt1"/>
                </a:solidFill>
                <a:latin typeface="Google Sans"/>
                <a:ea typeface="Google Sans"/>
                <a:cs typeface="Google Sans"/>
                <a:sym typeface="Google Sans"/>
              </a:defRPr>
            </a:lvl6pPr>
            <a:lvl7pPr lvl="6" rtl="0">
              <a:spcBef>
                <a:spcPts val="0"/>
              </a:spcBef>
              <a:spcAft>
                <a:spcPts val="0"/>
              </a:spcAft>
              <a:buNone/>
              <a:defRPr sz="2400">
                <a:solidFill>
                  <a:schemeClr val="lt1"/>
                </a:solidFill>
                <a:latin typeface="Google Sans"/>
                <a:ea typeface="Google Sans"/>
                <a:cs typeface="Google Sans"/>
                <a:sym typeface="Google Sans"/>
              </a:defRPr>
            </a:lvl7pPr>
            <a:lvl8pPr lvl="7" rtl="0">
              <a:spcBef>
                <a:spcPts val="0"/>
              </a:spcBef>
              <a:spcAft>
                <a:spcPts val="0"/>
              </a:spcAft>
              <a:buNone/>
              <a:defRPr sz="2400">
                <a:solidFill>
                  <a:schemeClr val="lt1"/>
                </a:solidFill>
                <a:latin typeface="Google Sans"/>
                <a:ea typeface="Google Sans"/>
                <a:cs typeface="Google Sans"/>
                <a:sym typeface="Google Sans"/>
              </a:defRPr>
            </a:lvl8pPr>
            <a:lvl9pPr lvl="8" rtl="0">
              <a:spcBef>
                <a:spcPts val="0"/>
              </a:spcBef>
              <a:spcAft>
                <a:spcPts val="0"/>
              </a:spcAft>
              <a:buNone/>
              <a:defRPr sz="2400">
                <a:solidFill>
                  <a:schemeClr val="lt1"/>
                </a:solidFill>
                <a:latin typeface="Google Sans"/>
                <a:ea typeface="Google Sans"/>
                <a:cs typeface="Google Sans"/>
                <a:sym typeface="Google Sans"/>
              </a:defRPr>
            </a:lvl9pPr>
          </a:lstStyle>
          <a:p>
            <a:endParaRPr/>
          </a:p>
        </p:txBody>
      </p:sp>
      <p:sp>
        <p:nvSpPr>
          <p:cNvPr id="67" name="Google Shape;67;p11"/>
          <p:cNvSpPr txBox="1">
            <a:spLocks noGrp="1"/>
          </p:cNvSpPr>
          <p:nvPr>
            <p:ph type="title"/>
          </p:nvPr>
        </p:nvSpPr>
        <p:spPr>
          <a:xfrm>
            <a:off x="1114983" y="2765650"/>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000">
                <a:solidFill>
                  <a:schemeClr val="dk1"/>
                </a:solidFill>
                <a:latin typeface="Google Sans"/>
                <a:ea typeface="Google Sans"/>
                <a:cs typeface="Google Sans"/>
                <a:sym typeface="Google Sans"/>
              </a:defRPr>
            </a:lvl1pPr>
            <a:lvl2pPr lvl="1" rtl="0">
              <a:spcBef>
                <a:spcPts val="0"/>
              </a:spcBef>
              <a:spcAft>
                <a:spcPts val="0"/>
              </a:spcAft>
              <a:buNone/>
              <a:defRPr sz="4000">
                <a:solidFill>
                  <a:schemeClr val="dk1"/>
                </a:solidFill>
                <a:latin typeface="Google Sans"/>
                <a:ea typeface="Google Sans"/>
                <a:cs typeface="Google Sans"/>
                <a:sym typeface="Google Sans"/>
              </a:defRPr>
            </a:lvl2pPr>
            <a:lvl3pPr lvl="2" rtl="0">
              <a:spcBef>
                <a:spcPts val="0"/>
              </a:spcBef>
              <a:spcAft>
                <a:spcPts val="0"/>
              </a:spcAft>
              <a:buNone/>
              <a:defRPr sz="4000">
                <a:solidFill>
                  <a:schemeClr val="dk1"/>
                </a:solidFill>
                <a:latin typeface="Google Sans"/>
                <a:ea typeface="Google Sans"/>
                <a:cs typeface="Google Sans"/>
                <a:sym typeface="Google Sans"/>
              </a:defRPr>
            </a:lvl3pPr>
            <a:lvl4pPr lvl="3" rtl="0">
              <a:spcBef>
                <a:spcPts val="0"/>
              </a:spcBef>
              <a:spcAft>
                <a:spcPts val="0"/>
              </a:spcAft>
              <a:buNone/>
              <a:defRPr sz="4000">
                <a:solidFill>
                  <a:schemeClr val="dk1"/>
                </a:solidFill>
                <a:latin typeface="Google Sans"/>
                <a:ea typeface="Google Sans"/>
                <a:cs typeface="Google Sans"/>
                <a:sym typeface="Google Sans"/>
              </a:defRPr>
            </a:lvl4pPr>
            <a:lvl5pPr lvl="4" rtl="0">
              <a:spcBef>
                <a:spcPts val="0"/>
              </a:spcBef>
              <a:spcAft>
                <a:spcPts val="0"/>
              </a:spcAft>
              <a:buNone/>
              <a:defRPr sz="4000">
                <a:solidFill>
                  <a:schemeClr val="dk1"/>
                </a:solidFill>
                <a:latin typeface="Google Sans"/>
                <a:ea typeface="Google Sans"/>
                <a:cs typeface="Google Sans"/>
                <a:sym typeface="Google Sans"/>
              </a:defRPr>
            </a:lvl5pPr>
            <a:lvl6pPr lvl="5" rtl="0">
              <a:spcBef>
                <a:spcPts val="0"/>
              </a:spcBef>
              <a:spcAft>
                <a:spcPts val="0"/>
              </a:spcAft>
              <a:buNone/>
              <a:defRPr sz="4000">
                <a:solidFill>
                  <a:schemeClr val="dk1"/>
                </a:solidFill>
                <a:latin typeface="Google Sans"/>
                <a:ea typeface="Google Sans"/>
                <a:cs typeface="Google Sans"/>
                <a:sym typeface="Google Sans"/>
              </a:defRPr>
            </a:lvl6pPr>
            <a:lvl7pPr lvl="6" rtl="0">
              <a:spcBef>
                <a:spcPts val="0"/>
              </a:spcBef>
              <a:spcAft>
                <a:spcPts val="0"/>
              </a:spcAft>
              <a:buNone/>
              <a:defRPr sz="4000">
                <a:solidFill>
                  <a:schemeClr val="dk1"/>
                </a:solidFill>
                <a:latin typeface="Google Sans"/>
                <a:ea typeface="Google Sans"/>
                <a:cs typeface="Google Sans"/>
                <a:sym typeface="Google Sans"/>
              </a:defRPr>
            </a:lvl7pPr>
            <a:lvl8pPr lvl="7" rtl="0">
              <a:spcBef>
                <a:spcPts val="0"/>
              </a:spcBef>
              <a:spcAft>
                <a:spcPts val="0"/>
              </a:spcAft>
              <a:buNone/>
              <a:defRPr sz="4000">
                <a:solidFill>
                  <a:schemeClr val="dk1"/>
                </a:solidFill>
                <a:latin typeface="Google Sans"/>
                <a:ea typeface="Google Sans"/>
                <a:cs typeface="Google Sans"/>
                <a:sym typeface="Google Sans"/>
              </a:defRPr>
            </a:lvl8pPr>
            <a:lvl9pPr lvl="8" rtl="0">
              <a:spcBef>
                <a:spcPts val="0"/>
              </a:spcBef>
              <a:spcAft>
                <a:spcPts val="0"/>
              </a:spcAft>
              <a:buNone/>
              <a:defRPr sz="4000">
                <a:solidFill>
                  <a:schemeClr val="dk1"/>
                </a:solidFill>
                <a:latin typeface="Google Sans"/>
                <a:ea typeface="Google Sans"/>
                <a:cs typeface="Google Sans"/>
                <a:sym typeface="Google Sans"/>
              </a:defRPr>
            </a:lvl9pPr>
          </a:lstStyle>
          <a:p>
            <a:endParaRPr/>
          </a:p>
        </p:txBody>
      </p:sp>
      <p:cxnSp>
        <p:nvCxnSpPr>
          <p:cNvPr id="68" name="Google Shape;68;p11"/>
          <p:cNvCxnSpPr/>
          <p:nvPr/>
        </p:nvCxnSpPr>
        <p:spPr>
          <a:xfrm>
            <a:off x="1162285" y="2674149"/>
            <a:ext cx="571600" cy="0"/>
          </a:xfrm>
          <a:prstGeom prst="straightConnector1">
            <a:avLst/>
          </a:prstGeom>
          <a:noFill/>
          <a:ln w="38100" cap="flat" cmpd="sng">
            <a:solidFill>
              <a:srgbClr val="4285F4"/>
            </a:solidFill>
            <a:prstDash val="solid"/>
            <a:round/>
            <a:headEnd type="none" w="med" len="med"/>
            <a:tailEnd type="none" w="med" len="med"/>
          </a:ln>
        </p:spPr>
      </p:cxnSp>
      <p:sp>
        <p:nvSpPr>
          <p:cNvPr id="69" name="Google Shape;69;p11"/>
          <p:cNvSpPr txBox="1">
            <a:spLocks noGrp="1"/>
          </p:cNvSpPr>
          <p:nvPr>
            <p:ph type="body" idx="2"/>
          </p:nvPr>
        </p:nvSpPr>
        <p:spPr>
          <a:xfrm>
            <a:off x="6105983" y="1621417"/>
            <a:ext cx="4952600" cy="4516800"/>
          </a:xfrm>
          <a:prstGeom prst="rect">
            <a:avLst/>
          </a:prstGeom>
          <a:noFill/>
          <a:ln>
            <a:noFill/>
          </a:ln>
        </p:spPr>
        <p:txBody>
          <a:bodyPr spcFirstLastPara="1" wrap="square" lIns="91425" tIns="91425" rIns="91425" bIns="91425" anchor="t" anchorCtr="0">
            <a:noAutofit/>
          </a:bodyPr>
          <a:lstStyle>
            <a:lvl1pPr marL="304815" lvl="0"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1pPr>
            <a:lvl2pPr marL="609630" lvl="1" indent="-270947" rtl="0">
              <a:lnSpc>
                <a:spcPct val="100000"/>
              </a:lnSpc>
              <a:spcBef>
                <a:spcPts val="1933"/>
              </a:spcBef>
              <a:spcAft>
                <a:spcPts val="0"/>
              </a:spcAft>
              <a:buClr>
                <a:schemeClr val="lt1"/>
              </a:buClr>
              <a:buSzPts val="2800"/>
              <a:buFont typeface="Roboto"/>
              <a:buChar char="○"/>
              <a:defRPr sz="1867">
                <a:solidFill>
                  <a:schemeClr val="lt1"/>
                </a:solidFill>
                <a:latin typeface="Roboto"/>
                <a:ea typeface="Roboto"/>
                <a:cs typeface="Roboto"/>
                <a:sym typeface="Roboto"/>
              </a:defRPr>
            </a:lvl2pPr>
            <a:lvl3pPr marL="914446" lvl="2" indent="-270947" rtl="0">
              <a:lnSpc>
                <a:spcPct val="100000"/>
              </a:lnSpc>
              <a:spcBef>
                <a:spcPts val="1933"/>
              </a:spcBef>
              <a:spcAft>
                <a:spcPts val="0"/>
              </a:spcAft>
              <a:buClr>
                <a:schemeClr val="lt1"/>
              </a:buClr>
              <a:buSzPts val="2800"/>
              <a:buFont typeface="Roboto"/>
              <a:buChar char="■"/>
              <a:defRPr sz="1867">
                <a:solidFill>
                  <a:schemeClr val="lt1"/>
                </a:solidFill>
                <a:latin typeface="Roboto"/>
                <a:ea typeface="Roboto"/>
                <a:cs typeface="Roboto"/>
                <a:sym typeface="Roboto"/>
              </a:defRPr>
            </a:lvl3pPr>
            <a:lvl4pPr marL="1219261" lvl="3" indent="-270947" rtl="0">
              <a:lnSpc>
                <a:spcPct val="100000"/>
              </a:lnSpc>
              <a:spcBef>
                <a:spcPts val="1933"/>
              </a:spcBef>
              <a:spcAft>
                <a:spcPts val="0"/>
              </a:spcAft>
              <a:buClr>
                <a:schemeClr val="lt1"/>
              </a:buClr>
              <a:buSzPts val="2800"/>
              <a:buFont typeface="Roboto"/>
              <a:buChar char="●"/>
              <a:defRPr sz="1867">
                <a:solidFill>
                  <a:schemeClr val="lt1"/>
                </a:solidFill>
                <a:latin typeface="Roboto"/>
                <a:ea typeface="Roboto"/>
                <a:cs typeface="Roboto"/>
                <a:sym typeface="Roboto"/>
              </a:defRPr>
            </a:lvl4pPr>
            <a:lvl5pPr marL="1524076" lvl="4" indent="-270947" rtl="0">
              <a:lnSpc>
                <a:spcPct val="100000"/>
              </a:lnSpc>
              <a:spcBef>
                <a:spcPts val="1933"/>
              </a:spcBef>
              <a:spcAft>
                <a:spcPts val="0"/>
              </a:spcAft>
              <a:buClr>
                <a:schemeClr val="lt1"/>
              </a:buClr>
              <a:buSzPts val="2800"/>
              <a:buFont typeface="Roboto"/>
              <a:buChar char="○"/>
              <a:defRPr sz="1867">
                <a:solidFill>
                  <a:schemeClr val="lt1"/>
                </a:solidFill>
                <a:latin typeface="Roboto"/>
                <a:ea typeface="Roboto"/>
                <a:cs typeface="Roboto"/>
                <a:sym typeface="Roboto"/>
              </a:defRPr>
            </a:lvl5pPr>
            <a:lvl6pPr marL="1828891" lvl="5" indent="-270947" rtl="0">
              <a:lnSpc>
                <a:spcPct val="100000"/>
              </a:lnSpc>
              <a:spcBef>
                <a:spcPts val="1933"/>
              </a:spcBef>
              <a:spcAft>
                <a:spcPts val="0"/>
              </a:spcAft>
              <a:buClr>
                <a:schemeClr val="lt1"/>
              </a:buClr>
              <a:buSzPts val="2800"/>
              <a:buFont typeface="Roboto"/>
              <a:buChar char="■"/>
              <a:defRPr sz="1867">
                <a:solidFill>
                  <a:schemeClr val="lt1"/>
                </a:solidFill>
                <a:latin typeface="Roboto"/>
                <a:ea typeface="Roboto"/>
                <a:cs typeface="Roboto"/>
                <a:sym typeface="Roboto"/>
              </a:defRPr>
            </a:lvl6pPr>
            <a:lvl7pPr marL="2133707" lvl="6" indent="-270947" rtl="0">
              <a:lnSpc>
                <a:spcPct val="100000"/>
              </a:lnSpc>
              <a:spcBef>
                <a:spcPts val="1933"/>
              </a:spcBef>
              <a:spcAft>
                <a:spcPts val="0"/>
              </a:spcAft>
              <a:buClr>
                <a:schemeClr val="lt1"/>
              </a:buClr>
              <a:buSzPts val="2800"/>
              <a:buFont typeface="Roboto"/>
              <a:buChar char="●"/>
              <a:defRPr sz="1867">
                <a:solidFill>
                  <a:schemeClr val="lt1"/>
                </a:solidFill>
                <a:latin typeface="Roboto"/>
                <a:ea typeface="Roboto"/>
                <a:cs typeface="Roboto"/>
                <a:sym typeface="Roboto"/>
              </a:defRPr>
            </a:lvl7pPr>
            <a:lvl8pPr marL="2438522" lvl="7" indent="-270947" rtl="0">
              <a:lnSpc>
                <a:spcPct val="100000"/>
              </a:lnSpc>
              <a:spcBef>
                <a:spcPts val="1933"/>
              </a:spcBef>
              <a:spcAft>
                <a:spcPts val="0"/>
              </a:spcAft>
              <a:buClr>
                <a:schemeClr val="lt1"/>
              </a:buClr>
              <a:buSzPts val="2800"/>
              <a:buFont typeface="Roboto"/>
              <a:buChar char="○"/>
              <a:defRPr sz="1867">
                <a:solidFill>
                  <a:schemeClr val="lt1"/>
                </a:solidFill>
                <a:latin typeface="Roboto"/>
                <a:ea typeface="Roboto"/>
                <a:cs typeface="Roboto"/>
                <a:sym typeface="Roboto"/>
              </a:defRPr>
            </a:lvl8pPr>
            <a:lvl9pPr marL="2743337" lvl="8" indent="-270947" rtl="0">
              <a:lnSpc>
                <a:spcPct val="100000"/>
              </a:lnSpc>
              <a:spcBef>
                <a:spcPts val="1933"/>
              </a:spcBef>
              <a:spcAft>
                <a:spcPts val="1933"/>
              </a:spcAft>
              <a:buClr>
                <a:schemeClr val="lt1"/>
              </a:buClr>
              <a:buSzPts val="2800"/>
              <a:buFont typeface="Roboto"/>
              <a:buChar char="■"/>
              <a:defRPr sz="1867">
                <a:solidFill>
                  <a:schemeClr val="lt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259637443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matchingName="8a - Agenda/Learn how to... - Presenter">
  <p:cSld name="8a - Agenda/Learn how to... - Presenter">
    <p:spTree>
      <p:nvGrpSpPr>
        <p:cNvPr id="1" name="Shape 70"/>
        <p:cNvGrpSpPr/>
        <p:nvPr/>
      </p:nvGrpSpPr>
      <p:grpSpPr>
        <a:xfrm>
          <a:off x="0" y="0"/>
          <a:ext cx="0" cy="0"/>
          <a:chOff x="0" y="0"/>
          <a:chExt cx="0" cy="0"/>
        </a:xfrm>
      </p:grpSpPr>
      <p:pic>
        <p:nvPicPr>
          <p:cNvPr id="71" name="Google Shape;71;p12"/>
          <p:cNvPicPr preferRelativeResize="0"/>
          <p:nvPr/>
        </p:nvPicPr>
        <p:blipFill>
          <a:blip r:embed="rId2">
            <a:alphaModFix/>
          </a:blip>
          <a:stretch>
            <a:fillRect/>
          </a:stretch>
        </p:blipFill>
        <p:spPr>
          <a:xfrm>
            <a:off x="0" y="0"/>
            <a:ext cx="12192000" cy="6858000"/>
          </a:xfrm>
          <a:prstGeom prst="rect">
            <a:avLst/>
          </a:prstGeom>
          <a:noFill/>
          <a:ln>
            <a:noFill/>
          </a:ln>
        </p:spPr>
      </p:pic>
      <p:cxnSp>
        <p:nvCxnSpPr>
          <p:cNvPr id="72" name="Google Shape;72;p12"/>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73" name="Google Shape;73;p12"/>
          <p:cNvSpPr txBox="1">
            <a:spLocks noGrp="1"/>
          </p:cNvSpPr>
          <p:nvPr>
            <p:ph type="title"/>
          </p:nvPr>
        </p:nvSpPr>
        <p:spPr>
          <a:xfrm>
            <a:off x="1114983" y="769917"/>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a:endParaRPr/>
          </a:p>
        </p:txBody>
      </p:sp>
      <p:sp>
        <p:nvSpPr>
          <p:cNvPr id="74" name="Google Shape;74;p12"/>
          <p:cNvSpPr txBox="1">
            <a:spLocks noGrp="1"/>
          </p:cNvSpPr>
          <p:nvPr>
            <p:ph type="body" idx="1"/>
          </p:nvPr>
        </p:nvSpPr>
        <p:spPr>
          <a:xfrm>
            <a:off x="1134183" y="1621417"/>
            <a:ext cx="4879800" cy="4516800"/>
          </a:xfrm>
          <a:prstGeom prst="rect">
            <a:avLst/>
          </a:prstGeom>
          <a:noFill/>
          <a:ln>
            <a:noFill/>
          </a:ln>
        </p:spPr>
        <p:txBody>
          <a:bodyPr spcFirstLastPara="1" wrap="square" lIns="91425" tIns="91425" rIns="91425" bIns="91425" anchor="t" anchorCtr="0">
            <a:noAutofit/>
          </a:bodyPr>
          <a:lstStyle>
            <a:lvl1pPr marL="304815" lvl="0" indent="-304815" rtl="0">
              <a:lnSpc>
                <a:spcPct val="100000"/>
              </a:lnSpc>
              <a:spcBef>
                <a:spcPts val="0"/>
              </a:spcBef>
              <a:spcAft>
                <a:spcPts val="0"/>
              </a:spcAft>
              <a:buClr>
                <a:schemeClr val="lt1"/>
              </a:buClr>
              <a:buSzPts val="3600"/>
              <a:buFont typeface="Roboto"/>
              <a:buChar char="●"/>
              <a:defRPr sz="2400">
                <a:solidFill>
                  <a:schemeClr val="lt1"/>
                </a:solidFill>
                <a:latin typeface="Roboto"/>
                <a:ea typeface="Roboto"/>
                <a:cs typeface="Roboto"/>
                <a:sym typeface="Roboto"/>
              </a:defRPr>
            </a:lvl1pPr>
            <a:lvl2pPr marL="609630" lvl="1"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2pPr>
            <a:lvl3pPr marL="914446" lvl="2"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3pPr>
            <a:lvl4pPr marL="1219261" lvl="3"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4pPr>
            <a:lvl5pPr marL="1524076" lvl="4"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5pPr>
            <a:lvl6pPr marL="1828891" lvl="5"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6pPr>
            <a:lvl7pPr marL="2133707" lvl="6"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7pPr>
            <a:lvl8pPr marL="2438522" lvl="7"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8pPr>
            <a:lvl9pPr marL="2743337" lvl="8" indent="-304815" rtl="0">
              <a:lnSpc>
                <a:spcPct val="100000"/>
              </a:lnSpc>
              <a:spcBef>
                <a:spcPts val="1933"/>
              </a:spcBef>
              <a:spcAft>
                <a:spcPts val="1933"/>
              </a:spcAft>
              <a:buClr>
                <a:schemeClr val="lt1"/>
              </a:buClr>
              <a:buSzPts val="3600"/>
              <a:buFont typeface="Roboto"/>
              <a:buChar char="■"/>
              <a:defRPr sz="2400">
                <a:solidFill>
                  <a:schemeClr val="lt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348246935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matchingName="8b - Agenda/Learn how to... - Full">
  <p:cSld name="8b - Agenda/Learn how to... - Full">
    <p:spTree>
      <p:nvGrpSpPr>
        <p:cNvPr id="1" name="Shape 75"/>
        <p:cNvGrpSpPr/>
        <p:nvPr/>
      </p:nvGrpSpPr>
      <p:grpSpPr>
        <a:xfrm>
          <a:off x="0" y="0"/>
          <a:ext cx="0" cy="0"/>
          <a:chOff x="0" y="0"/>
          <a:chExt cx="0" cy="0"/>
        </a:xfrm>
      </p:grpSpPr>
      <p:sp>
        <p:nvSpPr>
          <p:cNvPr id="76" name="Google Shape;76;p13"/>
          <p:cNvSpPr txBox="1">
            <a:spLocks noGrp="1"/>
          </p:cNvSpPr>
          <p:nvPr>
            <p:ph type="body" idx="1"/>
          </p:nvPr>
        </p:nvSpPr>
        <p:spPr>
          <a:xfrm>
            <a:off x="1134183" y="1621417"/>
            <a:ext cx="4879800" cy="4516800"/>
          </a:xfrm>
          <a:prstGeom prst="rect">
            <a:avLst/>
          </a:prstGeom>
          <a:noFill/>
          <a:ln>
            <a:noFill/>
          </a:ln>
        </p:spPr>
        <p:txBody>
          <a:bodyPr spcFirstLastPara="1" wrap="square" lIns="91425" tIns="91425" rIns="91425" bIns="91425" anchor="t" anchorCtr="0">
            <a:noAutofit/>
          </a:bodyPr>
          <a:lstStyle>
            <a:lvl1pPr marL="304815" lvl="0" indent="-304815" rtl="0">
              <a:lnSpc>
                <a:spcPct val="100000"/>
              </a:lnSpc>
              <a:spcBef>
                <a:spcPts val="0"/>
              </a:spcBef>
              <a:spcAft>
                <a:spcPts val="0"/>
              </a:spcAft>
              <a:buClr>
                <a:schemeClr val="lt1"/>
              </a:buClr>
              <a:buSzPts val="3600"/>
              <a:buFont typeface="Roboto"/>
              <a:buChar char="●"/>
              <a:defRPr sz="2400">
                <a:solidFill>
                  <a:schemeClr val="lt1"/>
                </a:solidFill>
                <a:latin typeface="Roboto"/>
                <a:ea typeface="Roboto"/>
                <a:cs typeface="Roboto"/>
                <a:sym typeface="Roboto"/>
              </a:defRPr>
            </a:lvl1pPr>
            <a:lvl2pPr marL="609630" lvl="1"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2pPr>
            <a:lvl3pPr marL="914446" lvl="2"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3pPr>
            <a:lvl4pPr marL="1219261" lvl="3"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4pPr>
            <a:lvl5pPr marL="1524076" lvl="4"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5pPr>
            <a:lvl6pPr marL="1828891" lvl="5"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6pPr>
            <a:lvl7pPr marL="2133707" lvl="6"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7pPr>
            <a:lvl8pPr marL="2438522" lvl="7"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8pPr>
            <a:lvl9pPr marL="2743337" lvl="8" indent="-304815" rtl="0">
              <a:lnSpc>
                <a:spcPct val="100000"/>
              </a:lnSpc>
              <a:spcBef>
                <a:spcPts val="1933"/>
              </a:spcBef>
              <a:spcAft>
                <a:spcPts val="1933"/>
              </a:spcAft>
              <a:buClr>
                <a:schemeClr val="lt1"/>
              </a:buClr>
              <a:buSzPts val="3600"/>
              <a:buFont typeface="Roboto"/>
              <a:buChar char="■"/>
              <a:defRPr sz="2400">
                <a:solidFill>
                  <a:schemeClr val="lt1"/>
                </a:solidFill>
                <a:latin typeface="Roboto"/>
                <a:ea typeface="Roboto"/>
                <a:cs typeface="Roboto"/>
                <a:sym typeface="Roboto"/>
              </a:defRPr>
            </a:lvl9pPr>
          </a:lstStyle>
          <a:p>
            <a:endParaRPr/>
          </a:p>
        </p:txBody>
      </p:sp>
      <p:cxnSp>
        <p:nvCxnSpPr>
          <p:cNvPr id="77" name="Google Shape;77;p13"/>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78" name="Google Shape;78;p13"/>
          <p:cNvSpPr txBox="1">
            <a:spLocks noGrp="1"/>
          </p:cNvSpPr>
          <p:nvPr>
            <p:ph type="body" idx="2"/>
          </p:nvPr>
        </p:nvSpPr>
        <p:spPr>
          <a:xfrm>
            <a:off x="6105983" y="1621417"/>
            <a:ext cx="4952600" cy="4516800"/>
          </a:xfrm>
          <a:prstGeom prst="rect">
            <a:avLst/>
          </a:prstGeom>
          <a:noFill/>
          <a:ln>
            <a:noFill/>
          </a:ln>
        </p:spPr>
        <p:txBody>
          <a:bodyPr spcFirstLastPara="1" wrap="square" lIns="91425" tIns="91425" rIns="91425" bIns="91425" anchor="t" anchorCtr="0">
            <a:noAutofit/>
          </a:bodyPr>
          <a:lstStyle>
            <a:lvl1pPr marL="304815" lvl="0" indent="-304815" rtl="0">
              <a:lnSpc>
                <a:spcPct val="100000"/>
              </a:lnSpc>
              <a:spcBef>
                <a:spcPts val="0"/>
              </a:spcBef>
              <a:spcAft>
                <a:spcPts val="0"/>
              </a:spcAft>
              <a:buClr>
                <a:schemeClr val="lt1"/>
              </a:buClr>
              <a:buSzPts val="3600"/>
              <a:buFont typeface="Roboto"/>
              <a:buChar char="●"/>
              <a:defRPr sz="2400">
                <a:solidFill>
                  <a:schemeClr val="lt1"/>
                </a:solidFill>
                <a:latin typeface="Roboto"/>
                <a:ea typeface="Roboto"/>
                <a:cs typeface="Roboto"/>
                <a:sym typeface="Roboto"/>
              </a:defRPr>
            </a:lvl1pPr>
            <a:lvl2pPr marL="609630" lvl="1"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2pPr>
            <a:lvl3pPr marL="914446" lvl="2"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3pPr>
            <a:lvl4pPr marL="1219261" lvl="3"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4pPr>
            <a:lvl5pPr marL="1524076" lvl="4"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5pPr>
            <a:lvl6pPr marL="1828891" lvl="5"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6pPr>
            <a:lvl7pPr marL="2133707" lvl="6"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7pPr>
            <a:lvl8pPr marL="2438522" lvl="7"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8pPr>
            <a:lvl9pPr marL="2743337" lvl="8" indent="-304815" rtl="0">
              <a:lnSpc>
                <a:spcPct val="100000"/>
              </a:lnSpc>
              <a:spcBef>
                <a:spcPts val="1933"/>
              </a:spcBef>
              <a:spcAft>
                <a:spcPts val="1933"/>
              </a:spcAft>
              <a:buClr>
                <a:schemeClr val="lt1"/>
              </a:buClr>
              <a:buSzPts val="3600"/>
              <a:buFont typeface="Roboto"/>
              <a:buChar char="■"/>
              <a:defRPr sz="2400">
                <a:solidFill>
                  <a:schemeClr val="lt1"/>
                </a:solidFill>
                <a:latin typeface="Roboto"/>
                <a:ea typeface="Roboto"/>
                <a:cs typeface="Roboto"/>
                <a:sym typeface="Roboto"/>
              </a:defRPr>
            </a:lvl9pPr>
          </a:lstStyle>
          <a:p>
            <a:endParaRPr/>
          </a:p>
        </p:txBody>
      </p:sp>
      <p:sp>
        <p:nvSpPr>
          <p:cNvPr id="79" name="Google Shape;79;p13"/>
          <p:cNvSpPr txBox="1">
            <a:spLocks noGrp="1"/>
          </p:cNvSpPr>
          <p:nvPr>
            <p:ph type="title"/>
          </p:nvPr>
        </p:nvSpPr>
        <p:spPr>
          <a:xfrm>
            <a:off x="1114983" y="769917"/>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a:endParaRPr/>
          </a:p>
        </p:txBody>
      </p:sp>
    </p:spTree>
    <p:extLst>
      <p:ext uri="{BB962C8B-B14F-4D97-AF65-F5344CB8AC3E}">
        <p14:creationId xmlns:p14="http://schemas.microsoft.com/office/powerpoint/2010/main" val="359948839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matchingName="1c - Circle - Title">
  <p:cSld name="1c - Circle - Title">
    <p:spTree>
      <p:nvGrpSpPr>
        <p:cNvPr id="1" name="Shape 85"/>
        <p:cNvGrpSpPr/>
        <p:nvPr/>
      </p:nvGrpSpPr>
      <p:grpSpPr>
        <a:xfrm>
          <a:off x="0" y="0"/>
          <a:ext cx="0" cy="0"/>
          <a:chOff x="0" y="0"/>
          <a:chExt cx="0" cy="0"/>
        </a:xfrm>
      </p:grpSpPr>
      <p:pic>
        <p:nvPicPr>
          <p:cNvPr id="86" name="Google Shape;86;p15"/>
          <p:cNvPicPr preferRelativeResize="0"/>
          <p:nvPr/>
        </p:nvPicPr>
        <p:blipFill>
          <a:blip r:embed="rId2">
            <a:alphaModFix/>
          </a:blip>
          <a:stretch>
            <a:fillRect/>
          </a:stretch>
        </p:blipFill>
        <p:spPr>
          <a:xfrm>
            <a:off x="-3" y="-1"/>
            <a:ext cx="12192000" cy="6857985"/>
          </a:xfrm>
          <a:prstGeom prst="rect">
            <a:avLst/>
          </a:prstGeom>
          <a:noFill/>
          <a:ln>
            <a:noFill/>
          </a:ln>
        </p:spPr>
      </p:pic>
      <p:cxnSp>
        <p:nvCxnSpPr>
          <p:cNvPr id="87" name="Google Shape;87;p15"/>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88" name="Google Shape;88;p15"/>
          <p:cNvSpPr txBox="1">
            <a:spLocks noGrp="1"/>
          </p:cNvSpPr>
          <p:nvPr>
            <p:ph type="title"/>
          </p:nvPr>
        </p:nvSpPr>
        <p:spPr>
          <a:xfrm>
            <a:off x="1114983" y="769917"/>
            <a:ext cx="98502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a:endParaRPr/>
          </a:p>
        </p:txBody>
      </p:sp>
    </p:spTree>
    <p:extLst>
      <p:ext uri="{BB962C8B-B14F-4D97-AF65-F5344CB8AC3E}">
        <p14:creationId xmlns:p14="http://schemas.microsoft.com/office/powerpoint/2010/main" val="50368137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matchingName="1a - Pesenter - Title">
  <p:cSld name="1a - Pesenter - Title">
    <p:spTree>
      <p:nvGrpSpPr>
        <p:cNvPr id="1" name="Shape 89"/>
        <p:cNvGrpSpPr/>
        <p:nvPr/>
      </p:nvGrpSpPr>
      <p:grpSpPr>
        <a:xfrm>
          <a:off x="0" y="0"/>
          <a:ext cx="0" cy="0"/>
          <a:chOff x="0" y="0"/>
          <a:chExt cx="0" cy="0"/>
        </a:xfrm>
      </p:grpSpPr>
      <p:pic>
        <p:nvPicPr>
          <p:cNvPr id="90" name="Google Shape;90;p16"/>
          <p:cNvPicPr preferRelativeResize="0"/>
          <p:nvPr/>
        </p:nvPicPr>
        <p:blipFill>
          <a:blip r:embed="rId2">
            <a:alphaModFix/>
          </a:blip>
          <a:stretch>
            <a:fillRect/>
          </a:stretch>
        </p:blipFill>
        <p:spPr>
          <a:xfrm>
            <a:off x="0" y="0"/>
            <a:ext cx="12192000" cy="6858000"/>
          </a:xfrm>
          <a:prstGeom prst="rect">
            <a:avLst/>
          </a:prstGeom>
          <a:noFill/>
          <a:ln>
            <a:noFill/>
          </a:ln>
        </p:spPr>
      </p:pic>
      <p:cxnSp>
        <p:nvCxnSpPr>
          <p:cNvPr id="91" name="Google Shape;91;p16"/>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92" name="Google Shape;92;p16"/>
          <p:cNvSpPr txBox="1">
            <a:spLocks noGrp="1"/>
          </p:cNvSpPr>
          <p:nvPr>
            <p:ph type="title"/>
          </p:nvPr>
        </p:nvSpPr>
        <p:spPr>
          <a:xfrm>
            <a:off x="1114983" y="769917"/>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a:endParaRPr/>
          </a:p>
        </p:txBody>
      </p:sp>
    </p:spTree>
    <p:extLst>
      <p:ext uri="{BB962C8B-B14F-4D97-AF65-F5344CB8AC3E}">
        <p14:creationId xmlns:p14="http://schemas.microsoft.com/office/powerpoint/2010/main" val="1292330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Lst>
          </p:cNvPr>
          <p:cNvPicPr>
            <a:picLocks/>
          </p:cNvPicPr>
          <p:nvPr/>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dirty="0"/>
          </a:p>
        </p:txBody>
      </p:sp>
      <p:pic>
        <p:nvPicPr>
          <p:cNvPr id="16" name="Picture 15">
            <a:extLst>
              <a:ext uri="{FF2B5EF4-FFF2-40B4-BE49-F238E27FC236}">
                <a16:creationId xmlns:a16="http://schemas.microsoft.com/office/drawing/2014/main" id="{503D402F-215B-FB47-825A-3E2774C59C1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47143633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matchingName="1b - Full - Title">
  <p:cSld name="1b - Full - Title">
    <p:spTree>
      <p:nvGrpSpPr>
        <p:cNvPr id="1" name="Shape 93"/>
        <p:cNvGrpSpPr/>
        <p:nvPr/>
      </p:nvGrpSpPr>
      <p:grpSpPr>
        <a:xfrm>
          <a:off x="0" y="0"/>
          <a:ext cx="0" cy="0"/>
          <a:chOff x="0" y="0"/>
          <a:chExt cx="0" cy="0"/>
        </a:xfrm>
      </p:grpSpPr>
      <p:cxnSp>
        <p:nvCxnSpPr>
          <p:cNvPr id="94" name="Google Shape;94;p17"/>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95" name="Google Shape;95;p17"/>
          <p:cNvSpPr txBox="1">
            <a:spLocks noGrp="1"/>
          </p:cNvSpPr>
          <p:nvPr>
            <p:ph type="title"/>
          </p:nvPr>
        </p:nvSpPr>
        <p:spPr>
          <a:xfrm>
            <a:off x="1114983" y="769917"/>
            <a:ext cx="98502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a:endParaRPr/>
          </a:p>
        </p:txBody>
      </p:sp>
    </p:spTree>
    <p:extLst>
      <p:ext uri="{BB962C8B-B14F-4D97-AF65-F5344CB8AC3E}">
        <p14:creationId xmlns:p14="http://schemas.microsoft.com/office/powerpoint/2010/main" val="95060366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matchingName="2c - Circle - Title, Body">
  <p:cSld name="2c - Circle - Title, Body">
    <p:spTree>
      <p:nvGrpSpPr>
        <p:cNvPr id="1" name="Shape 96"/>
        <p:cNvGrpSpPr/>
        <p:nvPr/>
      </p:nvGrpSpPr>
      <p:grpSpPr>
        <a:xfrm>
          <a:off x="0" y="0"/>
          <a:ext cx="0" cy="0"/>
          <a:chOff x="0" y="0"/>
          <a:chExt cx="0" cy="0"/>
        </a:xfrm>
      </p:grpSpPr>
      <p:pic>
        <p:nvPicPr>
          <p:cNvPr id="97" name="Google Shape;97;p18"/>
          <p:cNvPicPr preferRelativeResize="0"/>
          <p:nvPr/>
        </p:nvPicPr>
        <p:blipFill>
          <a:blip r:embed="rId2">
            <a:alphaModFix/>
          </a:blip>
          <a:stretch>
            <a:fillRect/>
          </a:stretch>
        </p:blipFill>
        <p:spPr>
          <a:xfrm>
            <a:off x="-3" y="-1"/>
            <a:ext cx="12192000" cy="6857985"/>
          </a:xfrm>
          <a:prstGeom prst="rect">
            <a:avLst/>
          </a:prstGeom>
          <a:noFill/>
          <a:ln>
            <a:noFill/>
          </a:ln>
        </p:spPr>
      </p:pic>
      <p:sp>
        <p:nvSpPr>
          <p:cNvPr id="98" name="Google Shape;98;p18"/>
          <p:cNvSpPr txBox="1">
            <a:spLocks noGrp="1"/>
          </p:cNvSpPr>
          <p:nvPr>
            <p:ph type="title"/>
          </p:nvPr>
        </p:nvSpPr>
        <p:spPr>
          <a:xfrm>
            <a:off x="1114983" y="769917"/>
            <a:ext cx="98502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a:endParaRPr/>
          </a:p>
        </p:txBody>
      </p:sp>
      <p:sp>
        <p:nvSpPr>
          <p:cNvPr id="99" name="Google Shape;99;p18"/>
          <p:cNvSpPr txBox="1">
            <a:spLocks noGrp="1"/>
          </p:cNvSpPr>
          <p:nvPr>
            <p:ph type="body" idx="1"/>
          </p:nvPr>
        </p:nvSpPr>
        <p:spPr>
          <a:xfrm>
            <a:off x="1161650" y="1621417"/>
            <a:ext cx="4834600" cy="4512400"/>
          </a:xfrm>
          <a:prstGeom prst="rect">
            <a:avLst/>
          </a:prstGeom>
          <a:noFill/>
          <a:ln>
            <a:noFill/>
          </a:ln>
        </p:spPr>
        <p:txBody>
          <a:bodyPr spcFirstLastPara="1" wrap="square" lIns="91425" tIns="91425" rIns="91425" bIns="91425" anchor="t" anchorCtr="0">
            <a:noAutofit/>
          </a:bodyPr>
          <a:lstStyle>
            <a:lvl1pPr marL="304815" lvl="0"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1pPr>
            <a:lvl2pPr marL="609630" lvl="1"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2pPr>
            <a:lvl3pPr marL="914446" lvl="2"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3pPr>
            <a:lvl4pPr marL="1219261" lvl="3"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4pPr>
            <a:lvl5pPr marL="1524076" lvl="4"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5pPr>
            <a:lvl6pPr marL="1828891" lvl="5"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6pPr>
            <a:lvl7pPr marL="2133707" lvl="6"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7pPr>
            <a:lvl8pPr marL="2438522" lvl="7"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8pPr>
            <a:lvl9pPr marL="2743337" lvl="8"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9pPr>
          </a:lstStyle>
          <a:p>
            <a:endParaRPr/>
          </a:p>
        </p:txBody>
      </p:sp>
      <p:cxnSp>
        <p:nvCxnSpPr>
          <p:cNvPr id="100" name="Google Shape;100;p18"/>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Tree>
    <p:extLst>
      <p:ext uri="{BB962C8B-B14F-4D97-AF65-F5344CB8AC3E}">
        <p14:creationId xmlns:p14="http://schemas.microsoft.com/office/powerpoint/2010/main" val="15484977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matchingName="2a - Presenter - Title, Body">
  <p:cSld name="2a - Presenter - Title, Body">
    <p:spTree>
      <p:nvGrpSpPr>
        <p:cNvPr id="1" name="Shape 101"/>
        <p:cNvGrpSpPr/>
        <p:nvPr/>
      </p:nvGrpSpPr>
      <p:grpSpPr>
        <a:xfrm>
          <a:off x="0" y="0"/>
          <a:ext cx="0" cy="0"/>
          <a:chOff x="0" y="0"/>
          <a:chExt cx="0" cy="0"/>
        </a:xfrm>
      </p:grpSpPr>
      <p:pic>
        <p:nvPicPr>
          <p:cNvPr id="102" name="Google Shape;102;p19"/>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03" name="Google Shape;103;p19"/>
          <p:cNvSpPr txBox="1">
            <a:spLocks noGrp="1"/>
          </p:cNvSpPr>
          <p:nvPr>
            <p:ph type="title"/>
          </p:nvPr>
        </p:nvSpPr>
        <p:spPr>
          <a:xfrm>
            <a:off x="1114983" y="769917"/>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a:endParaRPr/>
          </a:p>
        </p:txBody>
      </p:sp>
      <p:sp>
        <p:nvSpPr>
          <p:cNvPr id="104" name="Google Shape;104;p19"/>
          <p:cNvSpPr txBox="1">
            <a:spLocks noGrp="1"/>
          </p:cNvSpPr>
          <p:nvPr>
            <p:ph type="body" idx="1"/>
          </p:nvPr>
        </p:nvSpPr>
        <p:spPr>
          <a:xfrm>
            <a:off x="1161650" y="1621417"/>
            <a:ext cx="4952600" cy="4512400"/>
          </a:xfrm>
          <a:prstGeom prst="rect">
            <a:avLst/>
          </a:prstGeom>
          <a:noFill/>
          <a:ln>
            <a:noFill/>
          </a:ln>
        </p:spPr>
        <p:txBody>
          <a:bodyPr spcFirstLastPara="1" wrap="square" lIns="91425" tIns="91425" rIns="91425" bIns="91425" anchor="t" anchorCtr="0">
            <a:noAutofit/>
          </a:bodyPr>
          <a:lstStyle>
            <a:lvl1pPr marL="304815" lvl="0"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1pPr>
            <a:lvl2pPr marL="609630" lvl="1"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2pPr>
            <a:lvl3pPr marL="914446" lvl="2"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3pPr>
            <a:lvl4pPr marL="1219261" lvl="3"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4pPr>
            <a:lvl5pPr marL="1524076" lvl="4"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5pPr>
            <a:lvl6pPr marL="1828891" lvl="5"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6pPr>
            <a:lvl7pPr marL="2133707" lvl="6"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7pPr>
            <a:lvl8pPr marL="2438522" lvl="7"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8pPr>
            <a:lvl9pPr marL="2743337" lvl="8"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9pPr>
          </a:lstStyle>
          <a:p>
            <a:endParaRPr/>
          </a:p>
        </p:txBody>
      </p:sp>
      <p:cxnSp>
        <p:nvCxnSpPr>
          <p:cNvPr id="105" name="Google Shape;105;p19"/>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Tree>
    <p:extLst>
      <p:ext uri="{BB962C8B-B14F-4D97-AF65-F5344CB8AC3E}">
        <p14:creationId xmlns:p14="http://schemas.microsoft.com/office/powerpoint/2010/main" val="211473263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matchingName="3c - Circle - Title, Subtitle, Body">
  <p:cSld name="3c - Circle - Title, Subtitle, Body">
    <p:spTree>
      <p:nvGrpSpPr>
        <p:cNvPr id="1" name="Shape 110"/>
        <p:cNvGrpSpPr/>
        <p:nvPr/>
      </p:nvGrpSpPr>
      <p:grpSpPr>
        <a:xfrm>
          <a:off x="0" y="0"/>
          <a:ext cx="0" cy="0"/>
          <a:chOff x="0" y="0"/>
          <a:chExt cx="0" cy="0"/>
        </a:xfrm>
      </p:grpSpPr>
      <p:pic>
        <p:nvPicPr>
          <p:cNvPr id="111" name="Google Shape;111;p21"/>
          <p:cNvPicPr preferRelativeResize="0"/>
          <p:nvPr/>
        </p:nvPicPr>
        <p:blipFill>
          <a:blip r:embed="rId2">
            <a:alphaModFix/>
          </a:blip>
          <a:stretch>
            <a:fillRect/>
          </a:stretch>
        </p:blipFill>
        <p:spPr>
          <a:xfrm>
            <a:off x="-3" y="-1"/>
            <a:ext cx="12192000" cy="6857985"/>
          </a:xfrm>
          <a:prstGeom prst="rect">
            <a:avLst/>
          </a:prstGeom>
          <a:noFill/>
          <a:ln>
            <a:noFill/>
          </a:ln>
        </p:spPr>
      </p:pic>
      <p:cxnSp>
        <p:nvCxnSpPr>
          <p:cNvPr id="112" name="Google Shape;112;p21"/>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113" name="Google Shape;113;p21"/>
          <p:cNvSpPr txBox="1">
            <a:spLocks noGrp="1"/>
          </p:cNvSpPr>
          <p:nvPr>
            <p:ph type="title"/>
          </p:nvPr>
        </p:nvSpPr>
        <p:spPr>
          <a:xfrm>
            <a:off x="1114983" y="769917"/>
            <a:ext cx="98502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a:endParaRPr/>
          </a:p>
        </p:txBody>
      </p:sp>
      <p:sp>
        <p:nvSpPr>
          <p:cNvPr id="114" name="Google Shape;114;p21"/>
          <p:cNvSpPr txBox="1">
            <a:spLocks noGrp="1"/>
          </p:cNvSpPr>
          <p:nvPr>
            <p:ph type="subTitle" idx="1"/>
          </p:nvPr>
        </p:nvSpPr>
        <p:spPr>
          <a:xfrm>
            <a:off x="1153433" y="1351550"/>
            <a:ext cx="9795400" cy="60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Google Sans"/>
                <a:ea typeface="Google Sans"/>
                <a:cs typeface="Google Sans"/>
                <a:sym typeface="Google Sans"/>
              </a:defRPr>
            </a:lvl1pPr>
            <a:lvl2pPr lvl="1" rtl="0">
              <a:spcBef>
                <a:spcPts val="0"/>
              </a:spcBef>
              <a:spcAft>
                <a:spcPts val="0"/>
              </a:spcAft>
              <a:buNone/>
              <a:defRPr sz="2400">
                <a:solidFill>
                  <a:schemeClr val="lt1"/>
                </a:solidFill>
                <a:latin typeface="Google Sans"/>
                <a:ea typeface="Google Sans"/>
                <a:cs typeface="Google Sans"/>
                <a:sym typeface="Google Sans"/>
              </a:defRPr>
            </a:lvl2pPr>
            <a:lvl3pPr lvl="2" rtl="0">
              <a:spcBef>
                <a:spcPts val="0"/>
              </a:spcBef>
              <a:spcAft>
                <a:spcPts val="0"/>
              </a:spcAft>
              <a:buNone/>
              <a:defRPr sz="2400">
                <a:solidFill>
                  <a:schemeClr val="lt1"/>
                </a:solidFill>
                <a:latin typeface="Google Sans"/>
                <a:ea typeface="Google Sans"/>
                <a:cs typeface="Google Sans"/>
                <a:sym typeface="Google Sans"/>
              </a:defRPr>
            </a:lvl3pPr>
            <a:lvl4pPr lvl="3" rtl="0">
              <a:spcBef>
                <a:spcPts val="0"/>
              </a:spcBef>
              <a:spcAft>
                <a:spcPts val="0"/>
              </a:spcAft>
              <a:buNone/>
              <a:defRPr sz="2400">
                <a:solidFill>
                  <a:schemeClr val="lt1"/>
                </a:solidFill>
                <a:latin typeface="Google Sans"/>
                <a:ea typeface="Google Sans"/>
                <a:cs typeface="Google Sans"/>
                <a:sym typeface="Google Sans"/>
              </a:defRPr>
            </a:lvl4pPr>
            <a:lvl5pPr lvl="4" rtl="0">
              <a:spcBef>
                <a:spcPts val="0"/>
              </a:spcBef>
              <a:spcAft>
                <a:spcPts val="0"/>
              </a:spcAft>
              <a:buNone/>
              <a:defRPr sz="2400">
                <a:solidFill>
                  <a:schemeClr val="lt1"/>
                </a:solidFill>
                <a:latin typeface="Google Sans"/>
                <a:ea typeface="Google Sans"/>
                <a:cs typeface="Google Sans"/>
                <a:sym typeface="Google Sans"/>
              </a:defRPr>
            </a:lvl5pPr>
            <a:lvl6pPr lvl="5" rtl="0">
              <a:spcBef>
                <a:spcPts val="0"/>
              </a:spcBef>
              <a:spcAft>
                <a:spcPts val="0"/>
              </a:spcAft>
              <a:buNone/>
              <a:defRPr sz="2400">
                <a:solidFill>
                  <a:schemeClr val="lt1"/>
                </a:solidFill>
                <a:latin typeface="Google Sans"/>
                <a:ea typeface="Google Sans"/>
                <a:cs typeface="Google Sans"/>
                <a:sym typeface="Google Sans"/>
              </a:defRPr>
            </a:lvl6pPr>
            <a:lvl7pPr lvl="6" rtl="0">
              <a:spcBef>
                <a:spcPts val="0"/>
              </a:spcBef>
              <a:spcAft>
                <a:spcPts val="0"/>
              </a:spcAft>
              <a:buNone/>
              <a:defRPr sz="2400">
                <a:solidFill>
                  <a:schemeClr val="lt1"/>
                </a:solidFill>
                <a:latin typeface="Google Sans"/>
                <a:ea typeface="Google Sans"/>
                <a:cs typeface="Google Sans"/>
                <a:sym typeface="Google Sans"/>
              </a:defRPr>
            </a:lvl7pPr>
            <a:lvl8pPr lvl="7" rtl="0">
              <a:spcBef>
                <a:spcPts val="0"/>
              </a:spcBef>
              <a:spcAft>
                <a:spcPts val="0"/>
              </a:spcAft>
              <a:buNone/>
              <a:defRPr sz="2400">
                <a:solidFill>
                  <a:schemeClr val="lt1"/>
                </a:solidFill>
                <a:latin typeface="Google Sans"/>
                <a:ea typeface="Google Sans"/>
                <a:cs typeface="Google Sans"/>
                <a:sym typeface="Google Sans"/>
              </a:defRPr>
            </a:lvl8pPr>
            <a:lvl9pPr lvl="8" rtl="0">
              <a:spcBef>
                <a:spcPts val="0"/>
              </a:spcBef>
              <a:spcAft>
                <a:spcPts val="0"/>
              </a:spcAft>
              <a:buNone/>
              <a:defRPr sz="2400">
                <a:solidFill>
                  <a:schemeClr val="lt1"/>
                </a:solidFill>
                <a:latin typeface="Google Sans"/>
                <a:ea typeface="Google Sans"/>
                <a:cs typeface="Google Sans"/>
                <a:sym typeface="Google Sans"/>
              </a:defRPr>
            </a:lvl9pPr>
          </a:lstStyle>
          <a:p>
            <a:endParaRPr/>
          </a:p>
        </p:txBody>
      </p:sp>
      <p:sp>
        <p:nvSpPr>
          <p:cNvPr id="115" name="Google Shape;115;p21"/>
          <p:cNvSpPr txBox="1">
            <a:spLocks noGrp="1"/>
          </p:cNvSpPr>
          <p:nvPr>
            <p:ph type="body" idx="2"/>
          </p:nvPr>
        </p:nvSpPr>
        <p:spPr>
          <a:xfrm>
            <a:off x="1169683" y="2007400"/>
            <a:ext cx="4811400" cy="4126400"/>
          </a:xfrm>
          <a:prstGeom prst="rect">
            <a:avLst/>
          </a:prstGeom>
          <a:noFill/>
          <a:ln>
            <a:noFill/>
          </a:ln>
        </p:spPr>
        <p:txBody>
          <a:bodyPr spcFirstLastPara="1" wrap="square" lIns="91425" tIns="91425" rIns="91425" bIns="91425" anchor="t" anchorCtr="0">
            <a:noAutofit/>
          </a:bodyPr>
          <a:lstStyle>
            <a:lvl1pPr marL="304815" lvl="0"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1pPr>
            <a:lvl2pPr marL="609630" lvl="1"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2pPr>
            <a:lvl3pPr marL="914446" lvl="2"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3pPr>
            <a:lvl4pPr marL="1219261" lvl="3"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4pPr>
            <a:lvl5pPr marL="1524076" lvl="4"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5pPr>
            <a:lvl6pPr marL="1828891" lvl="5"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6pPr>
            <a:lvl7pPr marL="2133707" lvl="6"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7pPr>
            <a:lvl8pPr marL="2438522" lvl="7"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8pPr>
            <a:lvl9pPr marL="2743337" lvl="8"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203335189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matchingName="3a - Presenter - Title, Subtitle, Body">
  <p:cSld name="3a - Presenter - Title, Subtitle, Body">
    <p:spTree>
      <p:nvGrpSpPr>
        <p:cNvPr id="1" name="Shape 116"/>
        <p:cNvGrpSpPr/>
        <p:nvPr/>
      </p:nvGrpSpPr>
      <p:grpSpPr>
        <a:xfrm>
          <a:off x="0" y="0"/>
          <a:ext cx="0" cy="0"/>
          <a:chOff x="0" y="0"/>
          <a:chExt cx="0" cy="0"/>
        </a:xfrm>
      </p:grpSpPr>
      <p:pic>
        <p:nvPicPr>
          <p:cNvPr id="117" name="Google Shape;117;p22"/>
          <p:cNvPicPr preferRelativeResize="0"/>
          <p:nvPr/>
        </p:nvPicPr>
        <p:blipFill>
          <a:blip r:embed="rId2">
            <a:alphaModFix/>
          </a:blip>
          <a:stretch>
            <a:fillRect/>
          </a:stretch>
        </p:blipFill>
        <p:spPr>
          <a:xfrm>
            <a:off x="0" y="0"/>
            <a:ext cx="12192000" cy="6858000"/>
          </a:xfrm>
          <a:prstGeom prst="rect">
            <a:avLst/>
          </a:prstGeom>
          <a:noFill/>
          <a:ln>
            <a:noFill/>
          </a:ln>
        </p:spPr>
      </p:pic>
      <p:cxnSp>
        <p:nvCxnSpPr>
          <p:cNvPr id="118" name="Google Shape;118;p22"/>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119" name="Google Shape;119;p22"/>
          <p:cNvSpPr txBox="1">
            <a:spLocks noGrp="1"/>
          </p:cNvSpPr>
          <p:nvPr>
            <p:ph type="title"/>
          </p:nvPr>
        </p:nvSpPr>
        <p:spPr>
          <a:xfrm>
            <a:off x="1114983" y="769917"/>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a:endParaRPr/>
          </a:p>
        </p:txBody>
      </p:sp>
      <p:sp>
        <p:nvSpPr>
          <p:cNvPr id="120" name="Google Shape;120;p22"/>
          <p:cNvSpPr txBox="1">
            <a:spLocks noGrp="1"/>
          </p:cNvSpPr>
          <p:nvPr>
            <p:ph type="subTitle" idx="1"/>
          </p:nvPr>
        </p:nvSpPr>
        <p:spPr>
          <a:xfrm>
            <a:off x="1153433" y="1351550"/>
            <a:ext cx="4952600" cy="60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Google Sans"/>
                <a:ea typeface="Google Sans"/>
                <a:cs typeface="Google Sans"/>
                <a:sym typeface="Google Sans"/>
              </a:defRPr>
            </a:lvl1pPr>
            <a:lvl2pPr lvl="1" rtl="0">
              <a:spcBef>
                <a:spcPts val="0"/>
              </a:spcBef>
              <a:spcAft>
                <a:spcPts val="0"/>
              </a:spcAft>
              <a:buNone/>
              <a:defRPr sz="2400">
                <a:solidFill>
                  <a:schemeClr val="lt1"/>
                </a:solidFill>
                <a:latin typeface="Google Sans"/>
                <a:ea typeface="Google Sans"/>
                <a:cs typeface="Google Sans"/>
                <a:sym typeface="Google Sans"/>
              </a:defRPr>
            </a:lvl2pPr>
            <a:lvl3pPr lvl="2" rtl="0">
              <a:spcBef>
                <a:spcPts val="0"/>
              </a:spcBef>
              <a:spcAft>
                <a:spcPts val="0"/>
              </a:spcAft>
              <a:buNone/>
              <a:defRPr sz="2400">
                <a:solidFill>
                  <a:schemeClr val="lt1"/>
                </a:solidFill>
                <a:latin typeface="Google Sans"/>
                <a:ea typeface="Google Sans"/>
                <a:cs typeface="Google Sans"/>
                <a:sym typeface="Google Sans"/>
              </a:defRPr>
            </a:lvl3pPr>
            <a:lvl4pPr lvl="3" rtl="0">
              <a:spcBef>
                <a:spcPts val="0"/>
              </a:spcBef>
              <a:spcAft>
                <a:spcPts val="0"/>
              </a:spcAft>
              <a:buNone/>
              <a:defRPr sz="2400">
                <a:solidFill>
                  <a:schemeClr val="lt1"/>
                </a:solidFill>
                <a:latin typeface="Google Sans"/>
                <a:ea typeface="Google Sans"/>
                <a:cs typeface="Google Sans"/>
                <a:sym typeface="Google Sans"/>
              </a:defRPr>
            </a:lvl4pPr>
            <a:lvl5pPr lvl="4" rtl="0">
              <a:spcBef>
                <a:spcPts val="0"/>
              </a:spcBef>
              <a:spcAft>
                <a:spcPts val="0"/>
              </a:spcAft>
              <a:buNone/>
              <a:defRPr sz="2400">
                <a:solidFill>
                  <a:schemeClr val="lt1"/>
                </a:solidFill>
                <a:latin typeface="Google Sans"/>
                <a:ea typeface="Google Sans"/>
                <a:cs typeface="Google Sans"/>
                <a:sym typeface="Google Sans"/>
              </a:defRPr>
            </a:lvl5pPr>
            <a:lvl6pPr lvl="5" rtl="0">
              <a:spcBef>
                <a:spcPts val="0"/>
              </a:spcBef>
              <a:spcAft>
                <a:spcPts val="0"/>
              </a:spcAft>
              <a:buNone/>
              <a:defRPr sz="2400">
                <a:solidFill>
                  <a:schemeClr val="lt1"/>
                </a:solidFill>
                <a:latin typeface="Google Sans"/>
                <a:ea typeface="Google Sans"/>
                <a:cs typeface="Google Sans"/>
                <a:sym typeface="Google Sans"/>
              </a:defRPr>
            </a:lvl6pPr>
            <a:lvl7pPr lvl="6" rtl="0">
              <a:spcBef>
                <a:spcPts val="0"/>
              </a:spcBef>
              <a:spcAft>
                <a:spcPts val="0"/>
              </a:spcAft>
              <a:buNone/>
              <a:defRPr sz="2400">
                <a:solidFill>
                  <a:schemeClr val="lt1"/>
                </a:solidFill>
                <a:latin typeface="Google Sans"/>
                <a:ea typeface="Google Sans"/>
                <a:cs typeface="Google Sans"/>
                <a:sym typeface="Google Sans"/>
              </a:defRPr>
            </a:lvl7pPr>
            <a:lvl8pPr lvl="7" rtl="0">
              <a:spcBef>
                <a:spcPts val="0"/>
              </a:spcBef>
              <a:spcAft>
                <a:spcPts val="0"/>
              </a:spcAft>
              <a:buNone/>
              <a:defRPr sz="2400">
                <a:solidFill>
                  <a:schemeClr val="lt1"/>
                </a:solidFill>
                <a:latin typeface="Google Sans"/>
                <a:ea typeface="Google Sans"/>
                <a:cs typeface="Google Sans"/>
                <a:sym typeface="Google Sans"/>
              </a:defRPr>
            </a:lvl8pPr>
            <a:lvl9pPr lvl="8" rtl="0">
              <a:spcBef>
                <a:spcPts val="0"/>
              </a:spcBef>
              <a:spcAft>
                <a:spcPts val="0"/>
              </a:spcAft>
              <a:buNone/>
              <a:defRPr sz="2400">
                <a:solidFill>
                  <a:schemeClr val="lt1"/>
                </a:solidFill>
                <a:latin typeface="Google Sans"/>
                <a:ea typeface="Google Sans"/>
                <a:cs typeface="Google Sans"/>
                <a:sym typeface="Google Sans"/>
              </a:defRPr>
            </a:lvl9pPr>
          </a:lstStyle>
          <a:p>
            <a:endParaRPr/>
          </a:p>
        </p:txBody>
      </p:sp>
      <p:sp>
        <p:nvSpPr>
          <p:cNvPr id="121" name="Google Shape;121;p22"/>
          <p:cNvSpPr txBox="1">
            <a:spLocks noGrp="1"/>
          </p:cNvSpPr>
          <p:nvPr>
            <p:ph type="body" idx="2"/>
          </p:nvPr>
        </p:nvSpPr>
        <p:spPr>
          <a:xfrm>
            <a:off x="1169683" y="2007400"/>
            <a:ext cx="4811400" cy="4126400"/>
          </a:xfrm>
          <a:prstGeom prst="rect">
            <a:avLst/>
          </a:prstGeom>
          <a:noFill/>
          <a:ln>
            <a:noFill/>
          </a:ln>
        </p:spPr>
        <p:txBody>
          <a:bodyPr spcFirstLastPara="1" wrap="square" lIns="91425" tIns="91425" rIns="91425" bIns="91425" anchor="t" anchorCtr="0">
            <a:noAutofit/>
          </a:bodyPr>
          <a:lstStyle>
            <a:lvl1pPr marL="304815" lvl="0"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1pPr>
            <a:lvl2pPr marL="609630" lvl="1"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2pPr>
            <a:lvl3pPr marL="914446" lvl="2"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3pPr>
            <a:lvl4pPr marL="1219261" lvl="3"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4pPr>
            <a:lvl5pPr marL="1524076" lvl="4"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5pPr>
            <a:lvl6pPr marL="1828891" lvl="5"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6pPr>
            <a:lvl7pPr marL="2133707" lvl="6"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7pPr>
            <a:lvl8pPr marL="2438522" lvl="7"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8pPr>
            <a:lvl9pPr marL="2743337" lvl="8"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414689502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matchingName="3b - Full - Title, Subtitle, Body">
  <p:cSld name="3b - Full - Title, Subtitle, Body">
    <p:spTree>
      <p:nvGrpSpPr>
        <p:cNvPr id="1" name="Shape 122"/>
        <p:cNvGrpSpPr/>
        <p:nvPr/>
      </p:nvGrpSpPr>
      <p:grpSpPr>
        <a:xfrm>
          <a:off x="0" y="0"/>
          <a:ext cx="0" cy="0"/>
          <a:chOff x="0" y="0"/>
          <a:chExt cx="0" cy="0"/>
        </a:xfrm>
      </p:grpSpPr>
      <p:cxnSp>
        <p:nvCxnSpPr>
          <p:cNvPr id="123" name="Google Shape;123;p23"/>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124" name="Google Shape;124;p23"/>
          <p:cNvSpPr txBox="1">
            <a:spLocks noGrp="1"/>
          </p:cNvSpPr>
          <p:nvPr>
            <p:ph type="title"/>
          </p:nvPr>
        </p:nvSpPr>
        <p:spPr>
          <a:xfrm>
            <a:off x="1114983" y="769917"/>
            <a:ext cx="98502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a:endParaRPr/>
          </a:p>
        </p:txBody>
      </p:sp>
      <p:sp>
        <p:nvSpPr>
          <p:cNvPr id="125" name="Google Shape;125;p23"/>
          <p:cNvSpPr txBox="1">
            <a:spLocks noGrp="1"/>
          </p:cNvSpPr>
          <p:nvPr>
            <p:ph type="subTitle" idx="1"/>
          </p:nvPr>
        </p:nvSpPr>
        <p:spPr>
          <a:xfrm>
            <a:off x="1153433" y="1351550"/>
            <a:ext cx="9795400" cy="60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Google Sans"/>
                <a:ea typeface="Google Sans"/>
                <a:cs typeface="Google Sans"/>
                <a:sym typeface="Google Sans"/>
              </a:defRPr>
            </a:lvl1pPr>
            <a:lvl2pPr lvl="1" rtl="0">
              <a:spcBef>
                <a:spcPts val="0"/>
              </a:spcBef>
              <a:spcAft>
                <a:spcPts val="0"/>
              </a:spcAft>
              <a:buNone/>
              <a:defRPr sz="2400">
                <a:solidFill>
                  <a:schemeClr val="lt1"/>
                </a:solidFill>
                <a:latin typeface="Google Sans"/>
                <a:ea typeface="Google Sans"/>
                <a:cs typeface="Google Sans"/>
                <a:sym typeface="Google Sans"/>
              </a:defRPr>
            </a:lvl2pPr>
            <a:lvl3pPr lvl="2" rtl="0">
              <a:spcBef>
                <a:spcPts val="0"/>
              </a:spcBef>
              <a:spcAft>
                <a:spcPts val="0"/>
              </a:spcAft>
              <a:buNone/>
              <a:defRPr sz="2400">
                <a:solidFill>
                  <a:schemeClr val="lt1"/>
                </a:solidFill>
                <a:latin typeface="Google Sans"/>
                <a:ea typeface="Google Sans"/>
                <a:cs typeface="Google Sans"/>
                <a:sym typeface="Google Sans"/>
              </a:defRPr>
            </a:lvl3pPr>
            <a:lvl4pPr lvl="3" rtl="0">
              <a:spcBef>
                <a:spcPts val="0"/>
              </a:spcBef>
              <a:spcAft>
                <a:spcPts val="0"/>
              </a:spcAft>
              <a:buNone/>
              <a:defRPr sz="2400">
                <a:solidFill>
                  <a:schemeClr val="lt1"/>
                </a:solidFill>
                <a:latin typeface="Google Sans"/>
                <a:ea typeface="Google Sans"/>
                <a:cs typeface="Google Sans"/>
                <a:sym typeface="Google Sans"/>
              </a:defRPr>
            </a:lvl4pPr>
            <a:lvl5pPr lvl="4" rtl="0">
              <a:spcBef>
                <a:spcPts val="0"/>
              </a:spcBef>
              <a:spcAft>
                <a:spcPts val="0"/>
              </a:spcAft>
              <a:buNone/>
              <a:defRPr sz="2400">
                <a:solidFill>
                  <a:schemeClr val="lt1"/>
                </a:solidFill>
                <a:latin typeface="Google Sans"/>
                <a:ea typeface="Google Sans"/>
                <a:cs typeface="Google Sans"/>
                <a:sym typeface="Google Sans"/>
              </a:defRPr>
            </a:lvl5pPr>
            <a:lvl6pPr lvl="5" rtl="0">
              <a:spcBef>
                <a:spcPts val="0"/>
              </a:spcBef>
              <a:spcAft>
                <a:spcPts val="0"/>
              </a:spcAft>
              <a:buNone/>
              <a:defRPr sz="2400">
                <a:solidFill>
                  <a:schemeClr val="lt1"/>
                </a:solidFill>
                <a:latin typeface="Google Sans"/>
                <a:ea typeface="Google Sans"/>
                <a:cs typeface="Google Sans"/>
                <a:sym typeface="Google Sans"/>
              </a:defRPr>
            </a:lvl6pPr>
            <a:lvl7pPr lvl="6" rtl="0">
              <a:spcBef>
                <a:spcPts val="0"/>
              </a:spcBef>
              <a:spcAft>
                <a:spcPts val="0"/>
              </a:spcAft>
              <a:buNone/>
              <a:defRPr sz="2400">
                <a:solidFill>
                  <a:schemeClr val="lt1"/>
                </a:solidFill>
                <a:latin typeface="Google Sans"/>
                <a:ea typeface="Google Sans"/>
                <a:cs typeface="Google Sans"/>
                <a:sym typeface="Google Sans"/>
              </a:defRPr>
            </a:lvl7pPr>
            <a:lvl8pPr lvl="7" rtl="0">
              <a:spcBef>
                <a:spcPts val="0"/>
              </a:spcBef>
              <a:spcAft>
                <a:spcPts val="0"/>
              </a:spcAft>
              <a:buNone/>
              <a:defRPr sz="2400">
                <a:solidFill>
                  <a:schemeClr val="lt1"/>
                </a:solidFill>
                <a:latin typeface="Google Sans"/>
                <a:ea typeface="Google Sans"/>
                <a:cs typeface="Google Sans"/>
                <a:sym typeface="Google Sans"/>
              </a:defRPr>
            </a:lvl8pPr>
            <a:lvl9pPr lvl="8" rtl="0">
              <a:spcBef>
                <a:spcPts val="0"/>
              </a:spcBef>
              <a:spcAft>
                <a:spcPts val="0"/>
              </a:spcAft>
              <a:buNone/>
              <a:defRPr sz="2400">
                <a:solidFill>
                  <a:schemeClr val="lt1"/>
                </a:solidFill>
                <a:latin typeface="Google Sans"/>
                <a:ea typeface="Google Sans"/>
                <a:cs typeface="Google Sans"/>
                <a:sym typeface="Google Sans"/>
              </a:defRPr>
            </a:lvl9pPr>
          </a:lstStyle>
          <a:p>
            <a:endParaRPr/>
          </a:p>
        </p:txBody>
      </p:sp>
      <p:sp>
        <p:nvSpPr>
          <p:cNvPr id="126" name="Google Shape;126;p23"/>
          <p:cNvSpPr txBox="1">
            <a:spLocks noGrp="1"/>
          </p:cNvSpPr>
          <p:nvPr>
            <p:ph type="body" idx="2"/>
          </p:nvPr>
        </p:nvSpPr>
        <p:spPr>
          <a:xfrm>
            <a:off x="1169683" y="2007400"/>
            <a:ext cx="4811400" cy="4126400"/>
          </a:xfrm>
          <a:prstGeom prst="rect">
            <a:avLst/>
          </a:prstGeom>
          <a:noFill/>
          <a:ln>
            <a:noFill/>
          </a:ln>
        </p:spPr>
        <p:txBody>
          <a:bodyPr spcFirstLastPara="1" wrap="square" lIns="91425" tIns="91425" rIns="91425" bIns="91425" anchor="t" anchorCtr="0">
            <a:noAutofit/>
          </a:bodyPr>
          <a:lstStyle>
            <a:lvl1pPr marL="304815" lvl="0"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1pPr>
            <a:lvl2pPr marL="609630" lvl="1"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2pPr>
            <a:lvl3pPr marL="914446" lvl="2"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3pPr>
            <a:lvl4pPr marL="1219261" lvl="3"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4pPr>
            <a:lvl5pPr marL="1524076" lvl="4"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5pPr>
            <a:lvl6pPr marL="1828891" lvl="5"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6pPr>
            <a:lvl7pPr marL="2133707" lvl="6"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7pPr>
            <a:lvl8pPr marL="2438522" lvl="7"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8pPr>
            <a:lvl9pPr marL="2743337" lvl="8"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192603619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matchingName="5b - Full - Presenter only">
  <p:cSld name="5b - Full - Presenter only">
    <p:spTree>
      <p:nvGrpSpPr>
        <p:cNvPr id="1" name="Shape 127"/>
        <p:cNvGrpSpPr/>
        <p:nvPr/>
      </p:nvGrpSpPr>
      <p:grpSpPr>
        <a:xfrm>
          <a:off x="0" y="0"/>
          <a:ext cx="0" cy="0"/>
          <a:chOff x="0" y="0"/>
          <a:chExt cx="0" cy="0"/>
        </a:xfrm>
      </p:grpSpPr>
      <p:pic>
        <p:nvPicPr>
          <p:cNvPr id="128" name="Google Shape;128;p24"/>
          <p:cNvPicPr preferRelativeResize="0"/>
          <p:nvPr/>
        </p:nvPicPr>
        <p:blipFill>
          <a:blip r:embed="rId2">
            <a:alphaModFix/>
          </a:blip>
          <a:stretch>
            <a:fillRect/>
          </a:stretch>
        </p:blipFill>
        <p:spPr>
          <a:xfrm>
            <a:off x="0" y="0"/>
            <a:ext cx="12192000" cy="6857997"/>
          </a:xfrm>
          <a:prstGeom prst="rect">
            <a:avLst/>
          </a:prstGeom>
          <a:noFill/>
          <a:ln>
            <a:noFill/>
          </a:ln>
        </p:spPr>
      </p:pic>
    </p:spTree>
    <p:extLst>
      <p:ext uri="{BB962C8B-B14F-4D97-AF65-F5344CB8AC3E}">
        <p14:creationId xmlns:p14="http://schemas.microsoft.com/office/powerpoint/2010/main" val="30176805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matchingName="4a - Presenter - No text">
  <p:cSld name="4a - Presenter - No text">
    <p:spTree>
      <p:nvGrpSpPr>
        <p:cNvPr id="1" name="Shape 129"/>
        <p:cNvGrpSpPr/>
        <p:nvPr/>
      </p:nvGrpSpPr>
      <p:grpSpPr>
        <a:xfrm>
          <a:off x="0" y="0"/>
          <a:ext cx="0" cy="0"/>
          <a:chOff x="0" y="0"/>
          <a:chExt cx="0" cy="0"/>
        </a:xfrm>
      </p:grpSpPr>
      <p:pic>
        <p:nvPicPr>
          <p:cNvPr id="130" name="Google Shape;130;p25"/>
          <p:cNvPicPr preferRelativeResize="0"/>
          <p:nvPr/>
        </p:nvPicPr>
        <p:blipFill>
          <a:blip r:embed="rId2">
            <a:alphaModFix/>
          </a:blip>
          <a:stretch>
            <a:fill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389002429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matchingName="4c - Circle - No text">
  <p:cSld name="4c - Circle - No text">
    <p:spTree>
      <p:nvGrpSpPr>
        <p:cNvPr id="1" name="Shape 132"/>
        <p:cNvGrpSpPr/>
        <p:nvPr/>
      </p:nvGrpSpPr>
      <p:grpSpPr>
        <a:xfrm>
          <a:off x="0" y="0"/>
          <a:ext cx="0" cy="0"/>
          <a:chOff x="0" y="0"/>
          <a:chExt cx="0" cy="0"/>
        </a:xfrm>
      </p:grpSpPr>
      <p:pic>
        <p:nvPicPr>
          <p:cNvPr id="133" name="Google Shape;133;p27"/>
          <p:cNvPicPr preferRelativeResize="0"/>
          <p:nvPr/>
        </p:nvPicPr>
        <p:blipFill>
          <a:blip r:embed="rId2">
            <a:alphaModFix/>
          </a:blip>
          <a:stretch>
            <a:fillRect/>
          </a:stretch>
        </p:blipFill>
        <p:spPr>
          <a:xfrm>
            <a:off x="-3" y="-1"/>
            <a:ext cx="12192000" cy="6857985"/>
          </a:xfrm>
          <a:prstGeom prst="rect">
            <a:avLst/>
          </a:prstGeom>
          <a:noFill/>
          <a:ln>
            <a:noFill/>
          </a:ln>
        </p:spPr>
      </p:pic>
    </p:spTree>
    <p:extLst>
      <p:ext uri="{BB962C8B-B14F-4D97-AF65-F5344CB8AC3E}">
        <p14:creationId xmlns:p14="http://schemas.microsoft.com/office/powerpoint/2010/main" val="65039187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matchingName="5a - Screencast Placeholder">
  <p:cSld name="5a - Screencast Placeholder">
    <p:spTree>
      <p:nvGrpSpPr>
        <p:cNvPr id="1" name="Shape 134"/>
        <p:cNvGrpSpPr/>
        <p:nvPr/>
      </p:nvGrpSpPr>
      <p:grpSpPr>
        <a:xfrm>
          <a:off x="0" y="0"/>
          <a:ext cx="0" cy="0"/>
          <a:chOff x="0" y="0"/>
          <a:chExt cx="0" cy="0"/>
        </a:xfrm>
      </p:grpSpPr>
      <p:sp>
        <p:nvSpPr>
          <p:cNvPr id="135" name="Google Shape;135;p28"/>
          <p:cNvSpPr/>
          <p:nvPr/>
        </p:nvSpPr>
        <p:spPr>
          <a:xfrm>
            <a:off x="607083" y="352750"/>
            <a:ext cx="10967400" cy="5800400"/>
          </a:xfrm>
          <a:prstGeom prst="rect">
            <a:avLst/>
          </a:prstGeom>
          <a:solidFill>
            <a:srgbClr val="FBBC05"/>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sp>
        <p:nvSpPr>
          <p:cNvPr id="136" name="Google Shape;136;p28"/>
          <p:cNvSpPr txBox="1"/>
          <p:nvPr/>
        </p:nvSpPr>
        <p:spPr>
          <a:xfrm>
            <a:off x="1567300" y="3035300"/>
            <a:ext cx="9108400" cy="1062600"/>
          </a:xfrm>
          <a:prstGeom prst="rect">
            <a:avLst/>
          </a:prstGeom>
          <a:noFill/>
          <a:ln>
            <a:noFill/>
          </a:ln>
        </p:spPr>
        <p:txBody>
          <a:bodyPr spcFirstLastPara="1" wrap="square" lIns="60950" tIns="60950" rIns="60950" bIns="60950" anchor="t" anchorCtr="0">
            <a:noAutofit/>
          </a:bodyPr>
          <a:lstStyle/>
          <a:p>
            <a:pPr marL="0" lvl="0" indent="0" algn="ctr" rtl="0">
              <a:spcBef>
                <a:spcPts val="0"/>
              </a:spcBef>
              <a:spcAft>
                <a:spcPts val="0"/>
              </a:spcAft>
              <a:buNone/>
            </a:pPr>
            <a:r>
              <a:rPr lang="en" sz="4800">
                <a:solidFill>
                  <a:schemeClr val="lt1"/>
                </a:solidFill>
                <a:latin typeface="Google Sans"/>
                <a:ea typeface="Google Sans"/>
                <a:cs typeface="Google Sans"/>
                <a:sym typeface="Google Sans"/>
              </a:rPr>
              <a:t>Screencast</a:t>
            </a:r>
            <a:endParaRPr sz="4800">
              <a:solidFill>
                <a:schemeClr val="lt1"/>
              </a:solidFill>
              <a:latin typeface="Google Sans"/>
              <a:ea typeface="Google Sans"/>
              <a:cs typeface="Google Sans"/>
              <a:sym typeface="Google Sans"/>
            </a:endParaRPr>
          </a:p>
        </p:txBody>
      </p:sp>
    </p:spTree>
    <p:extLst>
      <p:ext uri="{BB962C8B-B14F-4D97-AF65-F5344CB8AC3E}">
        <p14:creationId xmlns:p14="http://schemas.microsoft.com/office/powerpoint/2010/main" val="2352177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Lst>
          </p:cNvPr>
          <p:cNvPicPr>
            <a:picLocks/>
          </p:cNvPicPr>
          <p:nvPr/>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0" name="Footer Placeholder 4">
            <a:extLst>
              <a:ext uri="{FF2B5EF4-FFF2-40B4-BE49-F238E27FC236}">
                <a16:creationId xmlns:a16="http://schemas.microsoft.com/office/drawing/2014/main" id="{99B9B80A-7CBE-8F4D-B2B0-66F7C285B4D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dirty="0"/>
          </a:p>
        </p:txBody>
      </p:sp>
      <p:pic>
        <p:nvPicPr>
          <p:cNvPr id="15" name="Picture 14">
            <a:extLst>
              <a:ext uri="{FF2B5EF4-FFF2-40B4-BE49-F238E27FC236}">
                <a16:creationId xmlns:a16="http://schemas.microsoft.com/office/drawing/2014/main" id="{2D28D2B2-887B-C449-B54F-A6016CBDBCB1}"/>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2401644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matchingName="9a - Template - Video Info">
  <p:cSld name="9a - Template - Video Info">
    <p:spTree>
      <p:nvGrpSpPr>
        <p:cNvPr id="1" name="Shape 137"/>
        <p:cNvGrpSpPr/>
        <p:nvPr/>
      </p:nvGrpSpPr>
      <p:grpSpPr>
        <a:xfrm>
          <a:off x="0" y="0"/>
          <a:ext cx="0" cy="0"/>
          <a:chOff x="0" y="0"/>
          <a:chExt cx="0" cy="0"/>
        </a:xfrm>
      </p:grpSpPr>
      <p:sp>
        <p:nvSpPr>
          <p:cNvPr id="138" name="Google Shape;138;p29"/>
          <p:cNvSpPr/>
          <p:nvPr/>
        </p:nvSpPr>
        <p:spPr>
          <a:xfrm>
            <a:off x="-12200" y="-63500"/>
            <a:ext cx="12267200" cy="6997600"/>
          </a:xfrm>
          <a:prstGeom prst="rect">
            <a:avLst/>
          </a:prstGeom>
          <a:solidFill>
            <a:srgbClr val="4285F4"/>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sp>
        <p:nvSpPr>
          <p:cNvPr id="139" name="Google Shape;139;p29"/>
          <p:cNvSpPr txBox="1">
            <a:spLocks noGrp="1"/>
          </p:cNvSpPr>
          <p:nvPr>
            <p:ph type="title"/>
          </p:nvPr>
        </p:nvSpPr>
        <p:spPr>
          <a:xfrm>
            <a:off x="1002200" y="1847600"/>
            <a:ext cx="10238400" cy="3162800"/>
          </a:xfrm>
          <a:prstGeom prst="rect">
            <a:avLst/>
          </a:prstGeom>
          <a:noFill/>
          <a:ln>
            <a:noFill/>
          </a:ln>
        </p:spPr>
        <p:txBody>
          <a:bodyPr spcFirstLastPara="1" wrap="square" lIns="91450" tIns="91450" rIns="91450" bIns="91450" anchor="t" anchorCtr="0">
            <a:noAutofit/>
          </a:bodyPr>
          <a:lstStyle>
            <a:lvl1pPr lvl="0" rtl="0">
              <a:spcBef>
                <a:spcPts val="0"/>
              </a:spcBef>
              <a:spcAft>
                <a:spcPts val="0"/>
              </a:spcAft>
              <a:buNone/>
              <a:defRPr sz="3200">
                <a:solidFill>
                  <a:srgbClr val="FAFAFA"/>
                </a:solidFill>
                <a:latin typeface="Google Sans"/>
                <a:ea typeface="Google Sans"/>
                <a:cs typeface="Google Sans"/>
                <a:sym typeface="Google Sans"/>
              </a:defRPr>
            </a:lvl1pPr>
            <a:lvl2pPr lvl="1" rtl="0">
              <a:spcBef>
                <a:spcPts val="0"/>
              </a:spcBef>
              <a:spcAft>
                <a:spcPts val="0"/>
              </a:spcAft>
              <a:buNone/>
              <a:defRPr sz="3200"/>
            </a:lvl2pPr>
            <a:lvl3pPr lvl="2" rtl="0">
              <a:spcBef>
                <a:spcPts val="0"/>
              </a:spcBef>
              <a:spcAft>
                <a:spcPts val="0"/>
              </a:spcAft>
              <a:buNone/>
              <a:defRPr sz="3200"/>
            </a:lvl3pPr>
            <a:lvl4pPr lvl="3" rtl="0">
              <a:spcBef>
                <a:spcPts val="0"/>
              </a:spcBef>
              <a:spcAft>
                <a:spcPts val="0"/>
              </a:spcAft>
              <a:buNone/>
              <a:defRPr sz="3200"/>
            </a:lvl4pPr>
            <a:lvl5pPr lvl="4" rtl="0">
              <a:spcBef>
                <a:spcPts val="0"/>
              </a:spcBef>
              <a:spcAft>
                <a:spcPts val="0"/>
              </a:spcAft>
              <a:buNone/>
              <a:defRPr sz="3200"/>
            </a:lvl5pPr>
            <a:lvl6pPr lvl="5" rtl="0">
              <a:spcBef>
                <a:spcPts val="0"/>
              </a:spcBef>
              <a:spcAft>
                <a:spcPts val="0"/>
              </a:spcAft>
              <a:buNone/>
              <a:defRPr sz="3200"/>
            </a:lvl6pPr>
            <a:lvl7pPr lvl="6" rtl="0">
              <a:spcBef>
                <a:spcPts val="0"/>
              </a:spcBef>
              <a:spcAft>
                <a:spcPts val="0"/>
              </a:spcAft>
              <a:buNone/>
              <a:defRPr sz="3200"/>
            </a:lvl7pPr>
            <a:lvl8pPr lvl="7" rtl="0">
              <a:spcBef>
                <a:spcPts val="0"/>
              </a:spcBef>
              <a:spcAft>
                <a:spcPts val="0"/>
              </a:spcAft>
              <a:buNone/>
              <a:defRPr sz="3200"/>
            </a:lvl8pPr>
            <a:lvl9pPr lvl="8" rtl="0">
              <a:spcBef>
                <a:spcPts val="0"/>
              </a:spcBef>
              <a:spcAft>
                <a:spcPts val="0"/>
              </a:spcAft>
              <a:buNone/>
              <a:defRPr sz="3200"/>
            </a:lvl9pPr>
          </a:lstStyle>
          <a:p>
            <a:endParaRPr/>
          </a:p>
        </p:txBody>
      </p:sp>
    </p:spTree>
    <p:extLst>
      <p:ext uri="{BB962C8B-B14F-4D97-AF65-F5344CB8AC3E}">
        <p14:creationId xmlns:p14="http://schemas.microsoft.com/office/powerpoint/2010/main" val="238832980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matchingName="9c - Template - Instructions Slide">
  <p:cSld name="9c - Template - Instructions Slide">
    <p:spTree>
      <p:nvGrpSpPr>
        <p:cNvPr id="1" name="Shape 140"/>
        <p:cNvGrpSpPr/>
        <p:nvPr/>
      </p:nvGrpSpPr>
      <p:grpSpPr>
        <a:xfrm>
          <a:off x="0" y="0"/>
          <a:ext cx="0" cy="0"/>
          <a:chOff x="0" y="0"/>
          <a:chExt cx="0" cy="0"/>
        </a:xfrm>
      </p:grpSpPr>
      <p:sp>
        <p:nvSpPr>
          <p:cNvPr id="141" name="Google Shape;141;p30"/>
          <p:cNvSpPr/>
          <p:nvPr/>
        </p:nvSpPr>
        <p:spPr>
          <a:xfrm>
            <a:off x="-12200" y="-63500"/>
            <a:ext cx="12267200" cy="6997600"/>
          </a:xfrm>
          <a:prstGeom prst="rect">
            <a:avLst/>
          </a:prstGeom>
          <a:solidFill>
            <a:schemeClr val="accent1"/>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sp>
        <p:nvSpPr>
          <p:cNvPr id="142" name="Google Shape;142;p30"/>
          <p:cNvSpPr txBox="1">
            <a:spLocks noGrp="1"/>
          </p:cNvSpPr>
          <p:nvPr>
            <p:ph type="title"/>
          </p:nvPr>
        </p:nvSpPr>
        <p:spPr>
          <a:xfrm>
            <a:off x="1155700" y="3035300"/>
            <a:ext cx="9931600" cy="1574800"/>
          </a:xfrm>
          <a:prstGeom prst="rect">
            <a:avLst/>
          </a:prstGeom>
          <a:noFill/>
          <a:ln>
            <a:noFill/>
          </a:ln>
        </p:spPr>
        <p:txBody>
          <a:bodyPr spcFirstLastPara="1" wrap="square" lIns="91450" tIns="91450" rIns="91450" bIns="91450" anchor="t" anchorCtr="0">
            <a:noAutofit/>
          </a:bodyPr>
          <a:lstStyle>
            <a:lvl1pPr lvl="0" algn="ctr" rtl="0">
              <a:spcBef>
                <a:spcPts val="0"/>
              </a:spcBef>
              <a:spcAft>
                <a:spcPts val="0"/>
              </a:spcAft>
              <a:buNone/>
              <a:defRPr sz="4800">
                <a:solidFill>
                  <a:srgbClr val="FAFAFA"/>
                </a:solidFill>
                <a:latin typeface="Google Sans"/>
                <a:ea typeface="Google Sans"/>
                <a:cs typeface="Google Sans"/>
                <a:sym typeface="Google Sans"/>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a:endParaRPr/>
          </a:p>
        </p:txBody>
      </p:sp>
    </p:spTree>
    <p:extLst>
      <p:ext uri="{BB962C8B-B14F-4D97-AF65-F5344CB8AC3E}">
        <p14:creationId xmlns:p14="http://schemas.microsoft.com/office/powerpoint/2010/main" val="297024436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matchingName="9b - Template - ILT Start/End">
  <p:cSld name="9b - Template - ILT Start/End">
    <p:spTree>
      <p:nvGrpSpPr>
        <p:cNvPr id="1" name="Shape 143"/>
        <p:cNvGrpSpPr/>
        <p:nvPr/>
      </p:nvGrpSpPr>
      <p:grpSpPr>
        <a:xfrm>
          <a:off x="0" y="0"/>
          <a:ext cx="0" cy="0"/>
          <a:chOff x="0" y="0"/>
          <a:chExt cx="0" cy="0"/>
        </a:xfrm>
      </p:grpSpPr>
      <p:sp>
        <p:nvSpPr>
          <p:cNvPr id="144" name="Google Shape;144;p31"/>
          <p:cNvSpPr/>
          <p:nvPr/>
        </p:nvSpPr>
        <p:spPr>
          <a:xfrm>
            <a:off x="-12200" y="-63500"/>
            <a:ext cx="12267200" cy="6997600"/>
          </a:xfrm>
          <a:prstGeom prst="rect">
            <a:avLst/>
          </a:prstGeom>
          <a:solidFill>
            <a:schemeClr val="accent6"/>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sp>
        <p:nvSpPr>
          <p:cNvPr id="145" name="Google Shape;145;p31"/>
          <p:cNvSpPr txBox="1">
            <a:spLocks noGrp="1"/>
          </p:cNvSpPr>
          <p:nvPr>
            <p:ph type="title"/>
          </p:nvPr>
        </p:nvSpPr>
        <p:spPr>
          <a:xfrm>
            <a:off x="1155700" y="3035300"/>
            <a:ext cx="9931600" cy="1574800"/>
          </a:xfrm>
          <a:prstGeom prst="rect">
            <a:avLst/>
          </a:prstGeom>
          <a:noFill/>
          <a:ln>
            <a:noFill/>
          </a:ln>
        </p:spPr>
        <p:txBody>
          <a:bodyPr spcFirstLastPara="1" wrap="square" lIns="91450" tIns="91450" rIns="91450" bIns="91450" anchor="t" anchorCtr="0">
            <a:noAutofit/>
          </a:bodyPr>
          <a:lstStyle>
            <a:lvl1pPr lvl="0" algn="ctr" rtl="0">
              <a:spcBef>
                <a:spcPts val="0"/>
              </a:spcBef>
              <a:spcAft>
                <a:spcPts val="0"/>
              </a:spcAft>
              <a:buNone/>
              <a:defRPr sz="4800">
                <a:solidFill>
                  <a:srgbClr val="FAFAFA"/>
                </a:solidFill>
                <a:latin typeface="Google Sans"/>
                <a:ea typeface="Google Sans"/>
                <a:cs typeface="Google Sans"/>
                <a:sym typeface="Google Sans"/>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a:endParaRPr/>
          </a:p>
        </p:txBody>
      </p:sp>
    </p:spTree>
    <p:extLst>
      <p:ext uri="{BB962C8B-B14F-4D97-AF65-F5344CB8AC3E}">
        <p14:creationId xmlns:p14="http://schemas.microsoft.com/office/powerpoint/2010/main" val="88660946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matchingName="Title Safe and Google Cloud logo Saved Here - Copy to Master Slide when needed">
  <p:cSld name="Title Safe and Google Cloud logo Saved Here - Copy to Master Slide when needed">
    <p:spTree>
      <p:nvGrpSpPr>
        <p:cNvPr id="1" name="Shape 146"/>
        <p:cNvGrpSpPr/>
        <p:nvPr/>
      </p:nvGrpSpPr>
      <p:grpSpPr>
        <a:xfrm>
          <a:off x="0" y="0"/>
          <a:ext cx="0" cy="0"/>
          <a:chOff x="0" y="0"/>
          <a:chExt cx="0" cy="0"/>
        </a:xfrm>
      </p:grpSpPr>
      <p:pic>
        <p:nvPicPr>
          <p:cNvPr id="147" name="Google Shape;147;p32"/>
          <p:cNvPicPr preferRelativeResize="0"/>
          <p:nvPr/>
        </p:nvPicPr>
        <p:blipFill>
          <a:blip r:embed="rId2">
            <a:alphaModFix/>
          </a:blip>
          <a:stretch>
            <a:fillRect/>
          </a:stretch>
        </p:blipFill>
        <p:spPr>
          <a:xfrm>
            <a:off x="0" y="17"/>
            <a:ext cx="12192000" cy="6857973"/>
          </a:xfrm>
          <a:prstGeom prst="rect">
            <a:avLst/>
          </a:prstGeom>
          <a:noFill/>
          <a:ln>
            <a:noFill/>
          </a:ln>
        </p:spPr>
      </p:pic>
      <p:pic>
        <p:nvPicPr>
          <p:cNvPr id="148" name="Google Shape;148;p32"/>
          <p:cNvPicPr preferRelativeResize="0"/>
          <p:nvPr/>
        </p:nvPicPr>
        <p:blipFill rotWithShape="1">
          <a:blip r:embed="rId3">
            <a:alphaModFix/>
          </a:blip>
          <a:srcRect r="-21669"/>
          <a:stretch/>
        </p:blipFill>
        <p:spPr>
          <a:xfrm>
            <a:off x="673733" y="6170700"/>
            <a:ext cx="2148768" cy="338017"/>
          </a:xfrm>
          <a:prstGeom prst="rect">
            <a:avLst/>
          </a:prstGeom>
          <a:noFill/>
          <a:ln>
            <a:noFill/>
          </a:ln>
        </p:spPr>
      </p:pic>
      <p:sp>
        <p:nvSpPr>
          <p:cNvPr id="149" name="Google Shape;149;p32"/>
          <p:cNvSpPr txBox="1"/>
          <p:nvPr/>
        </p:nvSpPr>
        <p:spPr>
          <a:xfrm>
            <a:off x="396200" y="5701900"/>
            <a:ext cx="817200" cy="300000"/>
          </a:xfrm>
          <a:prstGeom prst="rect">
            <a:avLst/>
          </a:prstGeom>
          <a:noFill/>
          <a:ln>
            <a:noFill/>
          </a:ln>
        </p:spPr>
        <p:txBody>
          <a:bodyPr spcFirstLastPara="1" wrap="square" lIns="60967" tIns="60967" rIns="60967" bIns="60967" anchor="t" anchorCtr="0">
            <a:noAutofit/>
          </a:bodyPr>
          <a:lstStyle/>
          <a:p>
            <a:pPr marL="0" lvl="0" indent="0" algn="r" rtl="0">
              <a:spcBef>
                <a:spcPts val="0"/>
              </a:spcBef>
              <a:spcAft>
                <a:spcPts val="0"/>
              </a:spcAft>
              <a:buNone/>
            </a:pPr>
            <a:r>
              <a:rPr lang="en" sz="933">
                <a:solidFill>
                  <a:srgbClr val="EA4335"/>
                </a:solidFill>
                <a:latin typeface="Google Sans"/>
                <a:ea typeface="Google Sans"/>
                <a:cs typeface="Google Sans"/>
                <a:sym typeface="Google Sans"/>
              </a:rPr>
              <a:t>  Title Safe &gt;  </a:t>
            </a:r>
            <a:endParaRPr sz="933"/>
          </a:p>
        </p:txBody>
      </p:sp>
      <p:sp>
        <p:nvSpPr>
          <p:cNvPr id="150" name="Google Shape;150;p32"/>
          <p:cNvSpPr txBox="1"/>
          <p:nvPr/>
        </p:nvSpPr>
        <p:spPr>
          <a:xfrm>
            <a:off x="572133" y="5305300"/>
            <a:ext cx="912400" cy="300000"/>
          </a:xfrm>
          <a:prstGeom prst="rect">
            <a:avLst/>
          </a:prstGeom>
          <a:noFill/>
          <a:ln>
            <a:noFill/>
          </a:ln>
        </p:spPr>
        <p:txBody>
          <a:bodyPr spcFirstLastPara="1" wrap="square" lIns="60967" tIns="60967" rIns="60967" bIns="60967" anchor="t" anchorCtr="0">
            <a:noAutofit/>
          </a:bodyPr>
          <a:lstStyle/>
          <a:p>
            <a:pPr marL="0" lvl="0" indent="0" algn="l" rtl="0">
              <a:spcBef>
                <a:spcPts val="0"/>
              </a:spcBef>
              <a:spcAft>
                <a:spcPts val="0"/>
              </a:spcAft>
              <a:buNone/>
            </a:pPr>
            <a:r>
              <a:rPr lang="en" sz="933">
                <a:solidFill>
                  <a:srgbClr val="EA4335"/>
                </a:solidFill>
                <a:latin typeface="Google Sans"/>
                <a:ea typeface="Google Sans"/>
                <a:cs typeface="Google Sans"/>
                <a:sym typeface="Google Sans"/>
              </a:rPr>
              <a:t> &lt; Action Safe </a:t>
            </a:r>
            <a:endParaRPr sz="933"/>
          </a:p>
        </p:txBody>
      </p:sp>
    </p:spTree>
    <p:extLst>
      <p:ext uri="{BB962C8B-B14F-4D97-AF65-F5344CB8AC3E}">
        <p14:creationId xmlns:p14="http://schemas.microsoft.com/office/powerpoint/2010/main" val="226896119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matchingName="05_Content">
  <p:cSld name="05_Content">
    <p:spTree>
      <p:nvGrpSpPr>
        <p:cNvPr id="1" name="Shape 154"/>
        <p:cNvGrpSpPr/>
        <p:nvPr/>
      </p:nvGrpSpPr>
      <p:grpSpPr>
        <a:xfrm>
          <a:off x="0" y="0"/>
          <a:ext cx="0" cy="0"/>
          <a:chOff x="0" y="0"/>
          <a:chExt cx="0" cy="0"/>
        </a:xfrm>
      </p:grpSpPr>
      <p:sp>
        <p:nvSpPr>
          <p:cNvPr id="155" name="Google Shape;155;p34"/>
          <p:cNvSpPr txBox="1">
            <a:spLocks noGrp="1"/>
          </p:cNvSpPr>
          <p:nvPr>
            <p:ph type="title"/>
          </p:nvPr>
        </p:nvSpPr>
        <p:spPr>
          <a:xfrm>
            <a:off x="1015933" y="1079433"/>
            <a:ext cx="6773600" cy="469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34"/>
          <p:cNvSpPr txBox="1">
            <a:spLocks noGrp="1"/>
          </p:cNvSpPr>
          <p:nvPr>
            <p:ph type="body" idx="1"/>
          </p:nvPr>
        </p:nvSpPr>
        <p:spPr>
          <a:xfrm>
            <a:off x="1016033" y="2018967"/>
            <a:ext cx="6773600" cy="3759600"/>
          </a:xfrm>
          <a:prstGeom prst="rect">
            <a:avLst/>
          </a:prstGeom>
          <a:noFill/>
          <a:ln>
            <a:noFill/>
          </a:ln>
        </p:spPr>
        <p:txBody>
          <a:bodyPr spcFirstLastPara="1" wrap="square" lIns="91425" tIns="91425" rIns="91425" bIns="91425" anchor="t" anchorCtr="0">
            <a:noAutofit/>
          </a:bodyPr>
          <a:lstStyle>
            <a:lvl1pPr marL="304815" lvl="0" indent="-211677" rtl="0">
              <a:spcBef>
                <a:spcPts val="0"/>
              </a:spcBef>
              <a:spcAft>
                <a:spcPts val="0"/>
              </a:spcAft>
              <a:buSzPts val="1400"/>
              <a:buChar char="●"/>
              <a:defRPr/>
            </a:lvl1pPr>
            <a:lvl2pPr marL="609630" lvl="1" indent="-211677" rtl="0">
              <a:spcBef>
                <a:spcPts val="0"/>
              </a:spcBef>
              <a:spcAft>
                <a:spcPts val="0"/>
              </a:spcAft>
              <a:buSzPts val="1400"/>
              <a:buChar char="○"/>
              <a:defRPr/>
            </a:lvl2pPr>
            <a:lvl3pPr marL="914446" lvl="2" indent="-211677" rtl="0">
              <a:spcBef>
                <a:spcPts val="0"/>
              </a:spcBef>
              <a:spcAft>
                <a:spcPts val="0"/>
              </a:spcAft>
              <a:buSzPts val="1400"/>
              <a:buChar char="■"/>
              <a:defRPr/>
            </a:lvl3pPr>
            <a:lvl4pPr marL="1219261" lvl="3" indent="-211677" rtl="0">
              <a:spcBef>
                <a:spcPts val="0"/>
              </a:spcBef>
              <a:spcAft>
                <a:spcPts val="0"/>
              </a:spcAft>
              <a:buSzPts val="1400"/>
              <a:buChar char="●"/>
              <a:defRPr/>
            </a:lvl4pPr>
            <a:lvl5pPr marL="1524076" lvl="4" indent="-211677" rtl="0">
              <a:spcBef>
                <a:spcPts val="0"/>
              </a:spcBef>
              <a:spcAft>
                <a:spcPts val="0"/>
              </a:spcAft>
              <a:buSzPts val="1400"/>
              <a:buChar char="○"/>
              <a:defRPr/>
            </a:lvl5pPr>
            <a:lvl6pPr marL="1828891" lvl="5" indent="-211677" rtl="0">
              <a:spcBef>
                <a:spcPts val="0"/>
              </a:spcBef>
              <a:spcAft>
                <a:spcPts val="0"/>
              </a:spcAft>
              <a:buSzPts val="1400"/>
              <a:buChar char="■"/>
              <a:defRPr/>
            </a:lvl6pPr>
            <a:lvl7pPr marL="2133707" lvl="6" indent="-211677" rtl="0">
              <a:spcBef>
                <a:spcPts val="0"/>
              </a:spcBef>
              <a:spcAft>
                <a:spcPts val="0"/>
              </a:spcAft>
              <a:buSzPts val="1400"/>
              <a:buChar char="●"/>
              <a:defRPr/>
            </a:lvl7pPr>
            <a:lvl8pPr marL="2438522" lvl="7" indent="-211677" rtl="0">
              <a:spcBef>
                <a:spcPts val="0"/>
              </a:spcBef>
              <a:spcAft>
                <a:spcPts val="0"/>
              </a:spcAft>
              <a:buSzPts val="1400"/>
              <a:buChar char="○"/>
              <a:defRPr/>
            </a:lvl8pPr>
            <a:lvl9pPr marL="2743337" lvl="8" indent="-211677" rtl="0">
              <a:spcBef>
                <a:spcPts val="0"/>
              </a:spcBef>
              <a:spcAft>
                <a:spcPts val="0"/>
              </a:spcAft>
              <a:buSzPts val="1400"/>
              <a:buChar char="■"/>
              <a:defRPr/>
            </a:lvl9pPr>
          </a:lstStyle>
          <a:p>
            <a:endParaRPr/>
          </a:p>
        </p:txBody>
      </p:sp>
      <p:grpSp>
        <p:nvGrpSpPr>
          <p:cNvPr id="157" name="Google Shape;157;p34"/>
          <p:cNvGrpSpPr/>
          <p:nvPr/>
        </p:nvGrpSpPr>
        <p:grpSpPr>
          <a:xfrm>
            <a:off x="818827" y="6091501"/>
            <a:ext cx="386889" cy="311169"/>
            <a:chOff x="614120" y="4568626"/>
            <a:chExt cx="290167" cy="233377"/>
          </a:xfrm>
        </p:grpSpPr>
        <p:sp>
          <p:nvSpPr>
            <p:cNvPr id="158" name="Google Shape;158;p34"/>
            <p:cNvSpPr/>
            <p:nvPr/>
          </p:nvSpPr>
          <p:spPr>
            <a:xfrm>
              <a:off x="649563" y="4568626"/>
              <a:ext cx="184863" cy="838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1200"/>
            </a:p>
          </p:txBody>
        </p:sp>
        <p:sp>
          <p:nvSpPr>
            <p:cNvPr id="159" name="Google Shape;159;p34"/>
            <p:cNvSpPr/>
            <p:nvPr/>
          </p:nvSpPr>
          <p:spPr>
            <a:xfrm>
              <a:off x="752817" y="4597368"/>
              <a:ext cx="151470" cy="204556"/>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1200"/>
            </a:p>
          </p:txBody>
        </p:sp>
        <p:sp>
          <p:nvSpPr>
            <p:cNvPr id="160" name="Google Shape;160;p34"/>
            <p:cNvSpPr/>
            <p:nvPr/>
          </p:nvSpPr>
          <p:spPr>
            <a:xfrm>
              <a:off x="646726" y="4748673"/>
              <a:ext cx="112561" cy="53330"/>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1200"/>
            </a:p>
          </p:txBody>
        </p:sp>
        <p:sp>
          <p:nvSpPr>
            <p:cNvPr id="161" name="Google Shape;161;p34"/>
            <p:cNvSpPr/>
            <p:nvPr/>
          </p:nvSpPr>
          <p:spPr>
            <a:xfrm>
              <a:off x="614120" y="4638010"/>
              <a:ext cx="147290" cy="147376"/>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1200"/>
            </a:p>
          </p:txBody>
        </p:sp>
      </p:grpSp>
    </p:spTree>
    <p:extLst>
      <p:ext uri="{BB962C8B-B14F-4D97-AF65-F5344CB8AC3E}">
        <p14:creationId xmlns:p14="http://schemas.microsoft.com/office/powerpoint/2010/main" val="232431200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matchingName="Blank Title Slide">
  <p:cSld name="Blank Title Slide">
    <p:spTree>
      <p:nvGrpSpPr>
        <p:cNvPr id="1" name="Shape 162"/>
        <p:cNvGrpSpPr/>
        <p:nvPr/>
      </p:nvGrpSpPr>
      <p:grpSpPr>
        <a:xfrm>
          <a:off x="0" y="0"/>
          <a:ext cx="0" cy="0"/>
          <a:chOff x="0" y="0"/>
          <a:chExt cx="0" cy="0"/>
        </a:xfrm>
      </p:grpSpPr>
      <p:sp>
        <p:nvSpPr>
          <p:cNvPr id="163" name="Google Shape;163;p35"/>
          <p:cNvSpPr/>
          <p:nvPr/>
        </p:nvSpPr>
        <p:spPr>
          <a:xfrm>
            <a:off x="-12200" y="0"/>
            <a:ext cx="12267200" cy="6997600"/>
          </a:xfrm>
          <a:prstGeom prst="rect">
            <a:avLst/>
          </a:prstGeom>
          <a:solidFill>
            <a:srgbClr val="FFFFFF"/>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pic>
        <p:nvPicPr>
          <p:cNvPr id="164" name="Google Shape;164;p35"/>
          <p:cNvPicPr preferRelativeResize="0"/>
          <p:nvPr/>
        </p:nvPicPr>
        <p:blipFill>
          <a:blip r:embed="rId2">
            <a:alphaModFix/>
          </a:blip>
          <a:stretch>
            <a:fillRect/>
          </a:stretch>
        </p:blipFill>
        <p:spPr>
          <a:xfrm>
            <a:off x="660700" y="1219200"/>
            <a:ext cx="5787101" cy="1476917"/>
          </a:xfrm>
          <a:prstGeom prst="rect">
            <a:avLst/>
          </a:prstGeom>
          <a:noFill/>
          <a:ln>
            <a:noFill/>
          </a:ln>
        </p:spPr>
      </p:pic>
      <p:cxnSp>
        <p:nvCxnSpPr>
          <p:cNvPr id="165" name="Google Shape;165;p35"/>
          <p:cNvCxnSpPr/>
          <p:nvPr/>
        </p:nvCxnSpPr>
        <p:spPr>
          <a:xfrm>
            <a:off x="1267968" y="2438400"/>
            <a:ext cx="4770800" cy="0"/>
          </a:xfrm>
          <a:prstGeom prst="straightConnector1">
            <a:avLst/>
          </a:prstGeom>
          <a:noFill/>
          <a:ln w="28575" cap="flat" cmpd="sng">
            <a:solidFill>
              <a:srgbClr val="666666"/>
            </a:solidFill>
            <a:prstDash val="solid"/>
            <a:round/>
            <a:headEnd type="none" w="med" len="med"/>
            <a:tailEnd type="none" w="med" len="med"/>
          </a:ln>
        </p:spPr>
      </p:cxnSp>
      <p:sp>
        <p:nvSpPr>
          <p:cNvPr id="166" name="Google Shape;166;p35"/>
          <p:cNvSpPr txBox="1">
            <a:spLocks noGrp="1"/>
          </p:cNvSpPr>
          <p:nvPr>
            <p:ph type="subTitle" idx="1"/>
          </p:nvPr>
        </p:nvSpPr>
        <p:spPr>
          <a:xfrm>
            <a:off x="1267967" y="2490383"/>
            <a:ext cx="4770800" cy="8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rgbClr val="434343"/>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 name="Google Shape;167;p35"/>
          <p:cNvSpPr/>
          <p:nvPr/>
        </p:nvSpPr>
        <p:spPr>
          <a:xfrm>
            <a:off x="591667" y="6176683"/>
            <a:ext cx="1945400" cy="358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60950" tIns="60950" rIns="60950" bIns="60950" anchor="ctr" anchorCtr="0">
            <a:noAutofit/>
          </a:bodyPr>
          <a:lstStyle/>
          <a:p>
            <a:pPr marL="0" lvl="0" indent="0" algn="l" rtl="0">
              <a:spcBef>
                <a:spcPts val="0"/>
              </a:spcBef>
              <a:spcAft>
                <a:spcPts val="0"/>
              </a:spcAft>
              <a:buNone/>
            </a:pPr>
            <a:endParaRPr sz="1200"/>
          </a:p>
        </p:txBody>
      </p:sp>
    </p:spTree>
    <p:extLst>
      <p:ext uri="{BB962C8B-B14F-4D97-AF65-F5344CB8AC3E}">
        <p14:creationId xmlns:p14="http://schemas.microsoft.com/office/powerpoint/2010/main" val="38728972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matchingName="Blank Agenda Slide">
  <p:cSld name="Blank Agenda Slide">
    <p:spTree>
      <p:nvGrpSpPr>
        <p:cNvPr id="1" name="Shape 168"/>
        <p:cNvGrpSpPr/>
        <p:nvPr/>
      </p:nvGrpSpPr>
      <p:grpSpPr>
        <a:xfrm>
          <a:off x="0" y="0"/>
          <a:ext cx="0" cy="0"/>
          <a:chOff x="0" y="0"/>
          <a:chExt cx="0" cy="0"/>
        </a:xfrm>
      </p:grpSpPr>
      <p:sp>
        <p:nvSpPr>
          <p:cNvPr id="169" name="Google Shape;169;p36"/>
          <p:cNvSpPr/>
          <p:nvPr/>
        </p:nvSpPr>
        <p:spPr>
          <a:xfrm>
            <a:off x="-12200" y="0"/>
            <a:ext cx="12267200" cy="6997600"/>
          </a:xfrm>
          <a:prstGeom prst="rect">
            <a:avLst/>
          </a:prstGeom>
          <a:solidFill>
            <a:srgbClr val="FFFFFF"/>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pic>
        <p:nvPicPr>
          <p:cNvPr id="170" name="Google Shape;170;p36"/>
          <p:cNvPicPr preferRelativeResize="0"/>
          <p:nvPr/>
        </p:nvPicPr>
        <p:blipFill rotWithShape="1">
          <a:blip r:embed="rId2">
            <a:alphaModFix/>
          </a:blip>
          <a:srcRect r="-21669"/>
          <a:stretch/>
        </p:blipFill>
        <p:spPr>
          <a:xfrm>
            <a:off x="673733" y="6170700"/>
            <a:ext cx="2148768" cy="338017"/>
          </a:xfrm>
          <a:prstGeom prst="rect">
            <a:avLst/>
          </a:prstGeom>
          <a:noFill/>
          <a:ln>
            <a:noFill/>
          </a:ln>
        </p:spPr>
      </p:pic>
      <p:sp>
        <p:nvSpPr>
          <p:cNvPr id="171" name="Google Shape;171;p36"/>
          <p:cNvSpPr txBox="1">
            <a:spLocks noGrp="1"/>
          </p:cNvSpPr>
          <p:nvPr>
            <p:ph type="title"/>
          </p:nvPr>
        </p:nvSpPr>
        <p:spPr>
          <a:xfrm>
            <a:off x="1219200" y="609600"/>
            <a:ext cx="9759800" cy="717200"/>
          </a:xfrm>
          <a:prstGeom prst="rect">
            <a:avLst/>
          </a:prstGeom>
          <a:noFill/>
          <a:ln>
            <a:noFill/>
          </a:ln>
        </p:spPr>
        <p:txBody>
          <a:bodyPr spcFirstLastPara="1" wrap="square" lIns="0" tIns="0" rIns="91425" bIns="91425" anchor="t" anchorCtr="0">
            <a:noAutofit/>
          </a:bodyPr>
          <a:lstStyle>
            <a:lvl1pPr lvl="0" rtl="0">
              <a:spcBef>
                <a:spcPts val="0"/>
              </a:spcBef>
              <a:spcAft>
                <a:spcPts val="0"/>
              </a:spcAft>
              <a:buNone/>
              <a:defRPr sz="4667">
                <a:solidFill>
                  <a:srgbClr val="434343"/>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2" name="Google Shape;172;p36"/>
          <p:cNvCxnSpPr/>
          <p:nvPr/>
        </p:nvCxnSpPr>
        <p:spPr>
          <a:xfrm>
            <a:off x="1219200" y="1478373"/>
            <a:ext cx="4727600" cy="0"/>
          </a:xfrm>
          <a:prstGeom prst="straightConnector1">
            <a:avLst/>
          </a:prstGeom>
          <a:noFill/>
          <a:ln w="28575" cap="flat" cmpd="sng">
            <a:solidFill>
              <a:srgbClr val="3C4043"/>
            </a:solidFill>
            <a:prstDash val="solid"/>
            <a:round/>
            <a:headEnd type="none" w="med" len="med"/>
            <a:tailEnd type="none" w="med" len="med"/>
          </a:ln>
        </p:spPr>
      </p:cxnSp>
    </p:spTree>
    <p:extLst>
      <p:ext uri="{BB962C8B-B14F-4D97-AF65-F5344CB8AC3E}">
        <p14:creationId xmlns:p14="http://schemas.microsoft.com/office/powerpoint/2010/main" val="147260702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matchingName="Blank White Background">
  <p:cSld name="Blank White Background">
    <p:spTree>
      <p:nvGrpSpPr>
        <p:cNvPr id="1" name="Shape 173"/>
        <p:cNvGrpSpPr/>
        <p:nvPr/>
      </p:nvGrpSpPr>
      <p:grpSpPr>
        <a:xfrm>
          <a:off x="0" y="0"/>
          <a:ext cx="0" cy="0"/>
          <a:chOff x="0" y="0"/>
          <a:chExt cx="0" cy="0"/>
        </a:xfrm>
      </p:grpSpPr>
      <p:sp>
        <p:nvSpPr>
          <p:cNvPr id="174" name="Google Shape;174;p37"/>
          <p:cNvSpPr/>
          <p:nvPr/>
        </p:nvSpPr>
        <p:spPr>
          <a:xfrm>
            <a:off x="-12200" y="0"/>
            <a:ext cx="12267200" cy="6997600"/>
          </a:xfrm>
          <a:prstGeom prst="rect">
            <a:avLst/>
          </a:prstGeom>
          <a:solidFill>
            <a:srgbClr val="FFFFFF"/>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pic>
        <p:nvPicPr>
          <p:cNvPr id="175" name="Google Shape;175;p37"/>
          <p:cNvPicPr preferRelativeResize="0"/>
          <p:nvPr/>
        </p:nvPicPr>
        <p:blipFill rotWithShape="1">
          <a:blip r:embed="rId2">
            <a:alphaModFix/>
          </a:blip>
          <a:srcRect r="-21669"/>
          <a:stretch/>
        </p:blipFill>
        <p:spPr>
          <a:xfrm>
            <a:off x="673733" y="6170700"/>
            <a:ext cx="2148768" cy="338017"/>
          </a:xfrm>
          <a:prstGeom prst="rect">
            <a:avLst/>
          </a:prstGeom>
          <a:noFill/>
          <a:ln>
            <a:noFill/>
          </a:ln>
        </p:spPr>
      </p:pic>
      <p:sp>
        <p:nvSpPr>
          <p:cNvPr id="176" name="Google Shape;176;p37"/>
          <p:cNvSpPr txBox="1">
            <a:spLocks noGrp="1"/>
          </p:cNvSpPr>
          <p:nvPr>
            <p:ph type="title"/>
          </p:nvPr>
        </p:nvSpPr>
        <p:spPr>
          <a:xfrm>
            <a:off x="1219200" y="609600"/>
            <a:ext cx="9753600" cy="717200"/>
          </a:xfrm>
          <a:prstGeom prst="rect">
            <a:avLst/>
          </a:prstGeom>
          <a:noFill/>
          <a:ln>
            <a:noFill/>
          </a:ln>
        </p:spPr>
        <p:txBody>
          <a:bodyPr spcFirstLastPara="1" wrap="square" lIns="0" tIns="0" rIns="91425" bIns="91425" anchor="t" anchorCtr="0">
            <a:noAutofit/>
          </a:bodyPr>
          <a:lstStyle>
            <a:lvl1pPr lvl="0" rtl="0">
              <a:spcBef>
                <a:spcPts val="0"/>
              </a:spcBef>
              <a:spcAft>
                <a:spcPts val="0"/>
              </a:spcAft>
              <a:buNone/>
              <a:defRPr sz="3200">
                <a:solidFill>
                  <a:srgbClr val="434343"/>
                </a:solidFill>
                <a:latin typeface="Google Sans"/>
                <a:ea typeface="Google Sans"/>
                <a:cs typeface="Google Sans"/>
                <a:sym typeface="Google Sans"/>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a:endParaRPr/>
          </a:p>
        </p:txBody>
      </p:sp>
    </p:spTree>
    <p:extLst>
      <p:ext uri="{BB962C8B-B14F-4D97-AF65-F5344CB8AC3E}">
        <p14:creationId xmlns:p14="http://schemas.microsoft.com/office/powerpoint/2010/main" val="283063663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0a - Presenter - Master title - Blue">
  <p:cSld name="0a - Presenter - Master title - Blue">
    <p:spTree>
      <p:nvGrpSpPr>
        <p:cNvPr id="1" name="Shape 7"/>
        <p:cNvGrpSpPr/>
        <p:nvPr/>
      </p:nvGrpSpPr>
      <p:grpSpPr>
        <a:xfrm>
          <a:off x="0" y="0"/>
          <a:ext cx="0" cy="0"/>
          <a:chOff x="0" y="0"/>
          <a:chExt cx="0" cy="0"/>
        </a:xfrm>
      </p:grpSpPr>
      <p:pic>
        <p:nvPicPr>
          <p:cNvPr id="8" name="Google Shape;8;p2"/>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9" name="Google Shape;9;p2"/>
          <p:cNvPicPr preferRelativeResize="0"/>
          <p:nvPr/>
        </p:nvPicPr>
        <p:blipFill>
          <a:blip r:embed="rId3">
            <a:alphaModFix/>
          </a:blip>
          <a:stretch>
            <a:fillRect/>
          </a:stretch>
        </p:blipFill>
        <p:spPr>
          <a:xfrm>
            <a:off x="1258099" y="2121534"/>
            <a:ext cx="545567" cy="436450"/>
          </a:xfrm>
          <a:prstGeom prst="rect">
            <a:avLst/>
          </a:prstGeom>
          <a:noFill/>
          <a:ln>
            <a:noFill/>
          </a:ln>
        </p:spPr>
      </p:pic>
      <p:sp>
        <p:nvSpPr>
          <p:cNvPr id="10" name="Google Shape;10;p2"/>
          <p:cNvSpPr txBox="1">
            <a:spLocks noGrp="1"/>
          </p:cNvSpPr>
          <p:nvPr>
            <p:ph type="title"/>
          </p:nvPr>
        </p:nvSpPr>
        <p:spPr>
          <a:xfrm>
            <a:off x="1168733" y="2800917"/>
            <a:ext cx="4804600" cy="2533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b="1">
                <a:solidFill>
                  <a:schemeClr val="dk1"/>
                </a:solidFill>
                <a:latin typeface="Google Sans"/>
                <a:ea typeface="Google Sans"/>
                <a:cs typeface="Google Sans"/>
                <a:sym typeface="Google Sans"/>
              </a:defRPr>
            </a:lvl1pPr>
            <a:lvl2pPr lvl="1" rtl="0">
              <a:spcBef>
                <a:spcPts val="0"/>
              </a:spcBef>
              <a:spcAft>
                <a:spcPts val="0"/>
              </a:spcAft>
              <a:buNone/>
              <a:defRPr sz="3200" b="1">
                <a:solidFill>
                  <a:schemeClr val="dk1"/>
                </a:solidFill>
                <a:latin typeface="Google Sans"/>
                <a:ea typeface="Google Sans"/>
                <a:cs typeface="Google Sans"/>
                <a:sym typeface="Google Sans"/>
              </a:defRPr>
            </a:lvl2pPr>
            <a:lvl3pPr lvl="2" rtl="0">
              <a:spcBef>
                <a:spcPts val="0"/>
              </a:spcBef>
              <a:spcAft>
                <a:spcPts val="0"/>
              </a:spcAft>
              <a:buNone/>
              <a:defRPr sz="3200" b="1">
                <a:solidFill>
                  <a:schemeClr val="dk1"/>
                </a:solidFill>
                <a:latin typeface="Google Sans"/>
                <a:ea typeface="Google Sans"/>
                <a:cs typeface="Google Sans"/>
                <a:sym typeface="Google Sans"/>
              </a:defRPr>
            </a:lvl3pPr>
            <a:lvl4pPr lvl="3" rtl="0">
              <a:spcBef>
                <a:spcPts val="0"/>
              </a:spcBef>
              <a:spcAft>
                <a:spcPts val="0"/>
              </a:spcAft>
              <a:buNone/>
              <a:defRPr sz="3200" b="1">
                <a:solidFill>
                  <a:schemeClr val="dk1"/>
                </a:solidFill>
                <a:latin typeface="Google Sans"/>
                <a:ea typeface="Google Sans"/>
                <a:cs typeface="Google Sans"/>
                <a:sym typeface="Google Sans"/>
              </a:defRPr>
            </a:lvl4pPr>
            <a:lvl5pPr lvl="4" rtl="0">
              <a:spcBef>
                <a:spcPts val="0"/>
              </a:spcBef>
              <a:spcAft>
                <a:spcPts val="0"/>
              </a:spcAft>
              <a:buNone/>
              <a:defRPr sz="3200" b="1">
                <a:solidFill>
                  <a:schemeClr val="dk1"/>
                </a:solidFill>
                <a:latin typeface="Google Sans"/>
                <a:ea typeface="Google Sans"/>
                <a:cs typeface="Google Sans"/>
                <a:sym typeface="Google Sans"/>
              </a:defRPr>
            </a:lvl5pPr>
            <a:lvl6pPr lvl="5" rtl="0">
              <a:spcBef>
                <a:spcPts val="0"/>
              </a:spcBef>
              <a:spcAft>
                <a:spcPts val="0"/>
              </a:spcAft>
              <a:buNone/>
              <a:defRPr sz="3200" b="1">
                <a:solidFill>
                  <a:schemeClr val="dk1"/>
                </a:solidFill>
                <a:latin typeface="Google Sans"/>
                <a:ea typeface="Google Sans"/>
                <a:cs typeface="Google Sans"/>
                <a:sym typeface="Google Sans"/>
              </a:defRPr>
            </a:lvl6pPr>
            <a:lvl7pPr lvl="6" rtl="0">
              <a:spcBef>
                <a:spcPts val="0"/>
              </a:spcBef>
              <a:spcAft>
                <a:spcPts val="0"/>
              </a:spcAft>
              <a:buNone/>
              <a:defRPr sz="3200" b="1">
                <a:solidFill>
                  <a:schemeClr val="dk1"/>
                </a:solidFill>
                <a:latin typeface="Google Sans"/>
                <a:ea typeface="Google Sans"/>
                <a:cs typeface="Google Sans"/>
                <a:sym typeface="Google Sans"/>
              </a:defRPr>
            </a:lvl7pPr>
            <a:lvl8pPr lvl="7" rtl="0">
              <a:spcBef>
                <a:spcPts val="0"/>
              </a:spcBef>
              <a:spcAft>
                <a:spcPts val="0"/>
              </a:spcAft>
              <a:buNone/>
              <a:defRPr sz="3200" b="1">
                <a:solidFill>
                  <a:schemeClr val="dk1"/>
                </a:solidFill>
                <a:latin typeface="Google Sans"/>
                <a:ea typeface="Google Sans"/>
                <a:cs typeface="Google Sans"/>
                <a:sym typeface="Google Sans"/>
              </a:defRPr>
            </a:lvl8pPr>
            <a:lvl9pPr lvl="8" rtl="0">
              <a:spcBef>
                <a:spcPts val="0"/>
              </a:spcBef>
              <a:spcAft>
                <a:spcPts val="0"/>
              </a:spcAft>
              <a:buNone/>
              <a:defRPr sz="3200" b="1">
                <a:solidFill>
                  <a:schemeClr val="dk1"/>
                </a:solidFill>
                <a:latin typeface="Google Sans"/>
                <a:ea typeface="Google Sans"/>
                <a:cs typeface="Google Sans"/>
                <a:sym typeface="Google Sans"/>
              </a:defRPr>
            </a:lvl9pPr>
          </a:lstStyle>
          <a:p>
            <a:endParaRPr/>
          </a:p>
        </p:txBody>
      </p:sp>
      <p:sp>
        <p:nvSpPr>
          <p:cNvPr id="11" name="Google Shape;11;p2"/>
          <p:cNvSpPr txBox="1">
            <a:spLocks noGrp="1"/>
          </p:cNvSpPr>
          <p:nvPr>
            <p:ph type="subTitle" idx="1"/>
          </p:nvPr>
        </p:nvSpPr>
        <p:spPr>
          <a:xfrm>
            <a:off x="1168733" y="5334117"/>
            <a:ext cx="4952600" cy="518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Google Sans"/>
                <a:ea typeface="Google Sans"/>
                <a:cs typeface="Google Sans"/>
                <a:sym typeface="Google Sans"/>
              </a:defRPr>
            </a:lvl1pPr>
            <a:lvl2pPr lvl="1" rtl="0">
              <a:spcBef>
                <a:spcPts val="0"/>
              </a:spcBef>
              <a:spcAft>
                <a:spcPts val="0"/>
              </a:spcAft>
              <a:buNone/>
              <a:defRPr sz="2400">
                <a:solidFill>
                  <a:schemeClr val="lt1"/>
                </a:solidFill>
                <a:latin typeface="Google Sans"/>
                <a:ea typeface="Google Sans"/>
                <a:cs typeface="Google Sans"/>
                <a:sym typeface="Google Sans"/>
              </a:defRPr>
            </a:lvl2pPr>
            <a:lvl3pPr lvl="2" rtl="0">
              <a:spcBef>
                <a:spcPts val="0"/>
              </a:spcBef>
              <a:spcAft>
                <a:spcPts val="0"/>
              </a:spcAft>
              <a:buNone/>
              <a:defRPr sz="2400">
                <a:solidFill>
                  <a:schemeClr val="lt1"/>
                </a:solidFill>
                <a:latin typeface="Google Sans"/>
                <a:ea typeface="Google Sans"/>
                <a:cs typeface="Google Sans"/>
                <a:sym typeface="Google Sans"/>
              </a:defRPr>
            </a:lvl3pPr>
            <a:lvl4pPr lvl="3" rtl="0">
              <a:spcBef>
                <a:spcPts val="0"/>
              </a:spcBef>
              <a:spcAft>
                <a:spcPts val="0"/>
              </a:spcAft>
              <a:buNone/>
              <a:defRPr sz="2400">
                <a:solidFill>
                  <a:schemeClr val="lt1"/>
                </a:solidFill>
                <a:latin typeface="Google Sans"/>
                <a:ea typeface="Google Sans"/>
                <a:cs typeface="Google Sans"/>
                <a:sym typeface="Google Sans"/>
              </a:defRPr>
            </a:lvl4pPr>
            <a:lvl5pPr lvl="4" rtl="0">
              <a:spcBef>
                <a:spcPts val="0"/>
              </a:spcBef>
              <a:spcAft>
                <a:spcPts val="0"/>
              </a:spcAft>
              <a:buNone/>
              <a:defRPr sz="2400">
                <a:solidFill>
                  <a:schemeClr val="lt1"/>
                </a:solidFill>
                <a:latin typeface="Google Sans"/>
                <a:ea typeface="Google Sans"/>
                <a:cs typeface="Google Sans"/>
                <a:sym typeface="Google Sans"/>
              </a:defRPr>
            </a:lvl5pPr>
            <a:lvl6pPr lvl="5" rtl="0">
              <a:spcBef>
                <a:spcPts val="0"/>
              </a:spcBef>
              <a:spcAft>
                <a:spcPts val="0"/>
              </a:spcAft>
              <a:buNone/>
              <a:defRPr sz="2400">
                <a:solidFill>
                  <a:schemeClr val="lt1"/>
                </a:solidFill>
                <a:latin typeface="Google Sans"/>
                <a:ea typeface="Google Sans"/>
                <a:cs typeface="Google Sans"/>
                <a:sym typeface="Google Sans"/>
              </a:defRPr>
            </a:lvl6pPr>
            <a:lvl7pPr lvl="6" rtl="0">
              <a:spcBef>
                <a:spcPts val="0"/>
              </a:spcBef>
              <a:spcAft>
                <a:spcPts val="0"/>
              </a:spcAft>
              <a:buNone/>
              <a:defRPr sz="2400">
                <a:solidFill>
                  <a:schemeClr val="lt1"/>
                </a:solidFill>
                <a:latin typeface="Google Sans"/>
                <a:ea typeface="Google Sans"/>
                <a:cs typeface="Google Sans"/>
                <a:sym typeface="Google Sans"/>
              </a:defRPr>
            </a:lvl7pPr>
            <a:lvl8pPr lvl="7" rtl="0">
              <a:spcBef>
                <a:spcPts val="0"/>
              </a:spcBef>
              <a:spcAft>
                <a:spcPts val="0"/>
              </a:spcAft>
              <a:buNone/>
              <a:defRPr sz="2400">
                <a:solidFill>
                  <a:schemeClr val="lt1"/>
                </a:solidFill>
                <a:latin typeface="Google Sans"/>
                <a:ea typeface="Google Sans"/>
                <a:cs typeface="Google Sans"/>
                <a:sym typeface="Google Sans"/>
              </a:defRPr>
            </a:lvl8pPr>
            <a:lvl9pPr lvl="8" rtl="0">
              <a:spcBef>
                <a:spcPts val="0"/>
              </a:spcBef>
              <a:spcAft>
                <a:spcPts val="0"/>
              </a:spcAft>
              <a:buNone/>
              <a:defRPr sz="2400">
                <a:solidFill>
                  <a:schemeClr val="lt1"/>
                </a:solidFill>
                <a:latin typeface="Google Sans"/>
                <a:ea typeface="Google Sans"/>
                <a:cs typeface="Google Sans"/>
                <a:sym typeface="Google Sans"/>
              </a:defRPr>
            </a:lvl9pPr>
          </a:lstStyle>
          <a:p>
            <a:endParaRPr/>
          </a:p>
        </p:txBody>
      </p:sp>
      <p:sp>
        <p:nvSpPr>
          <p:cNvPr id="12" name="Google Shape;12;p2"/>
          <p:cNvSpPr txBox="1">
            <a:spLocks noGrp="1"/>
          </p:cNvSpPr>
          <p:nvPr>
            <p:ph type="subTitle" idx="2"/>
          </p:nvPr>
        </p:nvSpPr>
        <p:spPr>
          <a:xfrm>
            <a:off x="1197133" y="5709867"/>
            <a:ext cx="5449800" cy="436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867">
                <a:solidFill>
                  <a:schemeClr val="lt1"/>
                </a:solidFill>
                <a:latin typeface="Google Sans"/>
                <a:ea typeface="Google Sans"/>
                <a:cs typeface="Google Sans"/>
                <a:sym typeface="Google Sans"/>
              </a:defRPr>
            </a:lvl1pPr>
            <a:lvl2pPr lvl="1">
              <a:spcBef>
                <a:spcPts val="0"/>
              </a:spcBef>
              <a:spcAft>
                <a:spcPts val="0"/>
              </a:spcAft>
              <a:buNone/>
              <a:defRPr sz="1867">
                <a:solidFill>
                  <a:schemeClr val="lt1"/>
                </a:solidFill>
                <a:latin typeface="Google Sans"/>
                <a:ea typeface="Google Sans"/>
                <a:cs typeface="Google Sans"/>
                <a:sym typeface="Google Sans"/>
              </a:defRPr>
            </a:lvl2pPr>
            <a:lvl3pPr lvl="2">
              <a:spcBef>
                <a:spcPts val="0"/>
              </a:spcBef>
              <a:spcAft>
                <a:spcPts val="0"/>
              </a:spcAft>
              <a:buNone/>
              <a:defRPr sz="1867">
                <a:solidFill>
                  <a:schemeClr val="lt1"/>
                </a:solidFill>
                <a:latin typeface="Google Sans"/>
                <a:ea typeface="Google Sans"/>
                <a:cs typeface="Google Sans"/>
                <a:sym typeface="Google Sans"/>
              </a:defRPr>
            </a:lvl3pPr>
            <a:lvl4pPr lvl="3">
              <a:spcBef>
                <a:spcPts val="0"/>
              </a:spcBef>
              <a:spcAft>
                <a:spcPts val="0"/>
              </a:spcAft>
              <a:buNone/>
              <a:defRPr sz="1867">
                <a:solidFill>
                  <a:schemeClr val="lt1"/>
                </a:solidFill>
                <a:latin typeface="Google Sans"/>
                <a:ea typeface="Google Sans"/>
                <a:cs typeface="Google Sans"/>
                <a:sym typeface="Google Sans"/>
              </a:defRPr>
            </a:lvl4pPr>
            <a:lvl5pPr lvl="4">
              <a:spcBef>
                <a:spcPts val="0"/>
              </a:spcBef>
              <a:spcAft>
                <a:spcPts val="0"/>
              </a:spcAft>
              <a:buNone/>
              <a:defRPr sz="1867">
                <a:solidFill>
                  <a:schemeClr val="lt1"/>
                </a:solidFill>
                <a:latin typeface="Google Sans"/>
                <a:ea typeface="Google Sans"/>
                <a:cs typeface="Google Sans"/>
                <a:sym typeface="Google Sans"/>
              </a:defRPr>
            </a:lvl5pPr>
            <a:lvl6pPr lvl="5">
              <a:spcBef>
                <a:spcPts val="0"/>
              </a:spcBef>
              <a:spcAft>
                <a:spcPts val="0"/>
              </a:spcAft>
              <a:buNone/>
              <a:defRPr sz="1867">
                <a:solidFill>
                  <a:schemeClr val="lt1"/>
                </a:solidFill>
                <a:latin typeface="Google Sans"/>
                <a:ea typeface="Google Sans"/>
                <a:cs typeface="Google Sans"/>
                <a:sym typeface="Google Sans"/>
              </a:defRPr>
            </a:lvl6pPr>
            <a:lvl7pPr lvl="6">
              <a:spcBef>
                <a:spcPts val="0"/>
              </a:spcBef>
              <a:spcAft>
                <a:spcPts val="0"/>
              </a:spcAft>
              <a:buNone/>
              <a:defRPr sz="1867">
                <a:solidFill>
                  <a:schemeClr val="lt1"/>
                </a:solidFill>
                <a:latin typeface="Google Sans"/>
                <a:ea typeface="Google Sans"/>
                <a:cs typeface="Google Sans"/>
                <a:sym typeface="Google Sans"/>
              </a:defRPr>
            </a:lvl7pPr>
            <a:lvl8pPr lvl="7">
              <a:spcBef>
                <a:spcPts val="0"/>
              </a:spcBef>
              <a:spcAft>
                <a:spcPts val="0"/>
              </a:spcAft>
              <a:buNone/>
              <a:defRPr sz="1867">
                <a:solidFill>
                  <a:schemeClr val="lt1"/>
                </a:solidFill>
                <a:latin typeface="Google Sans"/>
                <a:ea typeface="Google Sans"/>
                <a:cs typeface="Google Sans"/>
                <a:sym typeface="Google Sans"/>
              </a:defRPr>
            </a:lvl8pPr>
            <a:lvl9pPr lvl="8">
              <a:spcBef>
                <a:spcPts val="0"/>
              </a:spcBef>
              <a:spcAft>
                <a:spcPts val="0"/>
              </a:spcAft>
              <a:buNone/>
              <a:defRPr sz="1867">
                <a:solidFill>
                  <a:schemeClr val="lt1"/>
                </a:solidFill>
                <a:latin typeface="Google Sans"/>
                <a:ea typeface="Google Sans"/>
                <a:cs typeface="Google Sans"/>
                <a:sym typeface="Google Sans"/>
              </a:defRPr>
            </a:lvl9pPr>
          </a:lstStyle>
          <a:p>
            <a:endParaRPr/>
          </a:p>
        </p:txBody>
      </p:sp>
      <p:sp>
        <p:nvSpPr>
          <p:cNvPr id="13" name="Google Shape;13;p2"/>
          <p:cNvSpPr/>
          <p:nvPr/>
        </p:nvSpPr>
        <p:spPr>
          <a:xfrm>
            <a:off x="556717" y="6179500"/>
            <a:ext cx="1985600" cy="352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60950" tIns="60950" rIns="60950" bIns="60950" anchor="ctr" anchorCtr="0">
            <a:noAutofit/>
          </a:bodyPr>
          <a:lstStyle/>
          <a:p>
            <a:pPr marL="0" lvl="0" indent="0" algn="l" rtl="0">
              <a:spcBef>
                <a:spcPts val="0"/>
              </a:spcBef>
              <a:spcAft>
                <a:spcPts val="0"/>
              </a:spcAft>
              <a:buNone/>
            </a:pPr>
            <a:endParaRPr sz="1200"/>
          </a:p>
        </p:txBody>
      </p:sp>
    </p:spTree>
    <p:extLst>
      <p:ext uri="{BB962C8B-B14F-4D97-AF65-F5344CB8AC3E}">
        <p14:creationId xmlns:p14="http://schemas.microsoft.com/office/powerpoint/2010/main" val="366830680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0b - Presenter - Master title - Yellow">
  <p:cSld name="0b - Presenter - Master title - Yellow">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16" name="Google Shape;16;p3"/>
          <p:cNvPicPr preferRelativeResize="0"/>
          <p:nvPr/>
        </p:nvPicPr>
        <p:blipFill>
          <a:blip r:embed="rId3">
            <a:alphaModFix/>
          </a:blip>
          <a:stretch>
            <a:fillRect/>
          </a:stretch>
        </p:blipFill>
        <p:spPr>
          <a:xfrm>
            <a:off x="1258099" y="2121534"/>
            <a:ext cx="545567" cy="436450"/>
          </a:xfrm>
          <a:prstGeom prst="rect">
            <a:avLst/>
          </a:prstGeom>
          <a:noFill/>
          <a:ln>
            <a:noFill/>
          </a:ln>
        </p:spPr>
      </p:pic>
      <p:sp>
        <p:nvSpPr>
          <p:cNvPr id="17" name="Google Shape;17;p3"/>
          <p:cNvSpPr txBox="1">
            <a:spLocks noGrp="1"/>
          </p:cNvSpPr>
          <p:nvPr>
            <p:ph type="title"/>
          </p:nvPr>
        </p:nvSpPr>
        <p:spPr>
          <a:xfrm>
            <a:off x="1168733" y="2800917"/>
            <a:ext cx="4804600" cy="2533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b="1">
                <a:solidFill>
                  <a:schemeClr val="dk1"/>
                </a:solidFill>
                <a:latin typeface="Google Sans"/>
                <a:ea typeface="Google Sans"/>
                <a:cs typeface="Google Sans"/>
                <a:sym typeface="Google Sans"/>
              </a:defRPr>
            </a:lvl1pPr>
            <a:lvl2pPr lvl="1" rtl="0">
              <a:spcBef>
                <a:spcPts val="0"/>
              </a:spcBef>
              <a:spcAft>
                <a:spcPts val="0"/>
              </a:spcAft>
              <a:buNone/>
              <a:defRPr sz="3200" b="1">
                <a:solidFill>
                  <a:schemeClr val="dk1"/>
                </a:solidFill>
                <a:latin typeface="Google Sans"/>
                <a:ea typeface="Google Sans"/>
                <a:cs typeface="Google Sans"/>
                <a:sym typeface="Google Sans"/>
              </a:defRPr>
            </a:lvl2pPr>
            <a:lvl3pPr lvl="2" rtl="0">
              <a:spcBef>
                <a:spcPts val="0"/>
              </a:spcBef>
              <a:spcAft>
                <a:spcPts val="0"/>
              </a:spcAft>
              <a:buNone/>
              <a:defRPr sz="3200" b="1">
                <a:solidFill>
                  <a:schemeClr val="dk1"/>
                </a:solidFill>
                <a:latin typeface="Google Sans"/>
                <a:ea typeface="Google Sans"/>
                <a:cs typeface="Google Sans"/>
                <a:sym typeface="Google Sans"/>
              </a:defRPr>
            </a:lvl3pPr>
            <a:lvl4pPr lvl="3" rtl="0">
              <a:spcBef>
                <a:spcPts val="0"/>
              </a:spcBef>
              <a:spcAft>
                <a:spcPts val="0"/>
              </a:spcAft>
              <a:buNone/>
              <a:defRPr sz="3200" b="1">
                <a:solidFill>
                  <a:schemeClr val="dk1"/>
                </a:solidFill>
                <a:latin typeface="Google Sans"/>
                <a:ea typeface="Google Sans"/>
                <a:cs typeface="Google Sans"/>
                <a:sym typeface="Google Sans"/>
              </a:defRPr>
            </a:lvl4pPr>
            <a:lvl5pPr lvl="4" rtl="0">
              <a:spcBef>
                <a:spcPts val="0"/>
              </a:spcBef>
              <a:spcAft>
                <a:spcPts val="0"/>
              </a:spcAft>
              <a:buNone/>
              <a:defRPr sz="3200" b="1">
                <a:solidFill>
                  <a:schemeClr val="dk1"/>
                </a:solidFill>
                <a:latin typeface="Google Sans"/>
                <a:ea typeface="Google Sans"/>
                <a:cs typeface="Google Sans"/>
                <a:sym typeface="Google Sans"/>
              </a:defRPr>
            </a:lvl5pPr>
            <a:lvl6pPr lvl="5" rtl="0">
              <a:spcBef>
                <a:spcPts val="0"/>
              </a:spcBef>
              <a:spcAft>
                <a:spcPts val="0"/>
              </a:spcAft>
              <a:buNone/>
              <a:defRPr sz="3200" b="1">
                <a:solidFill>
                  <a:schemeClr val="dk1"/>
                </a:solidFill>
                <a:latin typeface="Google Sans"/>
                <a:ea typeface="Google Sans"/>
                <a:cs typeface="Google Sans"/>
                <a:sym typeface="Google Sans"/>
              </a:defRPr>
            </a:lvl6pPr>
            <a:lvl7pPr lvl="6" rtl="0">
              <a:spcBef>
                <a:spcPts val="0"/>
              </a:spcBef>
              <a:spcAft>
                <a:spcPts val="0"/>
              </a:spcAft>
              <a:buNone/>
              <a:defRPr sz="3200" b="1">
                <a:solidFill>
                  <a:schemeClr val="dk1"/>
                </a:solidFill>
                <a:latin typeface="Google Sans"/>
                <a:ea typeface="Google Sans"/>
                <a:cs typeface="Google Sans"/>
                <a:sym typeface="Google Sans"/>
              </a:defRPr>
            </a:lvl7pPr>
            <a:lvl8pPr lvl="7" rtl="0">
              <a:spcBef>
                <a:spcPts val="0"/>
              </a:spcBef>
              <a:spcAft>
                <a:spcPts val="0"/>
              </a:spcAft>
              <a:buNone/>
              <a:defRPr sz="3200" b="1">
                <a:solidFill>
                  <a:schemeClr val="dk1"/>
                </a:solidFill>
                <a:latin typeface="Google Sans"/>
                <a:ea typeface="Google Sans"/>
                <a:cs typeface="Google Sans"/>
                <a:sym typeface="Google Sans"/>
              </a:defRPr>
            </a:lvl8pPr>
            <a:lvl9pPr lvl="8" rtl="0">
              <a:spcBef>
                <a:spcPts val="0"/>
              </a:spcBef>
              <a:spcAft>
                <a:spcPts val="0"/>
              </a:spcAft>
              <a:buNone/>
              <a:defRPr sz="3200" b="1">
                <a:solidFill>
                  <a:schemeClr val="dk1"/>
                </a:solidFill>
                <a:latin typeface="Google Sans"/>
                <a:ea typeface="Google Sans"/>
                <a:cs typeface="Google Sans"/>
                <a:sym typeface="Google Sans"/>
              </a:defRPr>
            </a:lvl9pPr>
          </a:lstStyle>
          <a:p>
            <a:endParaRPr/>
          </a:p>
        </p:txBody>
      </p:sp>
      <p:sp>
        <p:nvSpPr>
          <p:cNvPr id="18" name="Google Shape;18;p3"/>
          <p:cNvSpPr txBox="1">
            <a:spLocks noGrp="1"/>
          </p:cNvSpPr>
          <p:nvPr>
            <p:ph type="subTitle" idx="1"/>
          </p:nvPr>
        </p:nvSpPr>
        <p:spPr>
          <a:xfrm>
            <a:off x="1168733" y="5334117"/>
            <a:ext cx="4952600" cy="518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Google Sans"/>
                <a:ea typeface="Google Sans"/>
                <a:cs typeface="Google Sans"/>
                <a:sym typeface="Google Sans"/>
              </a:defRPr>
            </a:lvl1pPr>
            <a:lvl2pPr lvl="1" rtl="0">
              <a:spcBef>
                <a:spcPts val="0"/>
              </a:spcBef>
              <a:spcAft>
                <a:spcPts val="0"/>
              </a:spcAft>
              <a:buNone/>
              <a:defRPr sz="2400">
                <a:solidFill>
                  <a:schemeClr val="lt1"/>
                </a:solidFill>
                <a:latin typeface="Google Sans"/>
                <a:ea typeface="Google Sans"/>
                <a:cs typeface="Google Sans"/>
                <a:sym typeface="Google Sans"/>
              </a:defRPr>
            </a:lvl2pPr>
            <a:lvl3pPr lvl="2" rtl="0">
              <a:spcBef>
                <a:spcPts val="0"/>
              </a:spcBef>
              <a:spcAft>
                <a:spcPts val="0"/>
              </a:spcAft>
              <a:buNone/>
              <a:defRPr sz="2400">
                <a:solidFill>
                  <a:schemeClr val="lt1"/>
                </a:solidFill>
                <a:latin typeface="Google Sans"/>
                <a:ea typeface="Google Sans"/>
                <a:cs typeface="Google Sans"/>
                <a:sym typeface="Google Sans"/>
              </a:defRPr>
            </a:lvl3pPr>
            <a:lvl4pPr lvl="3" rtl="0">
              <a:spcBef>
                <a:spcPts val="0"/>
              </a:spcBef>
              <a:spcAft>
                <a:spcPts val="0"/>
              </a:spcAft>
              <a:buNone/>
              <a:defRPr sz="2400">
                <a:solidFill>
                  <a:schemeClr val="lt1"/>
                </a:solidFill>
                <a:latin typeface="Google Sans"/>
                <a:ea typeface="Google Sans"/>
                <a:cs typeface="Google Sans"/>
                <a:sym typeface="Google Sans"/>
              </a:defRPr>
            </a:lvl4pPr>
            <a:lvl5pPr lvl="4" rtl="0">
              <a:spcBef>
                <a:spcPts val="0"/>
              </a:spcBef>
              <a:spcAft>
                <a:spcPts val="0"/>
              </a:spcAft>
              <a:buNone/>
              <a:defRPr sz="2400">
                <a:solidFill>
                  <a:schemeClr val="lt1"/>
                </a:solidFill>
                <a:latin typeface="Google Sans"/>
                <a:ea typeface="Google Sans"/>
                <a:cs typeface="Google Sans"/>
                <a:sym typeface="Google Sans"/>
              </a:defRPr>
            </a:lvl5pPr>
            <a:lvl6pPr lvl="5" rtl="0">
              <a:spcBef>
                <a:spcPts val="0"/>
              </a:spcBef>
              <a:spcAft>
                <a:spcPts val="0"/>
              </a:spcAft>
              <a:buNone/>
              <a:defRPr sz="2400">
                <a:solidFill>
                  <a:schemeClr val="lt1"/>
                </a:solidFill>
                <a:latin typeface="Google Sans"/>
                <a:ea typeface="Google Sans"/>
                <a:cs typeface="Google Sans"/>
                <a:sym typeface="Google Sans"/>
              </a:defRPr>
            </a:lvl6pPr>
            <a:lvl7pPr lvl="6" rtl="0">
              <a:spcBef>
                <a:spcPts val="0"/>
              </a:spcBef>
              <a:spcAft>
                <a:spcPts val="0"/>
              </a:spcAft>
              <a:buNone/>
              <a:defRPr sz="2400">
                <a:solidFill>
                  <a:schemeClr val="lt1"/>
                </a:solidFill>
                <a:latin typeface="Google Sans"/>
                <a:ea typeface="Google Sans"/>
                <a:cs typeface="Google Sans"/>
                <a:sym typeface="Google Sans"/>
              </a:defRPr>
            </a:lvl7pPr>
            <a:lvl8pPr lvl="7" rtl="0">
              <a:spcBef>
                <a:spcPts val="0"/>
              </a:spcBef>
              <a:spcAft>
                <a:spcPts val="0"/>
              </a:spcAft>
              <a:buNone/>
              <a:defRPr sz="2400">
                <a:solidFill>
                  <a:schemeClr val="lt1"/>
                </a:solidFill>
                <a:latin typeface="Google Sans"/>
                <a:ea typeface="Google Sans"/>
                <a:cs typeface="Google Sans"/>
                <a:sym typeface="Google Sans"/>
              </a:defRPr>
            </a:lvl8pPr>
            <a:lvl9pPr lvl="8" rtl="0">
              <a:spcBef>
                <a:spcPts val="0"/>
              </a:spcBef>
              <a:spcAft>
                <a:spcPts val="0"/>
              </a:spcAft>
              <a:buNone/>
              <a:defRPr sz="2400">
                <a:solidFill>
                  <a:schemeClr val="lt1"/>
                </a:solidFill>
                <a:latin typeface="Google Sans"/>
                <a:ea typeface="Google Sans"/>
                <a:cs typeface="Google Sans"/>
                <a:sym typeface="Google Sans"/>
              </a:defRPr>
            </a:lvl9pPr>
          </a:lstStyle>
          <a:p>
            <a:endParaRPr/>
          </a:p>
        </p:txBody>
      </p:sp>
      <p:sp>
        <p:nvSpPr>
          <p:cNvPr id="19" name="Google Shape;19;p3"/>
          <p:cNvSpPr txBox="1">
            <a:spLocks noGrp="1"/>
          </p:cNvSpPr>
          <p:nvPr>
            <p:ph type="subTitle" idx="2"/>
          </p:nvPr>
        </p:nvSpPr>
        <p:spPr>
          <a:xfrm>
            <a:off x="1197133" y="5709867"/>
            <a:ext cx="5449800" cy="436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67">
                <a:solidFill>
                  <a:schemeClr val="lt1"/>
                </a:solidFill>
                <a:latin typeface="Google Sans"/>
                <a:ea typeface="Google Sans"/>
                <a:cs typeface="Google Sans"/>
                <a:sym typeface="Google Sans"/>
              </a:defRPr>
            </a:lvl1pPr>
            <a:lvl2pPr lvl="1" rtl="0">
              <a:spcBef>
                <a:spcPts val="0"/>
              </a:spcBef>
              <a:spcAft>
                <a:spcPts val="0"/>
              </a:spcAft>
              <a:buNone/>
              <a:defRPr sz="1867">
                <a:solidFill>
                  <a:schemeClr val="lt1"/>
                </a:solidFill>
                <a:latin typeface="Google Sans"/>
                <a:ea typeface="Google Sans"/>
                <a:cs typeface="Google Sans"/>
                <a:sym typeface="Google Sans"/>
              </a:defRPr>
            </a:lvl2pPr>
            <a:lvl3pPr lvl="2" rtl="0">
              <a:spcBef>
                <a:spcPts val="0"/>
              </a:spcBef>
              <a:spcAft>
                <a:spcPts val="0"/>
              </a:spcAft>
              <a:buNone/>
              <a:defRPr sz="1867">
                <a:solidFill>
                  <a:schemeClr val="lt1"/>
                </a:solidFill>
                <a:latin typeface="Google Sans"/>
                <a:ea typeface="Google Sans"/>
                <a:cs typeface="Google Sans"/>
                <a:sym typeface="Google Sans"/>
              </a:defRPr>
            </a:lvl3pPr>
            <a:lvl4pPr lvl="3" rtl="0">
              <a:spcBef>
                <a:spcPts val="0"/>
              </a:spcBef>
              <a:spcAft>
                <a:spcPts val="0"/>
              </a:spcAft>
              <a:buNone/>
              <a:defRPr sz="1867">
                <a:solidFill>
                  <a:schemeClr val="lt1"/>
                </a:solidFill>
                <a:latin typeface="Google Sans"/>
                <a:ea typeface="Google Sans"/>
                <a:cs typeface="Google Sans"/>
                <a:sym typeface="Google Sans"/>
              </a:defRPr>
            </a:lvl4pPr>
            <a:lvl5pPr lvl="4" rtl="0">
              <a:spcBef>
                <a:spcPts val="0"/>
              </a:spcBef>
              <a:spcAft>
                <a:spcPts val="0"/>
              </a:spcAft>
              <a:buNone/>
              <a:defRPr sz="1867">
                <a:solidFill>
                  <a:schemeClr val="lt1"/>
                </a:solidFill>
                <a:latin typeface="Google Sans"/>
                <a:ea typeface="Google Sans"/>
                <a:cs typeface="Google Sans"/>
                <a:sym typeface="Google Sans"/>
              </a:defRPr>
            </a:lvl5pPr>
            <a:lvl6pPr lvl="5" rtl="0">
              <a:spcBef>
                <a:spcPts val="0"/>
              </a:spcBef>
              <a:spcAft>
                <a:spcPts val="0"/>
              </a:spcAft>
              <a:buNone/>
              <a:defRPr sz="1867">
                <a:solidFill>
                  <a:schemeClr val="lt1"/>
                </a:solidFill>
                <a:latin typeface="Google Sans"/>
                <a:ea typeface="Google Sans"/>
                <a:cs typeface="Google Sans"/>
                <a:sym typeface="Google Sans"/>
              </a:defRPr>
            </a:lvl6pPr>
            <a:lvl7pPr lvl="6" rtl="0">
              <a:spcBef>
                <a:spcPts val="0"/>
              </a:spcBef>
              <a:spcAft>
                <a:spcPts val="0"/>
              </a:spcAft>
              <a:buNone/>
              <a:defRPr sz="1867">
                <a:solidFill>
                  <a:schemeClr val="lt1"/>
                </a:solidFill>
                <a:latin typeface="Google Sans"/>
                <a:ea typeface="Google Sans"/>
                <a:cs typeface="Google Sans"/>
                <a:sym typeface="Google Sans"/>
              </a:defRPr>
            </a:lvl7pPr>
            <a:lvl8pPr lvl="7" rtl="0">
              <a:spcBef>
                <a:spcPts val="0"/>
              </a:spcBef>
              <a:spcAft>
                <a:spcPts val="0"/>
              </a:spcAft>
              <a:buNone/>
              <a:defRPr sz="1867">
                <a:solidFill>
                  <a:schemeClr val="lt1"/>
                </a:solidFill>
                <a:latin typeface="Google Sans"/>
                <a:ea typeface="Google Sans"/>
                <a:cs typeface="Google Sans"/>
                <a:sym typeface="Google Sans"/>
              </a:defRPr>
            </a:lvl8pPr>
            <a:lvl9pPr lvl="8" rtl="0">
              <a:spcBef>
                <a:spcPts val="0"/>
              </a:spcBef>
              <a:spcAft>
                <a:spcPts val="0"/>
              </a:spcAft>
              <a:buNone/>
              <a:defRPr sz="1867">
                <a:solidFill>
                  <a:schemeClr val="lt1"/>
                </a:solidFill>
                <a:latin typeface="Google Sans"/>
                <a:ea typeface="Google Sans"/>
                <a:cs typeface="Google Sans"/>
                <a:sym typeface="Google Sans"/>
              </a:defRPr>
            </a:lvl9pPr>
          </a:lstStyle>
          <a:p>
            <a:endParaRPr/>
          </a:p>
        </p:txBody>
      </p:sp>
    </p:spTree>
    <p:extLst>
      <p:ext uri="{BB962C8B-B14F-4D97-AF65-F5344CB8AC3E}">
        <p14:creationId xmlns:p14="http://schemas.microsoft.com/office/powerpoint/2010/main" val="241264216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ags" Target="../tags/tag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6" Type="http://schemas.openxmlformats.org/officeDocument/2006/relationships/theme" Target="../theme/theme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theme" Target="../theme/theme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29" Type="http://schemas.openxmlformats.org/officeDocument/2006/relationships/slideLayout" Target="../slideLayouts/slideLayout96.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image" Target="../media/image8.png"/><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31" Type="http://schemas.openxmlformats.org/officeDocument/2006/relationships/theme" Target="../theme/theme4.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21" Type="http://schemas.openxmlformats.org/officeDocument/2006/relationships/slideLayout" Target="../slideLayouts/slideLayout118.xml"/><Relationship Id="rId34" Type="http://schemas.openxmlformats.org/officeDocument/2006/relationships/slideLayout" Target="../slideLayouts/slideLayout131.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slideLayout" Target="../slideLayouts/slideLayout130.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37" Type="http://schemas.openxmlformats.org/officeDocument/2006/relationships/image" Target="../media/image8.png"/><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36" Type="http://schemas.openxmlformats.org/officeDocument/2006/relationships/theme" Target="../theme/theme5.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slideLayout" Target="../slideLayouts/slideLayout132.xml"/><Relationship Id="rId8" Type="http://schemas.openxmlformats.org/officeDocument/2006/relationships/slideLayout" Target="../slideLayouts/slideLayout105.xml"/><Relationship Id="rId3"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fld id="{B6A95138-A96E-2F42-A959-2EFD44FE4AB7}" type="slidenum">
              <a:rPr lang="en-US" smtClean="0"/>
              <a:pPr/>
              <a:t>‹#›</a:t>
            </a:fld>
            <a:endParaRPr lang="en-US" dirty="0"/>
          </a:p>
        </p:txBody>
      </p:sp>
      <p:sp>
        <p:nvSpPr>
          <p:cNvPr id="5" name="Footer Placeholder 4">
            <a:extLst>
              <a:ext uri="{FF2B5EF4-FFF2-40B4-BE49-F238E27FC236}">
                <a16:creationId xmlns:a16="http://schemas.microsoft.com/office/drawing/2014/main" id="{8D064DA9-8E78-194C-AB7B-DC01F6E01F7F}"/>
              </a:ext>
              <a:ext uri="{C183D7F6-B498-43B3-948B-1728B52AA6E4}">
                <adec:decorative xmlns:adec="http://schemas.microsoft.com/office/drawing/2017/decorative" val="1"/>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endParaRPr lang="en-US" dirty="0"/>
          </a:p>
        </p:txBody>
      </p:sp>
    </p:spTree>
    <p:custDataLst>
      <p:tags r:id="rId42"/>
    </p:custDataLst>
    <p:extLst>
      <p:ext uri="{BB962C8B-B14F-4D97-AF65-F5344CB8AC3E}">
        <p14:creationId xmlns:p14="http://schemas.microsoft.com/office/powerpoint/2010/main" val="154356879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 id="2147483710" r:id="rId24"/>
    <p:sldLayoutId id="2147483711" r:id="rId25"/>
    <p:sldLayoutId id="2147483712" r:id="rId26"/>
    <p:sldLayoutId id="2147483670" r:id="rId27"/>
    <p:sldLayoutId id="2147483649" r:id="rId28"/>
    <p:sldLayoutId id="2147483651" r:id="rId29"/>
    <p:sldLayoutId id="2147483652" r:id="rId30"/>
    <p:sldLayoutId id="2147483661" r:id="rId31"/>
    <p:sldLayoutId id="2147483657" r:id="rId32"/>
    <p:sldLayoutId id="2147483658" r:id="rId33"/>
    <p:sldLayoutId id="2147483659" r:id="rId34"/>
    <p:sldLayoutId id="2147483678" r:id="rId35"/>
    <p:sldLayoutId id="2147483679" r:id="rId36"/>
    <p:sldLayoutId id="2147483677" r:id="rId37"/>
    <p:sldLayoutId id="2147483727" r:id="rId38"/>
    <p:sldLayoutId id="2147483728" r:id="rId39"/>
    <p:sldLayoutId id="2147483729" r:id="rId40"/>
  </p:sldLayoutIdLst>
  <p:hf hdr="0" ft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64">
          <p15:clr>
            <a:srgbClr val="F26B43"/>
          </p15:clr>
        </p15:guide>
        <p15:guide id="4" pos="74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AFAD4D-4431-7A41-9CBA-D46FE05980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AFC8D60-C860-EF4D-841E-BDCE6837B2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6328C6-87AB-6644-B47B-E5BC19C34B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B6BDE3FF-020F-EF4F-906D-7D59F1F2B3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ADF907A-6A72-C04E-8435-205AE624AC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A95138-A96E-2F42-A959-2EFD44FE4AB7}" type="slidenum">
              <a:rPr lang="en-US" smtClean="0"/>
              <a:pPr/>
              <a:t>‹#›</a:t>
            </a:fld>
            <a:endParaRPr lang="en-US" dirty="0"/>
          </a:p>
        </p:txBody>
      </p:sp>
    </p:spTree>
    <p:extLst>
      <p:ext uri="{BB962C8B-B14F-4D97-AF65-F5344CB8AC3E}">
        <p14:creationId xmlns:p14="http://schemas.microsoft.com/office/powerpoint/2010/main" val="4224500391"/>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30" r:id="rId12"/>
    <p:sldLayoutId id="2147483731" r:id="rId13"/>
    <p:sldLayoutId id="2147483732" r:id="rId14"/>
    <p:sldLayoutId id="2147483733"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AFAD4D-4431-7A41-9CBA-D46FE05980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AFC8D60-C860-EF4D-841E-BDCE6837B2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6328C6-87AB-6644-B47B-E5BC19C34B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B6BDE3FF-020F-EF4F-906D-7D59F1F2B3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ADF907A-6A72-C04E-8435-205AE624AC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A95138-A96E-2F42-A959-2EFD44FE4AB7}" type="slidenum">
              <a:rPr lang="en-US" smtClean="0"/>
              <a:pPr/>
              <a:t>‹#›</a:t>
            </a:fld>
            <a:endParaRPr lang="en-US" dirty="0"/>
          </a:p>
        </p:txBody>
      </p:sp>
    </p:spTree>
    <p:extLst>
      <p:ext uri="{BB962C8B-B14F-4D97-AF65-F5344CB8AC3E}">
        <p14:creationId xmlns:p14="http://schemas.microsoft.com/office/powerpoint/2010/main" val="778028978"/>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84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32">
            <a:alphaModFix/>
          </a:blip>
          <a:srcRect r="-21669"/>
          <a:stretch/>
        </p:blipFill>
        <p:spPr>
          <a:xfrm>
            <a:off x="673733" y="6170700"/>
            <a:ext cx="2148768" cy="338017"/>
          </a:xfrm>
          <a:prstGeom prst="rect">
            <a:avLst/>
          </a:prstGeom>
          <a:noFill/>
          <a:ln>
            <a:noFill/>
          </a:ln>
        </p:spPr>
      </p:pic>
    </p:spTree>
    <p:extLst>
      <p:ext uri="{BB962C8B-B14F-4D97-AF65-F5344CB8AC3E}">
        <p14:creationId xmlns:p14="http://schemas.microsoft.com/office/powerpoint/2010/main" val="3815232395"/>
      </p:ext>
    </p:extLst>
  </p:cSld>
  <p:clrMap bg1="lt1" tx1="dk1" bg2="dk2" tx2="lt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4" r:id="rId6"/>
    <p:sldLayoutId id="2147483775" r:id="rId7"/>
    <p:sldLayoutId id="2147483776" r:id="rId8"/>
    <p:sldLayoutId id="2147483777" r:id="rId9"/>
    <p:sldLayoutId id="2147483778" r:id="rId10"/>
    <p:sldLayoutId id="2147483780" r:id="rId11"/>
    <p:sldLayoutId id="2147483781" r:id="rId12"/>
    <p:sldLayoutId id="2147483782" r:id="rId13"/>
    <p:sldLayoutId id="2147483783" r:id="rId14"/>
    <p:sldLayoutId id="2147483784" r:id="rId15"/>
    <p:sldLayoutId id="2147483786" r:id="rId16"/>
    <p:sldLayoutId id="2147483787" r:id="rId17"/>
    <p:sldLayoutId id="2147483788" r:id="rId18"/>
    <p:sldLayoutId id="2147483789" r:id="rId19"/>
    <p:sldLayoutId id="2147483790" r:id="rId20"/>
    <p:sldLayoutId id="2147483792" r:id="rId21"/>
    <p:sldLayoutId id="2147483793" r:id="rId22"/>
    <p:sldLayoutId id="2147483794" r:id="rId23"/>
    <p:sldLayoutId id="2147483795" r:id="rId24"/>
    <p:sldLayoutId id="2147483796" r:id="rId25"/>
    <p:sldLayoutId id="2147483797" r:id="rId26"/>
    <p:sldLayoutId id="2147483799" r:id="rId27"/>
    <p:sldLayoutId id="2147483800" r:id="rId28"/>
    <p:sldLayoutId id="2147483801" r:id="rId29"/>
    <p:sldLayoutId id="2147483802" r:id="rId3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37">
            <a:alphaModFix/>
          </a:blip>
          <a:srcRect r="-21669"/>
          <a:stretch/>
        </p:blipFill>
        <p:spPr>
          <a:xfrm>
            <a:off x="673733" y="6170700"/>
            <a:ext cx="2148768" cy="338017"/>
          </a:xfrm>
          <a:prstGeom prst="rect">
            <a:avLst/>
          </a:prstGeom>
          <a:noFill/>
          <a:ln>
            <a:noFill/>
          </a:ln>
        </p:spPr>
      </p:pic>
    </p:spTree>
    <p:extLst>
      <p:ext uri="{BB962C8B-B14F-4D97-AF65-F5344CB8AC3E}">
        <p14:creationId xmlns:p14="http://schemas.microsoft.com/office/powerpoint/2010/main" val="950611900"/>
      </p:ext>
    </p:extLst>
  </p:cSld>
  <p:clrMap bg1="lt1" tx1="dk1" bg2="dk2" tx2="lt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 id="2147483823" r:id="rId20"/>
    <p:sldLayoutId id="2147483824" r:id="rId21"/>
    <p:sldLayoutId id="2147483825" r:id="rId22"/>
    <p:sldLayoutId id="2147483826" r:id="rId23"/>
    <p:sldLayoutId id="2147483827" r:id="rId24"/>
    <p:sldLayoutId id="2147483829" r:id="rId25"/>
    <p:sldLayoutId id="2147483830" r:id="rId26"/>
    <p:sldLayoutId id="2147483831" r:id="rId27"/>
    <p:sldLayoutId id="2147483832" r:id="rId28"/>
    <p:sldLayoutId id="2147483833" r:id="rId29"/>
    <p:sldLayoutId id="2147483834" r:id="rId30"/>
    <p:sldLayoutId id="2147483835" r:id="rId31"/>
    <p:sldLayoutId id="2147483836" r:id="rId32"/>
    <p:sldLayoutId id="2147483837" r:id="rId33"/>
    <p:sldLayoutId id="2147483838" r:id="rId34"/>
    <p:sldLayoutId id="2147483839" r:id="rId3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hanaa.ghanem@metrostate.edu" TargetMode="External"/><Relationship Id="rId2" Type="http://schemas.openxmlformats.org/officeDocument/2006/relationships/notesSlide" Target="../notesSlides/notesSlide1.xml"/><Relationship Id="rId1" Type="http://schemas.openxmlformats.org/officeDocument/2006/relationships/slideLayout" Target="../slideLayouts/slideLayout41.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0.xml"/><Relationship Id="rId1" Type="http://schemas.openxmlformats.org/officeDocument/2006/relationships/slideLayout" Target="../slideLayouts/slideLayout57.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s>
</file>

<file path=ppt/slides/_rels/slide10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00.xml"/><Relationship Id="rId1" Type="http://schemas.openxmlformats.org/officeDocument/2006/relationships/slideLayout" Target="../slideLayouts/slideLayout4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4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7.xml"/></Relationships>
</file>

<file path=ppt/slides/_rels/slide10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4.xml"/><Relationship Id="rId1" Type="http://schemas.openxmlformats.org/officeDocument/2006/relationships/slideLayout" Target="../slideLayouts/slideLayout42.xml"/></Relationships>
</file>

<file path=ppt/slides/_rels/slide10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5.xml"/><Relationship Id="rId1" Type="http://schemas.openxmlformats.org/officeDocument/2006/relationships/slideLayout" Target="../slideLayouts/slideLayout42.xml"/><Relationship Id="rId4" Type="http://schemas.openxmlformats.org/officeDocument/2006/relationships/image" Target="../media/image66.png"/></Relationships>
</file>

<file path=ppt/slides/_rels/slide10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6.xml"/><Relationship Id="rId1" Type="http://schemas.openxmlformats.org/officeDocument/2006/relationships/slideLayout" Target="../slideLayouts/slideLayout41.xml"/></Relationships>
</file>

<file path=ppt/slides/_rels/slide107.xml.rels><?xml version="1.0" encoding="UTF-8" standalone="yes"?>
<Relationships xmlns="http://schemas.openxmlformats.org/package/2006/relationships"><Relationship Id="rId3" Type="http://schemas.openxmlformats.org/officeDocument/2006/relationships/hyperlink" Target="https://cloud.google.com/customers" TargetMode="External"/><Relationship Id="rId2" Type="http://schemas.openxmlformats.org/officeDocument/2006/relationships/notesSlide" Target="../notesSlides/notesSlide107.xml"/><Relationship Id="rId1" Type="http://schemas.openxmlformats.org/officeDocument/2006/relationships/slideLayout" Target="../slideLayouts/slideLayout41.xml"/><Relationship Id="rId4" Type="http://schemas.openxmlformats.org/officeDocument/2006/relationships/image" Target="../media/image68.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4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57.xml"/></Relationships>
</file>

<file path=ppt/slides/_rels/slide11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0.xml"/><Relationship Id="rId1" Type="http://schemas.openxmlformats.org/officeDocument/2006/relationships/slideLayout" Target="../slideLayouts/slideLayout4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4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42.xml"/></Relationships>
</file>

<file path=ppt/slides/_rels/slide113.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113.xml"/><Relationship Id="rId1" Type="http://schemas.openxmlformats.org/officeDocument/2006/relationships/slideLayout" Target="../slideLayouts/slideLayout4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42.xml"/></Relationships>
</file>

<file path=ppt/slides/_rels/slide115.xml.rels><?xml version="1.0" encoding="UTF-8" standalone="yes"?>
<Relationships xmlns="http://schemas.openxmlformats.org/package/2006/relationships"><Relationship Id="rId8" Type="http://schemas.openxmlformats.org/officeDocument/2006/relationships/hyperlink" Target="https://sites.google.com/google.com/gcp-teachingresources/privacy-and-terms" TargetMode="External"/><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115.xml"/><Relationship Id="rId1" Type="http://schemas.openxmlformats.org/officeDocument/2006/relationships/slideLayout" Target="../slideLayouts/slideLayout5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4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42.xml"/></Relationships>
</file>

<file path=ppt/slides/_rels/slide11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118.xml"/><Relationship Id="rId1" Type="http://schemas.openxmlformats.org/officeDocument/2006/relationships/slideLayout" Target="../slideLayouts/slideLayout4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5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4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4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42.xml"/></Relationships>
</file>

<file path=ppt/slides/_rels/slide123.xml.rels><?xml version="1.0" encoding="UTF-8" standalone="yes"?>
<Relationships xmlns="http://schemas.openxmlformats.org/package/2006/relationships"><Relationship Id="rId3" Type="http://schemas.openxmlformats.org/officeDocument/2006/relationships/hyperlink" Target="https://www.youtube.com/watch?v=36zducUX16w" TargetMode="External"/><Relationship Id="rId2" Type="http://schemas.openxmlformats.org/officeDocument/2006/relationships/notesSlide" Target="../notesSlides/notesSlide123.xml"/><Relationship Id="rId1" Type="http://schemas.openxmlformats.org/officeDocument/2006/relationships/slideLayout" Target="../slideLayouts/slideLayout4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42.xml"/></Relationships>
</file>

<file path=ppt/slides/_rels/slide125.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125.xml"/><Relationship Id="rId1" Type="http://schemas.openxmlformats.org/officeDocument/2006/relationships/slideLayout" Target="../slideLayouts/slideLayout80.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12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6.xml"/><Relationship Id="rId1" Type="http://schemas.openxmlformats.org/officeDocument/2006/relationships/slideLayout" Target="../slideLayouts/slideLayout42.xml"/></Relationships>
</file>

<file path=ppt/slides/_rels/slide127.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27.xml"/><Relationship Id="rId1" Type="http://schemas.openxmlformats.org/officeDocument/2006/relationships/slideLayout" Target="../slideLayouts/slideLayout4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42.xml"/></Relationships>
</file>

<file path=ppt/slides/_rels/slide129.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129.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4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4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4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4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4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4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4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42.xml"/></Relationships>
</file>

<file path=ppt/slides/_rels/slide138.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138.xml"/><Relationship Id="rId1" Type="http://schemas.openxmlformats.org/officeDocument/2006/relationships/slideLayout" Target="../slideLayouts/slideLayout4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57.xml"/></Relationships>
</file>

<file path=ppt/slides/_rels/slide140.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140.xml"/><Relationship Id="rId1" Type="http://schemas.openxmlformats.org/officeDocument/2006/relationships/slideLayout" Target="../slideLayouts/slideLayout4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4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4.xml"/></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143.xml"/><Relationship Id="rId2" Type="http://schemas.openxmlformats.org/officeDocument/2006/relationships/slideLayout" Target="../slideLayouts/slideLayout1.xml"/><Relationship Id="rId1" Type="http://schemas.openxmlformats.org/officeDocument/2006/relationships/tags" Target="../tags/tag37.xml"/></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44.xml"/><Relationship Id="rId2" Type="http://schemas.openxmlformats.org/officeDocument/2006/relationships/slideLayout" Target="../slideLayouts/slideLayout5.xml"/><Relationship Id="rId1" Type="http://schemas.openxmlformats.org/officeDocument/2006/relationships/tags" Target="../tags/tag38.xml"/></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45.xml"/><Relationship Id="rId2" Type="http://schemas.openxmlformats.org/officeDocument/2006/relationships/slideLayout" Target="../slideLayouts/slideLayout5.xml"/><Relationship Id="rId1" Type="http://schemas.openxmlformats.org/officeDocument/2006/relationships/tags" Target="../tags/tag39.xml"/></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146.xml"/><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147.xml"/><Relationship Id="rId2" Type="http://schemas.openxmlformats.org/officeDocument/2006/relationships/slideLayout" Target="../slideLayouts/slideLayout5.xml"/><Relationship Id="rId1" Type="http://schemas.openxmlformats.org/officeDocument/2006/relationships/tags" Target="../tags/tag41.xml"/><Relationship Id="rId4" Type="http://schemas.openxmlformats.org/officeDocument/2006/relationships/image" Target="../media/image86.jpeg"/></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148.xml"/><Relationship Id="rId2" Type="http://schemas.openxmlformats.org/officeDocument/2006/relationships/slideLayout" Target="../slideLayouts/slideLayout5.xml"/><Relationship Id="rId1" Type="http://schemas.openxmlformats.org/officeDocument/2006/relationships/tags" Target="../tags/tag42.xml"/><Relationship Id="rId4" Type="http://schemas.openxmlformats.org/officeDocument/2006/relationships/image" Target="../media/image86.jpeg"/></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49.xml"/><Relationship Id="rId2" Type="http://schemas.openxmlformats.org/officeDocument/2006/relationships/slideLayout" Target="../slideLayouts/slideLayout5.xml"/><Relationship Id="rId1" Type="http://schemas.openxmlformats.org/officeDocument/2006/relationships/tags" Target="../tags/tag43.xml"/><Relationship Id="rId5" Type="http://schemas.openxmlformats.org/officeDocument/2006/relationships/image" Target="../media/image88.png"/><Relationship Id="rId4" Type="http://schemas.openxmlformats.org/officeDocument/2006/relationships/image" Target="../media/image87.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57.xml"/></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150.xml"/><Relationship Id="rId2" Type="http://schemas.openxmlformats.org/officeDocument/2006/relationships/slideLayout" Target="../slideLayouts/slideLayout5.xml"/><Relationship Id="rId1" Type="http://schemas.openxmlformats.org/officeDocument/2006/relationships/tags" Target="../tags/tag44.xml"/><Relationship Id="rId4" Type="http://schemas.openxmlformats.org/officeDocument/2006/relationships/image" Target="../media/image89.png"/></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151.xml"/><Relationship Id="rId2" Type="http://schemas.openxmlformats.org/officeDocument/2006/relationships/slideLayout" Target="../slideLayouts/slideLayout18.xml"/><Relationship Id="rId1" Type="http://schemas.openxmlformats.org/officeDocument/2006/relationships/tags" Target="../tags/tag45.xml"/><Relationship Id="rId4" Type="http://schemas.openxmlformats.org/officeDocument/2006/relationships/image" Target="../media/image90.png"/></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52.xml"/><Relationship Id="rId2" Type="http://schemas.openxmlformats.org/officeDocument/2006/relationships/slideLayout" Target="../slideLayouts/slideLayout5.xml"/><Relationship Id="rId1" Type="http://schemas.openxmlformats.org/officeDocument/2006/relationships/tags" Target="../tags/tag46.xml"/><Relationship Id="rId4" Type="http://schemas.openxmlformats.org/officeDocument/2006/relationships/image" Target="../media/image91.png"/></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153.xml"/><Relationship Id="rId2" Type="http://schemas.openxmlformats.org/officeDocument/2006/relationships/slideLayout" Target="../slideLayouts/slideLayout5.xml"/><Relationship Id="rId1" Type="http://schemas.openxmlformats.org/officeDocument/2006/relationships/tags" Target="../tags/tag47.xml"/><Relationship Id="rId5" Type="http://schemas.openxmlformats.org/officeDocument/2006/relationships/image" Target="../media/image93.png"/><Relationship Id="rId4" Type="http://schemas.openxmlformats.org/officeDocument/2006/relationships/image" Target="../media/image92.png"/></Relationships>
</file>

<file path=ppt/slides/_rels/slide154.xml.rels><?xml version="1.0" encoding="UTF-8" standalone="yes"?>
<Relationships xmlns="http://schemas.openxmlformats.org/package/2006/relationships"><Relationship Id="rId13" Type="http://schemas.openxmlformats.org/officeDocument/2006/relationships/image" Target="../media/image102.svg"/><Relationship Id="rId18" Type="http://schemas.openxmlformats.org/officeDocument/2006/relationships/image" Target="../media/image107.png"/><Relationship Id="rId26" Type="http://schemas.openxmlformats.org/officeDocument/2006/relationships/image" Target="../media/image115.png"/><Relationship Id="rId21" Type="http://schemas.openxmlformats.org/officeDocument/2006/relationships/image" Target="../media/image110.svg"/><Relationship Id="rId34" Type="http://schemas.openxmlformats.org/officeDocument/2006/relationships/image" Target="../media/image123.png"/><Relationship Id="rId7" Type="http://schemas.openxmlformats.org/officeDocument/2006/relationships/image" Target="../media/image96.png"/><Relationship Id="rId12" Type="http://schemas.openxmlformats.org/officeDocument/2006/relationships/image" Target="../media/image101.png"/><Relationship Id="rId17" Type="http://schemas.openxmlformats.org/officeDocument/2006/relationships/image" Target="../media/image106.svg"/><Relationship Id="rId25" Type="http://schemas.openxmlformats.org/officeDocument/2006/relationships/image" Target="../media/image114.svg"/><Relationship Id="rId33" Type="http://schemas.openxmlformats.org/officeDocument/2006/relationships/image" Target="../media/image122.svg"/><Relationship Id="rId2" Type="http://schemas.openxmlformats.org/officeDocument/2006/relationships/tags" Target="../tags/tag49.xml"/><Relationship Id="rId16" Type="http://schemas.openxmlformats.org/officeDocument/2006/relationships/image" Target="../media/image105.png"/><Relationship Id="rId20" Type="http://schemas.openxmlformats.org/officeDocument/2006/relationships/image" Target="../media/image109.png"/><Relationship Id="rId29" Type="http://schemas.openxmlformats.org/officeDocument/2006/relationships/image" Target="../media/image118.svg"/><Relationship Id="rId1" Type="http://schemas.openxmlformats.org/officeDocument/2006/relationships/tags" Target="../tags/tag48.xml"/><Relationship Id="rId6" Type="http://schemas.openxmlformats.org/officeDocument/2006/relationships/image" Target="../media/image95.emf"/><Relationship Id="rId11" Type="http://schemas.openxmlformats.org/officeDocument/2006/relationships/image" Target="../media/image100.png"/><Relationship Id="rId24" Type="http://schemas.openxmlformats.org/officeDocument/2006/relationships/image" Target="../media/image113.png"/><Relationship Id="rId32" Type="http://schemas.openxmlformats.org/officeDocument/2006/relationships/image" Target="../media/image121.png"/><Relationship Id="rId37" Type="http://schemas.openxmlformats.org/officeDocument/2006/relationships/image" Target="../media/image126.svg"/><Relationship Id="rId5" Type="http://schemas.openxmlformats.org/officeDocument/2006/relationships/image" Target="../media/image94.PNG"/><Relationship Id="rId15" Type="http://schemas.openxmlformats.org/officeDocument/2006/relationships/image" Target="../media/image104.svg"/><Relationship Id="rId23" Type="http://schemas.openxmlformats.org/officeDocument/2006/relationships/image" Target="../media/image112.svg"/><Relationship Id="rId28" Type="http://schemas.openxmlformats.org/officeDocument/2006/relationships/image" Target="../media/image117.png"/><Relationship Id="rId36" Type="http://schemas.openxmlformats.org/officeDocument/2006/relationships/image" Target="../media/image125.png"/><Relationship Id="rId10" Type="http://schemas.openxmlformats.org/officeDocument/2006/relationships/image" Target="../media/image99.emf"/><Relationship Id="rId19" Type="http://schemas.openxmlformats.org/officeDocument/2006/relationships/image" Target="../media/image108.svg"/><Relationship Id="rId31" Type="http://schemas.openxmlformats.org/officeDocument/2006/relationships/image" Target="../media/image120.svg"/><Relationship Id="rId4" Type="http://schemas.openxmlformats.org/officeDocument/2006/relationships/notesSlide" Target="../notesSlides/notesSlide154.xml"/><Relationship Id="rId9" Type="http://schemas.openxmlformats.org/officeDocument/2006/relationships/image" Target="../media/image98.svg"/><Relationship Id="rId14" Type="http://schemas.openxmlformats.org/officeDocument/2006/relationships/image" Target="../media/image103.png"/><Relationship Id="rId22" Type="http://schemas.openxmlformats.org/officeDocument/2006/relationships/image" Target="../media/image111.png"/><Relationship Id="rId27" Type="http://schemas.openxmlformats.org/officeDocument/2006/relationships/image" Target="../media/image116.svg"/><Relationship Id="rId30" Type="http://schemas.openxmlformats.org/officeDocument/2006/relationships/image" Target="../media/image119.png"/><Relationship Id="rId35" Type="http://schemas.openxmlformats.org/officeDocument/2006/relationships/image" Target="../media/image124.svg"/><Relationship Id="rId8" Type="http://schemas.openxmlformats.org/officeDocument/2006/relationships/image" Target="../media/image97.png"/><Relationship Id="rId3"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155.xml"/><Relationship Id="rId2" Type="http://schemas.openxmlformats.org/officeDocument/2006/relationships/slideLayout" Target="../slideLayouts/slideLayout3.xml"/><Relationship Id="rId1" Type="http://schemas.openxmlformats.org/officeDocument/2006/relationships/tags" Target="../tags/tag50.xml"/><Relationship Id="rId4" Type="http://schemas.openxmlformats.org/officeDocument/2006/relationships/image" Target="../media/image127.jpeg"/></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156.xml"/><Relationship Id="rId2" Type="http://schemas.openxmlformats.org/officeDocument/2006/relationships/slideLayout" Target="../slideLayouts/slideLayout2.xml"/><Relationship Id="rId1" Type="http://schemas.openxmlformats.org/officeDocument/2006/relationships/tags" Target="../tags/tag51.xml"/></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157.xml"/><Relationship Id="rId2" Type="http://schemas.openxmlformats.org/officeDocument/2006/relationships/slideLayout" Target="../slideLayouts/slideLayout18.xml"/><Relationship Id="rId1" Type="http://schemas.openxmlformats.org/officeDocument/2006/relationships/tags" Target="../tags/tag52.xml"/><Relationship Id="rId5" Type="http://schemas.openxmlformats.org/officeDocument/2006/relationships/image" Target="../media/image129.png"/><Relationship Id="rId4" Type="http://schemas.openxmlformats.org/officeDocument/2006/relationships/image" Target="../media/image128.png"/></Relationships>
</file>

<file path=ppt/slides/_rels/slide158.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notesSlide" Target="../notesSlides/notesSlide158.xml"/><Relationship Id="rId7" Type="http://schemas.openxmlformats.org/officeDocument/2006/relationships/image" Target="../media/image133.png"/><Relationship Id="rId2" Type="http://schemas.openxmlformats.org/officeDocument/2006/relationships/slideLayout" Target="../slideLayouts/slideLayout18.xml"/><Relationship Id="rId1" Type="http://schemas.openxmlformats.org/officeDocument/2006/relationships/tags" Target="../tags/tag53.xml"/><Relationship Id="rId6" Type="http://schemas.openxmlformats.org/officeDocument/2006/relationships/image" Target="../media/image132.png"/><Relationship Id="rId5" Type="http://schemas.openxmlformats.org/officeDocument/2006/relationships/image" Target="../media/image131.svg"/><Relationship Id="rId4" Type="http://schemas.openxmlformats.org/officeDocument/2006/relationships/image" Target="../media/image130.png"/></Relationships>
</file>

<file path=ppt/slides/_rels/slide159.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notesSlide" Target="../notesSlides/notesSlide159.xml"/><Relationship Id="rId7" Type="http://schemas.openxmlformats.org/officeDocument/2006/relationships/image" Target="../media/image138.png"/><Relationship Id="rId2" Type="http://schemas.openxmlformats.org/officeDocument/2006/relationships/slideLayout" Target="../slideLayouts/slideLayout18.xml"/><Relationship Id="rId1" Type="http://schemas.openxmlformats.org/officeDocument/2006/relationships/tags" Target="../tags/tag54.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57.xml"/><Relationship Id="rId4" Type="http://schemas.openxmlformats.org/officeDocument/2006/relationships/image" Target="../media/image31.png"/></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60.xml"/><Relationship Id="rId2" Type="http://schemas.openxmlformats.org/officeDocument/2006/relationships/slideLayout" Target="../slideLayouts/slideLayout18.xml"/><Relationship Id="rId1" Type="http://schemas.openxmlformats.org/officeDocument/2006/relationships/tags" Target="../tags/tag55.xml"/><Relationship Id="rId5" Type="http://schemas.openxmlformats.org/officeDocument/2006/relationships/image" Target="../media/image141.png"/><Relationship Id="rId4" Type="http://schemas.openxmlformats.org/officeDocument/2006/relationships/image" Target="../media/image140.png"/></Relationships>
</file>

<file path=ppt/slides/_rels/slide161.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notesSlide" Target="../notesSlides/notesSlide161.xml"/><Relationship Id="rId7" Type="http://schemas.openxmlformats.org/officeDocument/2006/relationships/image" Target="../media/image144.png"/><Relationship Id="rId2" Type="http://schemas.openxmlformats.org/officeDocument/2006/relationships/slideLayout" Target="../slideLayouts/slideLayout18.xml"/><Relationship Id="rId1" Type="http://schemas.openxmlformats.org/officeDocument/2006/relationships/tags" Target="../tags/tag56.xml"/><Relationship Id="rId6" Type="http://schemas.openxmlformats.org/officeDocument/2006/relationships/image" Target="../media/image143.png"/><Relationship Id="rId5" Type="http://schemas.microsoft.com/office/2007/relationships/hdphoto" Target="../media/hdphoto1.wdp"/><Relationship Id="rId4" Type="http://schemas.openxmlformats.org/officeDocument/2006/relationships/image" Target="../media/image142.png"/><Relationship Id="rId9" Type="http://schemas.microsoft.com/office/2007/relationships/hdphoto" Target="../media/hdphoto2.wdp"/></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62.xml"/><Relationship Id="rId7" Type="http://schemas.openxmlformats.org/officeDocument/2006/relationships/image" Target="../media/image149.png"/><Relationship Id="rId2" Type="http://schemas.openxmlformats.org/officeDocument/2006/relationships/slideLayout" Target="../slideLayouts/slideLayout18.xml"/><Relationship Id="rId1" Type="http://schemas.openxmlformats.org/officeDocument/2006/relationships/tags" Target="../tags/tag57.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163.xml"/><Relationship Id="rId2" Type="http://schemas.openxmlformats.org/officeDocument/2006/relationships/slideLayout" Target="../slideLayouts/slideLayout3.xml"/><Relationship Id="rId1" Type="http://schemas.openxmlformats.org/officeDocument/2006/relationships/tags" Target="../tags/tag58.xml"/><Relationship Id="rId4" Type="http://schemas.openxmlformats.org/officeDocument/2006/relationships/image" Target="../media/image127.jpeg"/></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164.xml"/><Relationship Id="rId2" Type="http://schemas.openxmlformats.org/officeDocument/2006/relationships/slideLayout" Target="../slideLayouts/slideLayout2.xml"/><Relationship Id="rId1" Type="http://schemas.openxmlformats.org/officeDocument/2006/relationships/tags" Target="../tags/tag59.xml"/></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165.xml"/><Relationship Id="rId2" Type="http://schemas.openxmlformats.org/officeDocument/2006/relationships/slideLayout" Target="../slideLayouts/slideLayout5.xml"/><Relationship Id="rId1" Type="http://schemas.openxmlformats.org/officeDocument/2006/relationships/tags" Target="../tags/tag60.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166.xml"/><Relationship Id="rId2" Type="http://schemas.openxmlformats.org/officeDocument/2006/relationships/slideLayout" Target="../slideLayouts/slideLayout5.xml"/><Relationship Id="rId1" Type="http://schemas.openxmlformats.org/officeDocument/2006/relationships/tags" Target="../tags/tag61.xml"/></Relationships>
</file>

<file path=ppt/slides/_rels/slide167.xml.rels><?xml version="1.0" encoding="UTF-8" standalone="yes"?>
<Relationships xmlns="http://schemas.openxmlformats.org/package/2006/relationships"><Relationship Id="rId13" Type="http://schemas.openxmlformats.org/officeDocument/2006/relationships/image" Target="../media/image162.svg"/><Relationship Id="rId18" Type="http://schemas.openxmlformats.org/officeDocument/2006/relationships/image" Target="../media/image167.png"/><Relationship Id="rId26" Type="http://schemas.openxmlformats.org/officeDocument/2006/relationships/image" Target="../media/image175.png"/><Relationship Id="rId39" Type="http://schemas.openxmlformats.org/officeDocument/2006/relationships/image" Target="../media/image188.svg"/><Relationship Id="rId21" Type="http://schemas.openxmlformats.org/officeDocument/2006/relationships/image" Target="../media/image170.svg"/><Relationship Id="rId34" Type="http://schemas.openxmlformats.org/officeDocument/2006/relationships/image" Target="../media/image183.png"/><Relationship Id="rId42" Type="http://schemas.openxmlformats.org/officeDocument/2006/relationships/image" Target="../media/image191.png"/><Relationship Id="rId47" Type="http://schemas.openxmlformats.org/officeDocument/2006/relationships/image" Target="../media/image196.svg"/><Relationship Id="rId7" Type="http://schemas.openxmlformats.org/officeDocument/2006/relationships/image" Target="../media/image156.svg"/><Relationship Id="rId2" Type="http://schemas.openxmlformats.org/officeDocument/2006/relationships/slideLayout" Target="../slideLayouts/slideLayout18.xml"/><Relationship Id="rId16" Type="http://schemas.openxmlformats.org/officeDocument/2006/relationships/image" Target="../media/image165.png"/><Relationship Id="rId29" Type="http://schemas.openxmlformats.org/officeDocument/2006/relationships/image" Target="../media/image178.svg"/><Relationship Id="rId11" Type="http://schemas.openxmlformats.org/officeDocument/2006/relationships/image" Target="../media/image160.svg"/><Relationship Id="rId24" Type="http://schemas.openxmlformats.org/officeDocument/2006/relationships/image" Target="../media/image173.png"/><Relationship Id="rId32" Type="http://schemas.openxmlformats.org/officeDocument/2006/relationships/image" Target="../media/image181.png"/><Relationship Id="rId37" Type="http://schemas.openxmlformats.org/officeDocument/2006/relationships/image" Target="../media/image186.svg"/><Relationship Id="rId40" Type="http://schemas.openxmlformats.org/officeDocument/2006/relationships/image" Target="../media/image189.png"/><Relationship Id="rId45" Type="http://schemas.openxmlformats.org/officeDocument/2006/relationships/image" Target="../media/image194.svg"/><Relationship Id="rId5" Type="http://schemas.openxmlformats.org/officeDocument/2006/relationships/image" Target="../media/image154.svg"/><Relationship Id="rId15" Type="http://schemas.openxmlformats.org/officeDocument/2006/relationships/image" Target="../media/image164.svg"/><Relationship Id="rId23" Type="http://schemas.openxmlformats.org/officeDocument/2006/relationships/image" Target="../media/image172.svg"/><Relationship Id="rId28" Type="http://schemas.openxmlformats.org/officeDocument/2006/relationships/image" Target="../media/image177.png"/><Relationship Id="rId36" Type="http://schemas.openxmlformats.org/officeDocument/2006/relationships/image" Target="../media/image185.png"/><Relationship Id="rId49" Type="http://schemas.openxmlformats.org/officeDocument/2006/relationships/image" Target="../media/image198.svg"/><Relationship Id="rId10" Type="http://schemas.openxmlformats.org/officeDocument/2006/relationships/image" Target="../media/image159.png"/><Relationship Id="rId19" Type="http://schemas.openxmlformats.org/officeDocument/2006/relationships/image" Target="../media/image168.svg"/><Relationship Id="rId31" Type="http://schemas.openxmlformats.org/officeDocument/2006/relationships/image" Target="../media/image180.svg"/><Relationship Id="rId44" Type="http://schemas.openxmlformats.org/officeDocument/2006/relationships/image" Target="../media/image193.png"/><Relationship Id="rId4" Type="http://schemas.openxmlformats.org/officeDocument/2006/relationships/image" Target="../media/image153.png"/><Relationship Id="rId9" Type="http://schemas.openxmlformats.org/officeDocument/2006/relationships/image" Target="../media/image158.svg"/><Relationship Id="rId14" Type="http://schemas.openxmlformats.org/officeDocument/2006/relationships/image" Target="../media/image163.png"/><Relationship Id="rId22" Type="http://schemas.openxmlformats.org/officeDocument/2006/relationships/image" Target="../media/image171.png"/><Relationship Id="rId27" Type="http://schemas.openxmlformats.org/officeDocument/2006/relationships/image" Target="../media/image176.svg"/><Relationship Id="rId30" Type="http://schemas.openxmlformats.org/officeDocument/2006/relationships/image" Target="../media/image179.png"/><Relationship Id="rId35" Type="http://schemas.openxmlformats.org/officeDocument/2006/relationships/image" Target="../media/image184.svg"/><Relationship Id="rId43" Type="http://schemas.openxmlformats.org/officeDocument/2006/relationships/image" Target="../media/image192.svg"/><Relationship Id="rId48" Type="http://schemas.openxmlformats.org/officeDocument/2006/relationships/image" Target="../media/image197.png"/><Relationship Id="rId8" Type="http://schemas.openxmlformats.org/officeDocument/2006/relationships/image" Target="../media/image157.png"/><Relationship Id="rId3" Type="http://schemas.openxmlformats.org/officeDocument/2006/relationships/notesSlide" Target="../notesSlides/notesSlide167.xml"/><Relationship Id="rId12" Type="http://schemas.openxmlformats.org/officeDocument/2006/relationships/image" Target="../media/image161.png"/><Relationship Id="rId17" Type="http://schemas.openxmlformats.org/officeDocument/2006/relationships/image" Target="../media/image166.svg"/><Relationship Id="rId25" Type="http://schemas.openxmlformats.org/officeDocument/2006/relationships/image" Target="../media/image174.svg"/><Relationship Id="rId33" Type="http://schemas.openxmlformats.org/officeDocument/2006/relationships/image" Target="../media/image182.svg"/><Relationship Id="rId38" Type="http://schemas.openxmlformats.org/officeDocument/2006/relationships/image" Target="../media/image187.png"/><Relationship Id="rId46" Type="http://schemas.openxmlformats.org/officeDocument/2006/relationships/image" Target="../media/image195.png"/><Relationship Id="rId20" Type="http://schemas.openxmlformats.org/officeDocument/2006/relationships/image" Target="../media/image169.png"/><Relationship Id="rId41" Type="http://schemas.openxmlformats.org/officeDocument/2006/relationships/image" Target="../media/image190.svg"/><Relationship Id="rId1" Type="http://schemas.openxmlformats.org/officeDocument/2006/relationships/tags" Target="../tags/tag62.xml"/><Relationship Id="rId6" Type="http://schemas.openxmlformats.org/officeDocument/2006/relationships/image" Target="../media/image155.png"/></Relationships>
</file>

<file path=ppt/slides/_rels/slide168.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200.svg"/><Relationship Id="rId18" Type="http://schemas.openxmlformats.org/officeDocument/2006/relationships/image" Target="../media/image113.png"/><Relationship Id="rId3" Type="http://schemas.openxmlformats.org/officeDocument/2006/relationships/notesSlide" Target="../notesSlides/notesSlide168.xml"/><Relationship Id="rId21" Type="http://schemas.openxmlformats.org/officeDocument/2006/relationships/image" Target="../media/image206.svg"/><Relationship Id="rId7" Type="http://schemas.openxmlformats.org/officeDocument/2006/relationships/image" Target="../media/image172.svg"/><Relationship Id="rId12" Type="http://schemas.openxmlformats.org/officeDocument/2006/relationships/image" Target="../media/image199.png"/><Relationship Id="rId17" Type="http://schemas.openxmlformats.org/officeDocument/2006/relationships/image" Target="../media/image204.svg"/><Relationship Id="rId2" Type="http://schemas.openxmlformats.org/officeDocument/2006/relationships/slideLayout" Target="../slideLayouts/slideLayout18.xml"/><Relationship Id="rId16" Type="http://schemas.openxmlformats.org/officeDocument/2006/relationships/image" Target="../media/image203.png"/><Relationship Id="rId20" Type="http://schemas.openxmlformats.org/officeDocument/2006/relationships/image" Target="../media/image205.png"/><Relationship Id="rId1" Type="http://schemas.openxmlformats.org/officeDocument/2006/relationships/tags" Target="../tags/tag63.xml"/><Relationship Id="rId6" Type="http://schemas.openxmlformats.org/officeDocument/2006/relationships/image" Target="../media/image171.png"/><Relationship Id="rId11" Type="http://schemas.openxmlformats.org/officeDocument/2006/relationships/image" Target="../media/image178.svg"/><Relationship Id="rId5" Type="http://schemas.openxmlformats.org/officeDocument/2006/relationships/image" Target="../media/image184.svg"/><Relationship Id="rId15" Type="http://schemas.openxmlformats.org/officeDocument/2006/relationships/image" Target="../media/image202.svg"/><Relationship Id="rId23" Type="http://schemas.openxmlformats.org/officeDocument/2006/relationships/image" Target="../media/image208.svg"/><Relationship Id="rId10" Type="http://schemas.openxmlformats.org/officeDocument/2006/relationships/image" Target="../media/image177.png"/><Relationship Id="rId19" Type="http://schemas.openxmlformats.org/officeDocument/2006/relationships/image" Target="../media/image114.svg"/><Relationship Id="rId4" Type="http://schemas.openxmlformats.org/officeDocument/2006/relationships/image" Target="../media/image183.png"/><Relationship Id="rId9" Type="http://schemas.openxmlformats.org/officeDocument/2006/relationships/image" Target="../media/image162.svg"/><Relationship Id="rId14" Type="http://schemas.openxmlformats.org/officeDocument/2006/relationships/image" Target="../media/image201.png"/><Relationship Id="rId22" Type="http://schemas.openxmlformats.org/officeDocument/2006/relationships/image" Target="../media/image207.png"/></Relationships>
</file>

<file path=ppt/slides/_rels/slide169.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218.svg"/><Relationship Id="rId18" Type="http://schemas.openxmlformats.org/officeDocument/2006/relationships/image" Target="../media/image203.png"/><Relationship Id="rId3" Type="http://schemas.openxmlformats.org/officeDocument/2006/relationships/notesSlide" Target="../notesSlides/notesSlide169.xml"/><Relationship Id="rId21" Type="http://schemas.openxmlformats.org/officeDocument/2006/relationships/image" Target="../media/image224.svg"/><Relationship Id="rId7" Type="http://schemas.openxmlformats.org/officeDocument/2006/relationships/image" Target="../media/image212.svg"/><Relationship Id="rId12" Type="http://schemas.openxmlformats.org/officeDocument/2006/relationships/image" Target="../media/image217.png"/><Relationship Id="rId17" Type="http://schemas.openxmlformats.org/officeDocument/2006/relationships/image" Target="../media/image222.svg"/><Relationship Id="rId2" Type="http://schemas.openxmlformats.org/officeDocument/2006/relationships/slideLayout" Target="../slideLayouts/slideLayout18.xml"/><Relationship Id="rId16" Type="http://schemas.openxmlformats.org/officeDocument/2006/relationships/image" Target="../media/image221.png"/><Relationship Id="rId20" Type="http://schemas.openxmlformats.org/officeDocument/2006/relationships/image" Target="../media/image223.png"/><Relationship Id="rId1" Type="http://schemas.openxmlformats.org/officeDocument/2006/relationships/tags" Target="../tags/tag64.xml"/><Relationship Id="rId6" Type="http://schemas.openxmlformats.org/officeDocument/2006/relationships/image" Target="../media/image211.png"/><Relationship Id="rId11" Type="http://schemas.openxmlformats.org/officeDocument/2006/relationships/image" Target="../media/image216.svg"/><Relationship Id="rId5" Type="http://schemas.openxmlformats.org/officeDocument/2006/relationships/image" Target="../media/image210.svg"/><Relationship Id="rId15" Type="http://schemas.openxmlformats.org/officeDocument/2006/relationships/image" Target="../media/image220.svg"/><Relationship Id="rId23" Type="http://schemas.openxmlformats.org/officeDocument/2006/relationships/image" Target="../media/image226.svg"/><Relationship Id="rId10" Type="http://schemas.openxmlformats.org/officeDocument/2006/relationships/image" Target="../media/image215.png"/><Relationship Id="rId19" Type="http://schemas.openxmlformats.org/officeDocument/2006/relationships/image" Target="../media/image204.svg"/><Relationship Id="rId4" Type="http://schemas.openxmlformats.org/officeDocument/2006/relationships/image" Target="../media/image209.png"/><Relationship Id="rId9" Type="http://schemas.openxmlformats.org/officeDocument/2006/relationships/image" Target="../media/image214.svg"/><Relationship Id="rId14" Type="http://schemas.openxmlformats.org/officeDocument/2006/relationships/image" Target="../media/image219.png"/><Relationship Id="rId22" Type="http://schemas.openxmlformats.org/officeDocument/2006/relationships/image" Target="../media/image22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7.xml"/></Relationships>
</file>

<file path=ppt/slides/_rels/slide170.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162.svg"/><Relationship Id="rId3" Type="http://schemas.openxmlformats.org/officeDocument/2006/relationships/notesSlide" Target="../notesSlides/notesSlide170.xml"/><Relationship Id="rId7" Type="http://schemas.openxmlformats.org/officeDocument/2006/relationships/image" Target="../media/image176.svg"/><Relationship Id="rId12" Type="http://schemas.openxmlformats.org/officeDocument/2006/relationships/image" Target="../media/image161.png"/><Relationship Id="rId17" Type="http://schemas.openxmlformats.org/officeDocument/2006/relationships/image" Target="../media/image156.svg"/><Relationship Id="rId2" Type="http://schemas.openxmlformats.org/officeDocument/2006/relationships/slideLayout" Target="../slideLayouts/slideLayout18.xml"/><Relationship Id="rId16" Type="http://schemas.openxmlformats.org/officeDocument/2006/relationships/image" Target="../media/image155.png"/><Relationship Id="rId1" Type="http://schemas.openxmlformats.org/officeDocument/2006/relationships/tags" Target="../tags/tag65.xml"/><Relationship Id="rId6" Type="http://schemas.openxmlformats.org/officeDocument/2006/relationships/image" Target="../media/image175.png"/><Relationship Id="rId11" Type="http://schemas.openxmlformats.org/officeDocument/2006/relationships/image" Target="../media/image184.svg"/><Relationship Id="rId5" Type="http://schemas.openxmlformats.org/officeDocument/2006/relationships/image" Target="../media/image190.svg"/><Relationship Id="rId15" Type="http://schemas.openxmlformats.org/officeDocument/2006/relationships/image" Target="../media/image178.svg"/><Relationship Id="rId10" Type="http://schemas.openxmlformats.org/officeDocument/2006/relationships/image" Target="../media/image183.png"/><Relationship Id="rId4" Type="http://schemas.openxmlformats.org/officeDocument/2006/relationships/image" Target="../media/image189.png"/><Relationship Id="rId9" Type="http://schemas.openxmlformats.org/officeDocument/2006/relationships/image" Target="../media/image172.svg"/><Relationship Id="rId14" Type="http://schemas.openxmlformats.org/officeDocument/2006/relationships/image" Target="../media/image177.png"/></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171.xml"/><Relationship Id="rId2" Type="http://schemas.openxmlformats.org/officeDocument/2006/relationships/slideLayout" Target="../slideLayouts/slideLayout18.xml"/><Relationship Id="rId1" Type="http://schemas.openxmlformats.org/officeDocument/2006/relationships/tags" Target="../tags/tag66.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172.xml"/><Relationship Id="rId2" Type="http://schemas.openxmlformats.org/officeDocument/2006/relationships/slideLayout" Target="../slideLayouts/slideLayout3.xml"/><Relationship Id="rId1" Type="http://schemas.openxmlformats.org/officeDocument/2006/relationships/tags" Target="../tags/tag67.xml"/><Relationship Id="rId4" Type="http://schemas.openxmlformats.org/officeDocument/2006/relationships/image" Target="../media/image127.jpeg"/></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173.xml"/><Relationship Id="rId2" Type="http://schemas.openxmlformats.org/officeDocument/2006/relationships/slideLayout" Target="../slideLayouts/slideLayout2.xml"/><Relationship Id="rId1" Type="http://schemas.openxmlformats.org/officeDocument/2006/relationships/tags" Target="../tags/tag68.xml"/></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174.xml"/><Relationship Id="rId2" Type="http://schemas.openxmlformats.org/officeDocument/2006/relationships/slideLayout" Target="../slideLayouts/slideLayout6.xml"/><Relationship Id="rId1" Type="http://schemas.openxmlformats.org/officeDocument/2006/relationships/tags" Target="../tags/tag69.xml"/><Relationship Id="rId4" Type="http://schemas.openxmlformats.org/officeDocument/2006/relationships/image" Target="../media/image230.png"/></Relationships>
</file>

<file path=ppt/slides/_rels/slide175.xml.rels><?xml version="1.0" encoding="UTF-8" standalone="yes"?>
<Relationships xmlns="http://schemas.openxmlformats.org/package/2006/relationships"><Relationship Id="rId3" Type="http://schemas.openxmlformats.org/officeDocument/2006/relationships/notesSlide" Target="../notesSlides/notesSlide175.xml"/><Relationship Id="rId2" Type="http://schemas.openxmlformats.org/officeDocument/2006/relationships/slideLayout" Target="../slideLayouts/slideLayout5.xml"/><Relationship Id="rId1" Type="http://schemas.openxmlformats.org/officeDocument/2006/relationships/tags" Target="../tags/tag70.xml"/><Relationship Id="rId4" Type="http://schemas.openxmlformats.org/officeDocument/2006/relationships/image" Target="../media/image230.png"/></Relationships>
</file>

<file path=ppt/slides/_rels/slide176.xml.rels><?xml version="1.0" encoding="UTF-8" standalone="yes"?>
<Relationships xmlns="http://schemas.openxmlformats.org/package/2006/relationships"><Relationship Id="rId3" Type="http://schemas.openxmlformats.org/officeDocument/2006/relationships/notesSlide" Target="../notesSlides/notesSlide176.xml"/><Relationship Id="rId2" Type="http://schemas.openxmlformats.org/officeDocument/2006/relationships/slideLayout" Target="../slideLayouts/slideLayout18.xml"/><Relationship Id="rId1" Type="http://schemas.openxmlformats.org/officeDocument/2006/relationships/tags" Target="../tags/tag71.xml"/><Relationship Id="rId6" Type="http://schemas.openxmlformats.org/officeDocument/2006/relationships/image" Target="../media/image208.svg"/><Relationship Id="rId5" Type="http://schemas.openxmlformats.org/officeDocument/2006/relationships/image" Target="../media/image207.png"/><Relationship Id="rId4" Type="http://schemas.openxmlformats.org/officeDocument/2006/relationships/image" Target="../media/image231.PNG"/></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177.xml"/><Relationship Id="rId2" Type="http://schemas.openxmlformats.org/officeDocument/2006/relationships/slideLayout" Target="../slideLayouts/slideLayout18.xml"/><Relationship Id="rId1" Type="http://schemas.openxmlformats.org/officeDocument/2006/relationships/tags" Target="../tags/tag72.xml"/><Relationship Id="rId6" Type="http://schemas.openxmlformats.org/officeDocument/2006/relationships/image" Target="../media/image208.svg"/><Relationship Id="rId5" Type="http://schemas.openxmlformats.org/officeDocument/2006/relationships/image" Target="../media/image207.png"/><Relationship Id="rId4" Type="http://schemas.openxmlformats.org/officeDocument/2006/relationships/image" Target="../media/image232.PNG"/></Relationships>
</file>

<file path=ppt/slides/_rels/slide178.xml.rels><?xml version="1.0" encoding="UTF-8" standalone="yes"?>
<Relationships xmlns="http://schemas.openxmlformats.org/package/2006/relationships"><Relationship Id="rId3" Type="http://schemas.openxmlformats.org/officeDocument/2006/relationships/notesSlide" Target="../notesSlides/notesSlide178.xml"/><Relationship Id="rId2" Type="http://schemas.openxmlformats.org/officeDocument/2006/relationships/slideLayout" Target="../slideLayouts/slideLayout18.xml"/><Relationship Id="rId1" Type="http://schemas.openxmlformats.org/officeDocument/2006/relationships/tags" Target="../tags/tag73.xml"/><Relationship Id="rId6" Type="http://schemas.openxmlformats.org/officeDocument/2006/relationships/image" Target="../media/image208.svg"/><Relationship Id="rId5" Type="http://schemas.openxmlformats.org/officeDocument/2006/relationships/image" Target="../media/image207.png"/><Relationship Id="rId4" Type="http://schemas.openxmlformats.org/officeDocument/2006/relationships/image" Target="../media/image233.PNG"/></Relationships>
</file>

<file path=ppt/slides/_rels/slide179.xml.rels><?xml version="1.0" encoding="UTF-8" standalone="yes"?>
<Relationships xmlns="http://schemas.openxmlformats.org/package/2006/relationships"><Relationship Id="rId3" Type="http://schemas.openxmlformats.org/officeDocument/2006/relationships/notesSlide" Target="../notesSlides/notesSlide179.xml"/><Relationship Id="rId2" Type="http://schemas.openxmlformats.org/officeDocument/2006/relationships/slideLayout" Target="../slideLayouts/slideLayout18.xml"/><Relationship Id="rId1" Type="http://schemas.openxmlformats.org/officeDocument/2006/relationships/tags" Target="../tags/tag74.xml"/><Relationship Id="rId6" Type="http://schemas.openxmlformats.org/officeDocument/2006/relationships/image" Target="../media/image208.svg"/><Relationship Id="rId5" Type="http://schemas.openxmlformats.org/officeDocument/2006/relationships/image" Target="../media/image207.png"/><Relationship Id="rId4" Type="http://schemas.openxmlformats.org/officeDocument/2006/relationships/image" Target="../media/image23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7.xml"/></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180.xml"/><Relationship Id="rId2" Type="http://schemas.openxmlformats.org/officeDocument/2006/relationships/slideLayout" Target="../slideLayouts/slideLayout18.xml"/><Relationship Id="rId1" Type="http://schemas.openxmlformats.org/officeDocument/2006/relationships/tags" Target="../tags/tag75.xml"/><Relationship Id="rId6" Type="http://schemas.openxmlformats.org/officeDocument/2006/relationships/image" Target="../media/image208.svg"/><Relationship Id="rId5" Type="http://schemas.openxmlformats.org/officeDocument/2006/relationships/image" Target="../media/image207.png"/><Relationship Id="rId4" Type="http://schemas.openxmlformats.org/officeDocument/2006/relationships/image" Target="../media/image235.PNG"/></Relationships>
</file>

<file path=ppt/slides/_rels/slide181.xml.rels><?xml version="1.0" encoding="UTF-8" standalone="yes"?>
<Relationships xmlns="http://schemas.openxmlformats.org/package/2006/relationships"><Relationship Id="rId3" Type="http://schemas.openxmlformats.org/officeDocument/2006/relationships/notesSlide" Target="../notesSlides/notesSlide181.xml"/><Relationship Id="rId2" Type="http://schemas.openxmlformats.org/officeDocument/2006/relationships/slideLayout" Target="../slideLayouts/slideLayout18.xml"/><Relationship Id="rId1" Type="http://schemas.openxmlformats.org/officeDocument/2006/relationships/tags" Target="../tags/tag76.xml"/><Relationship Id="rId6" Type="http://schemas.openxmlformats.org/officeDocument/2006/relationships/image" Target="../media/image208.svg"/><Relationship Id="rId5" Type="http://schemas.openxmlformats.org/officeDocument/2006/relationships/image" Target="../media/image207.png"/><Relationship Id="rId4" Type="http://schemas.openxmlformats.org/officeDocument/2006/relationships/image" Target="../media/image236.PNG"/></Relationships>
</file>

<file path=ppt/slides/_rels/slide182.xml.rels><?xml version="1.0" encoding="UTF-8" standalone="yes"?>
<Relationships xmlns="http://schemas.openxmlformats.org/package/2006/relationships"><Relationship Id="rId3" Type="http://schemas.openxmlformats.org/officeDocument/2006/relationships/notesSlide" Target="../notesSlides/notesSlide182.xml"/><Relationship Id="rId2" Type="http://schemas.openxmlformats.org/officeDocument/2006/relationships/slideLayout" Target="../slideLayouts/slideLayout3.xml"/><Relationship Id="rId1" Type="http://schemas.openxmlformats.org/officeDocument/2006/relationships/tags" Target="../tags/tag77.xml"/><Relationship Id="rId4" Type="http://schemas.openxmlformats.org/officeDocument/2006/relationships/image" Target="../media/image127.jpeg"/></Relationships>
</file>

<file path=ppt/slides/_rels/slide183.xml.rels><?xml version="1.0" encoding="UTF-8" standalone="yes"?>
<Relationships xmlns="http://schemas.openxmlformats.org/package/2006/relationships"><Relationship Id="rId3" Type="http://schemas.openxmlformats.org/officeDocument/2006/relationships/notesSlide" Target="../notesSlides/notesSlide183.xml"/><Relationship Id="rId2" Type="http://schemas.openxmlformats.org/officeDocument/2006/relationships/slideLayout" Target="../slideLayouts/slideLayout2.xml"/><Relationship Id="rId1" Type="http://schemas.openxmlformats.org/officeDocument/2006/relationships/tags" Target="../tags/tag78.xml"/></Relationships>
</file>

<file path=ppt/slides/_rels/slide184.xml.rels><?xml version="1.0" encoding="UTF-8" standalone="yes"?>
<Relationships xmlns="http://schemas.openxmlformats.org/package/2006/relationships"><Relationship Id="rId3" Type="http://schemas.openxmlformats.org/officeDocument/2006/relationships/notesSlide" Target="../notesSlides/notesSlide184.xml"/><Relationship Id="rId2" Type="http://schemas.openxmlformats.org/officeDocument/2006/relationships/slideLayout" Target="../slideLayouts/slideLayout5.xml"/><Relationship Id="rId1" Type="http://schemas.openxmlformats.org/officeDocument/2006/relationships/tags" Target="../tags/tag79.xml"/></Relationships>
</file>

<file path=ppt/slides/_rels/slide185.xml.rels><?xml version="1.0" encoding="UTF-8" standalone="yes"?>
<Relationships xmlns="http://schemas.openxmlformats.org/package/2006/relationships"><Relationship Id="rId8" Type="http://schemas.openxmlformats.org/officeDocument/2006/relationships/hyperlink" Target="https://aws.amazon.com/blogs/enterprise-strategy/6-strategies-for-migrating-applications-to-the-cloud/" TargetMode="External"/><Relationship Id="rId3" Type="http://schemas.openxmlformats.org/officeDocument/2006/relationships/notesSlide" Target="../notesSlides/notesSlide185.xml"/><Relationship Id="rId7" Type="http://schemas.openxmlformats.org/officeDocument/2006/relationships/hyperlink" Target="https://d1.awsstatic.com/whitepapers/aws_cloud_adoption_framework.pdf" TargetMode="External"/><Relationship Id="rId2" Type="http://schemas.openxmlformats.org/officeDocument/2006/relationships/slideLayout" Target="../slideLayouts/slideLayout5.xml"/><Relationship Id="rId1" Type="http://schemas.openxmlformats.org/officeDocument/2006/relationships/tags" Target="../tags/tag80.xml"/><Relationship Id="rId6" Type="http://schemas.openxmlformats.org/officeDocument/2006/relationships/hyperlink" Target="https://d1.awsstatic.com/whitepapers/aws-overview.pdf" TargetMode="External"/><Relationship Id="rId5" Type="http://schemas.openxmlformats.org/officeDocument/2006/relationships/hyperlink" Target="https://aws.amazon.com/what-is-aws/" TargetMode="External"/><Relationship Id="rId4" Type="http://schemas.openxmlformats.org/officeDocument/2006/relationships/hyperlink" Target="https://www.youtube.com/watch?v=mZ5H8sn_2ZI&amp;feature=youtu.be" TargetMode="External"/></Relationships>
</file>

<file path=ppt/slides/_rels/slide186.xml.rels><?xml version="1.0" encoding="UTF-8" standalone="yes"?>
<Relationships xmlns="http://schemas.openxmlformats.org/package/2006/relationships"><Relationship Id="rId3" Type="http://schemas.openxmlformats.org/officeDocument/2006/relationships/notesSlide" Target="../notesSlides/notesSlide186.xml"/><Relationship Id="rId2" Type="http://schemas.openxmlformats.org/officeDocument/2006/relationships/slideLayout" Target="../slideLayouts/slideLayout23.xml"/><Relationship Id="rId1" Type="http://schemas.openxmlformats.org/officeDocument/2006/relationships/tags" Target="../tags/tag81.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4.xml"/></Relationships>
</file>

<file path=ppt/slides/_rels/slide188.xml.rels><?xml version="1.0" encoding="UTF-8" standalone="yes"?>
<Relationships xmlns="http://schemas.openxmlformats.org/package/2006/relationships"><Relationship Id="rId3"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188.xml"/><Relationship Id="rId1" Type="http://schemas.openxmlformats.org/officeDocument/2006/relationships/slideLayout" Target="../slideLayouts/slideLayout98.xml"/></Relationships>
</file>

<file path=ppt/slides/_rels/slide189.xml.rels><?xml version="1.0" encoding="UTF-8" standalone="yes"?>
<Relationships xmlns="http://schemas.openxmlformats.org/package/2006/relationships"><Relationship Id="rId3"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189.xml"/><Relationship Id="rId1" Type="http://schemas.openxmlformats.org/officeDocument/2006/relationships/slideLayout" Target="../slideLayouts/slideLayout113.xml"/></Relationships>
</file>

<file path=ppt/slides/_rels/slide1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9.xml"/><Relationship Id="rId1" Type="http://schemas.openxmlformats.org/officeDocument/2006/relationships/slideLayout" Target="../slideLayouts/slideLayout59.xml"/><Relationship Id="rId4" Type="http://schemas.openxmlformats.org/officeDocument/2006/relationships/image" Target="../media/image33.png"/></Relationships>
</file>

<file path=ppt/slides/_rels/slide190.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190.xml"/><Relationship Id="rId1" Type="http://schemas.openxmlformats.org/officeDocument/2006/relationships/slideLayout" Target="../slideLayouts/slideLayout113.xml"/><Relationship Id="rId4" Type="http://schemas.openxmlformats.org/officeDocument/2006/relationships/hyperlink" Target="https://sites.google.com/google.com/gcp-teachingresources/privacy-and-terms" TargetMode="External"/></Relationships>
</file>

<file path=ppt/slides/_rels/slide191.xml.rels><?xml version="1.0" encoding="UTF-8" standalone="yes"?>
<Relationships xmlns="http://schemas.openxmlformats.org/package/2006/relationships"><Relationship Id="rId3"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191.xml"/><Relationship Id="rId1" Type="http://schemas.openxmlformats.org/officeDocument/2006/relationships/slideLayout" Target="../slideLayouts/slideLayout110.xml"/></Relationships>
</file>

<file path=ppt/slides/_rels/slide192.xml.rels><?xml version="1.0" encoding="UTF-8" standalone="yes"?>
<Relationships xmlns="http://schemas.openxmlformats.org/package/2006/relationships"><Relationship Id="rId3"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192.xml"/><Relationship Id="rId1" Type="http://schemas.openxmlformats.org/officeDocument/2006/relationships/slideLayout" Target="../slideLayouts/slideLayout110.xml"/></Relationships>
</file>

<file path=ppt/slides/_rels/slide193.xml.rels><?xml version="1.0" encoding="UTF-8" standalone="yes"?>
<Relationships xmlns="http://schemas.openxmlformats.org/package/2006/relationships"><Relationship Id="rId8" Type="http://schemas.openxmlformats.org/officeDocument/2006/relationships/hyperlink" Target="https://sites.google.com/google.com/gcp-teachingresources/privacy-and-terms" TargetMode="External"/><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193.xml"/><Relationship Id="rId1" Type="http://schemas.openxmlformats.org/officeDocument/2006/relationships/slideLayout" Target="../slideLayouts/slideLayout11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94.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94.xml"/><Relationship Id="rId1" Type="http://schemas.openxmlformats.org/officeDocument/2006/relationships/slideLayout" Target="../slideLayouts/slideLayout113.xml"/><Relationship Id="rId4" Type="http://schemas.openxmlformats.org/officeDocument/2006/relationships/hyperlink" Target="https://sites.google.com/google.com/gcp-teachingresources/privacy-and-terms" TargetMode="External"/></Relationships>
</file>

<file path=ppt/slides/_rels/slide195.xml.rels><?xml version="1.0" encoding="UTF-8" standalone="yes"?>
<Relationships xmlns="http://schemas.openxmlformats.org/package/2006/relationships"><Relationship Id="rId3"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195.xml"/><Relationship Id="rId1" Type="http://schemas.openxmlformats.org/officeDocument/2006/relationships/slideLayout" Target="../slideLayouts/slideLayout110.xml"/></Relationships>
</file>

<file path=ppt/slides/_rels/slide196.xml.rels><?xml version="1.0" encoding="UTF-8" standalone="yes"?>
<Relationships xmlns="http://schemas.openxmlformats.org/package/2006/relationships"><Relationship Id="rId3"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196.xml"/><Relationship Id="rId1" Type="http://schemas.openxmlformats.org/officeDocument/2006/relationships/slideLayout" Target="../slideLayouts/slideLayout113.xml"/></Relationships>
</file>

<file path=ppt/slides/_rels/slide197.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239.png"/><Relationship Id="rId7" Type="http://schemas.openxmlformats.org/officeDocument/2006/relationships/image" Target="../media/image243.png"/><Relationship Id="rId2" Type="http://schemas.openxmlformats.org/officeDocument/2006/relationships/notesSlide" Target="../notesSlides/notesSlide197.xml"/><Relationship Id="rId1" Type="http://schemas.openxmlformats.org/officeDocument/2006/relationships/slideLayout" Target="../slideLayouts/slideLayout113.xml"/><Relationship Id="rId6" Type="http://schemas.openxmlformats.org/officeDocument/2006/relationships/image" Target="../media/image242.png"/><Relationship Id="rId11" Type="http://schemas.openxmlformats.org/officeDocument/2006/relationships/hyperlink" Target="https://sites.google.com/google.com/gcp-teachingresources/privacy-and-terms" TargetMode="External"/><Relationship Id="rId5" Type="http://schemas.openxmlformats.org/officeDocument/2006/relationships/image" Target="../media/image241.png"/><Relationship Id="rId10" Type="http://schemas.openxmlformats.org/officeDocument/2006/relationships/image" Target="../media/image245.png"/><Relationship Id="rId4" Type="http://schemas.openxmlformats.org/officeDocument/2006/relationships/image" Target="../media/image240.png"/><Relationship Id="rId9" Type="http://schemas.openxmlformats.org/officeDocument/2006/relationships/image" Target="../media/image244.png"/></Relationships>
</file>

<file path=ppt/slides/_rels/slide198.xml.rels><?xml version="1.0" encoding="UTF-8" standalone="yes"?>
<Relationships xmlns="http://schemas.openxmlformats.org/package/2006/relationships"><Relationship Id="rId3" Type="http://schemas.openxmlformats.org/officeDocument/2006/relationships/image" Target="../media/image246.jpg"/><Relationship Id="rId2" Type="http://schemas.openxmlformats.org/officeDocument/2006/relationships/notesSlide" Target="../notesSlides/notesSlide198.xml"/><Relationship Id="rId1" Type="http://schemas.openxmlformats.org/officeDocument/2006/relationships/slideLayout" Target="../slideLayouts/slideLayout113.xml"/><Relationship Id="rId5" Type="http://schemas.openxmlformats.org/officeDocument/2006/relationships/hyperlink" Target="https://sites.google.com/google.com/gcp-teachingresources/privacy-and-terms" TargetMode="External"/><Relationship Id="rId4" Type="http://schemas.openxmlformats.org/officeDocument/2006/relationships/image" Target="../media/image247.png"/></Relationships>
</file>

<file path=ppt/slides/_rels/slide199.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199.xml"/><Relationship Id="rId1" Type="http://schemas.openxmlformats.org/officeDocument/2006/relationships/slideLayout" Target="../slideLayouts/slideLayout113.xml"/><Relationship Id="rId4" Type="http://schemas.openxmlformats.org/officeDocument/2006/relationships/hyperlink" Target="https://sites.google.com/google.com/gcp-teachingresources/privacy-and-terms"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minnstate.zoom.us/j/94971304519" TargetMode="External"/><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57.xml"/></Relationships>
</file>

<file path=ppt/slides/_rels/slide200.xml.rels><?xml version="1.0" encoding="UTF-8" standalone="yes"?>
<Relationships xmlns="http://schemas.openxmlformats.org/package/2006/relationships"><Relationship Id="rId3"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200.xml"/><Relationship Id="rId1" Type="http://schemas.openxmlformats.org/officeDocument/2006/relationships/slideLayout" Target="../slideLayouts/slideLayout110.xml"/></Relationships>
</file>

<file path=ppt/slides/_rels/slide201.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201.xml"/><Relationship Id="rId1" Type="http://schemas.openxmlformats.org/officeDocument/2006/relationships/slideLayout" Target="../slideLayouts/slideLayout113.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02.xml.rels><?xml version="1.0" encoding="UTF-8" standalone="yes"?>
<Relationships xmlns="http://schemas.openxmlformats.org/package/2006/relationships"><Relationship Id="rId8" Type="http://schemas.openxmlformats.org/officeDocument/2006/relationships/image" Target="../media/image254.png"/><Relationship Id="rId3" Type="http://schemas.openxmlformats.org/officeDocument/2006/relationships/image" Target="../media/image249.png"/><Relationship Id="rId7" Type="http://schemas.openxmlformats.org/officeDocument/2006/relationships/image" Target="../media/image253.png"/><Relationship Id="rId12"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202.xml"/><Relationship Id="rId1" Type="http://schemas.openxmlformats.org/officeDocument/2006/relationships/slideLayout" Target="../slideLayouts/slideLayout113.xml"/><Relationship Id="rId6" Type="http://schemas.openxmlformats.org/officeDocument/2006/relationships/image" Target="../media/image252.png"/><Relationship Id="rId11" Type="http://schemas.openxmlformats.org/officeDocument/2006/relationships/image" Target="../media/image257.png"/><Relationship Id="rId5" Type="http://schemas.openxmlformats.org/officeDocument/2006/relationships/image" Target="../media/image251.png"/><Relationship Id="rId10" Type="http://schemas.openxmlformats.org/officeDocument/2006/relationships/image" Target="../media/image256.png"/><Relationship Id="rId4" Type="http://schemas.openxmlformats.org/officeDocument/2006/relationships/image" Target="../media/image250.png"/><Relationship Id="rId9" Type="http://schemas.openxmlformats.org/officeDocument/2006/relationships/image" Target="../media/image255.png"/></Relationships>
</file>

<file path=ppt/slides/_rels/slide203.xml.rels><?xml version="1.0" encoding="UTF-8" standalone="yes"?>
<Relationships xmlns="http://schemas.openxmlformats.org/package/2006/relationships"><Relationship Id="rId3"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203.xml"/><Relationship Id="rId1" Type="http://schemas.openxmlformats.org/officeDocument/2006/relationships/slideLayout" Target="../slideLayouts/slideLayout110.xml"/></Relationships>
</file>

<file path=ppt/slides/_rels/slide204.xml.rels><?xml version="1.0" encoding="UTF-8" standalone="yes"?>
<Relationships xmlns="http://schemas.openxmlformats.org/package/2006/relationships"><Relationship Id="rId8" Type="http://schemas.openxmlformats.org/officeDocument/2006/relationships/hyperlink" Target="https://sites.google.com/google.com/gcp-teachingresources/privacy-and-terms" TargetMode="External"/><Relationship Id="rId3" Type="http://schemas.openxmlformats.org/officeDocument/2006/relationships/image" Target="../media/image258.png"/><Relationship Id="rId7" Type="http://schemas.openxmlformats.org/officeDocument/2006/relationships/image" Target="../media/image262.png"/><Relationship Id="rId2" Type="http://schemas.openxmlformats.org/officeDocument/2006/relationships/notesSlide" Target="../notesSlides/notesSlide204.xml"/><Relationship Id="rId1" Type="http://schemas.openxmlformats.org/officeDocument/2006/relationships/slideLayout" Target="../slideLayouts/slideLayout113.xml"/><Relationship Id="rId6" Type="http://schemas.openxmlformats.org/officeDocument/2006/relationships/image" Target="../media/image261.png"/><Relationship Id="rId5" Type="http://schemas.openxmlformats.org/officeDocument/2006/relationships/image" Target="../media/image260.png"/><Relationship Id="rId4" Type="http://schemas.openxmlformats.org/officeDocument/2006/relationships/image" Target="../media/image259.png"/></Relationships>
</file>

<file path=ppt/slides/_rels/slide205.xml.rels><?xml version="1.0" encoding="UTF-8" standalone="yes"?>
<Relationships xmlns="http://schemas.openxmlformats.org/package/2006/relationships"><Relationship Id="rId8" Type="http://schemas.openxmlformats.org/officeDocument/2006/relationships/hyperlink" Target="https://sites.google.com/google.com/gcp-teachingresources/privacy-and-terms" TargetMode="External"/><Relationship Id="rId3" Type="http://schemas.openxmlformats.org/officeDocument/2006/relationships/image" Target="../media/image263.png"/><Relationship Id="rId7" Type="http://schemas.openxmlformats.org/officeDocument/2006/relationships/image" Target="../media/image267.png"/><Relationship Id="rId2" Type="http://schemas.openxmlformats.org/officeDocument/2006/relationships/notesSlide" Target="../notesSlides/notesSlide205.xml"/><Relationship Id="rId1" Type="http://schemas.openxmlformats.org/officeDocument/2006/relationships/slideLayout" Target="../slideLayouts/slideLayout113.xml"/><Relationship Id="rId6" Type="http://schemas.openxmlformats.org/officeDocument/2006/relationships/image" Target="../media/image266.png"/><Relationship Id="rId5" Type="http://schemas.openxmlformats.org/officeDocument/2006/relationships/image" Target="../media/image265.png"/><Relationship Id="rId4" Type="http://schemas.openxmlformats.org/officeDocument/2006/relationships/image" Target="../media/image264.png"/></Relationships>
</file>

<file path=ppt/slides/_rels/slide206.xml.rels><?xml version="1.0" encoding="UTF-8" standalone="yes"?>
<Relationships xmlns="http://schemas.openxmlformats.org/package/2006/relationships"><Relationship Id="rId8" Type="http://schemas.openxmlformats.org/officeDocument/2006/relationships/image" Target="../media/image272.png"/><Relationship Id="rId3" Type="http://schemas.openxmlformats.org/officeDocument/2006/relationships/image" Target="../media/image268.png"/><Relationship Id="rId7" Type="http://schemas.openxmlformats.org/officeDocument/2006/relationships/image" Target="../media/image271.png"/><Relationship Id="rId12"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206.xml"/><Relationship Id="rId1" Type="http://schemas.openxmlformats.org/officeDocument/2006/relationships/slideLayout" Target="../slideLayouts/slideLayout113.xml"/><Relationship Id="rId6" Type="http://schemas.openxmlformats.org/officeDocument/2006/relationships/image" Target="../media/image270.png"/><Relationship Id="rId11" Type="http://schemas.openxmlformats.org/officeDocument/2006/relationships/image" Target="../media/image275.png"/><Relationship Id="rId5" Type="http://schemas.openxmlformats.org/officeDocument/2006/relationships/image" Target="../media/image256.png"/><Relationship Id="rId10" Type="http://schemas.openxmlformats.org/officeDocument/2006/relationships/image" Target="../media/image274.png"/><Relationship Id="rId4" Type="http://schemas.openxmlformats.org/officeDocument/2006/relationships/image" Target="../media/image269.png"/><Relationship Id="rId9" Type="http://schemas.openxmlformats.org/officeDocument/2006/relationships/image" Target="../media/image273.png"/></Relationships>
</file>

<file path=ppt/slides/_rels/slide207.xml.rels><?xml version="1.0" encoding="UTF-8" standalone="yes"?>
<Relationships xmlns="http://schemas.openxmlformats.org/package/2006/relationships"><Relationship Id="rId3"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207.xml"/><Relationship Id="rId1" Type="http://schemas.openxmlformats.org/officeDocument/2006/relationships/slideLayout" Target="../slideLayouts/slideLayout110.xml"/></Relationships>
</file>

<file path=ppt/slides/_rels/slide208.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208.xml"/><Relationship Id="rId1" Type="http://schemas.openxmlformats.org/officeDocument/2006/relationships/slideLayout" Target="../slideLayouts/slideLayout113.xml"/><Relationship Id="rId4" Type="http://schemas.openxmlformats.org/officeDocument/2006/relationships/hyperlink" Target="https://sites.google.com/google.com/gcp-teachingresources/privacy-and-terms" TargetMode="External"/></Relationships>
</file>

<file path=ppt/slides/_rels/slide209.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209.xml"/><Relationship Id="rId1" Type="http://schemas.openxmlformats.org/officeDocument/2006/relationships/slideLayout" Target="../slideLayouts/slideLayout113.xml"/><Relationship Id="rId4" Type="http://schemas.openxmlformats.org/officeDocument/2006/relationships/hyperlink" Target="https://sites.google.com/google.com/gcp-teachingresources/privacy-and-term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57.xml"/><Relationship Id="rId4" Type="http://schemas.openxmlformats.org/officeDocument/2006/relationships/image" Target="../media/image36.jp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128.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57.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57.xml"/></Relationships>
</file>

<file path=ppt/slides/_rels/slide2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4.xml"/><Relationship Id="rId1" Type="http://schemas.openxmlformats.org/officeDocument/2006/relationships/slideLayout" Target="../slideLayouts/slideLayout57.xml"/><Relationship Id="rId6" Type="http://schemas.openxmlformats.org/officeDocument/2006/relationships/image" Target="../media/image40.jpg"/><Relationship Id="rId5" Type="http://schemas.openxmlformats.org/officeDocument/2006/relationships/image" Target="../media/image39.png"/><Relationship Id="rId4" Type="http://schemas.openxmlformats.org/officeDocument/2006/relationships/image" Target="../media/image38.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7.xml"/></Relationships>
</file>

<file path=ppt/slides/_rels/slide27.xml.rels><?xml version="1.0" encoding="UTF-8" standalone="yes"?>
<Relationships xmlns="http://schemas.openxmlformats.org/package/2006/relationships"><Relationship Id="rId3"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27.xml"/><Relationship Id="rId1" Type="http://schemas.openxmlformats.org/officeDocument/2006/relationships/slideLayout" Target="../slideLayouts/slideLayout67.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57.xml"/></Relationships>
</file>

<file path=ppt/slides/_rels/slide29.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29.xml"/><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2.xml"/></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watch?v=a0jfeP_WBms" TargetMode="External"/><Relationship Id="rId2" Type="http://schemas.openxmlformats.org/officeDocument/2006/relationships/notesSlide" Target="../notesSlides/notesSlide30.xml"/><Relationship Id="rId1" Type="http://schemas.openxmlformats.org/officeDocument/2006/relationships/slideLayout" Target="../slideLayouts/slideLayout5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7.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2.xml"/><Relationship Id="rId1" Type="http://schemas.openxmlformats.org/officeDocument/2006/relationships/slideLayout" Target="../slideLayouts/slideLayout57.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57.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5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7.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5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7.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57.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2.xml"/></Relationships>
</file>

<file path=ppt/slides/_rels/slide40.xml.rels><?xml version="1.0" encoding="UTF-8" standalone="yes"?>
<Relationships xmlns="http://schemas.openxmlformats.org/package/2006/relationships"><Relationship Id="rId3" Type="http://schemas.openxmlformats.org/officeDocument/2006/relationships/hyperlink" Target="https://aws.amazon.com/training/awsacademy/?nc2=sb_ep_aca" TargetMode="External"/><Relationship Id="rId2" Type="http://schemas.openxmlformats.org/officeDocument/2006/relationships/notesSlide" Target="../notesSlides/notesSlide40.xml"/><Relationship Id="rId1" Type="http://schemas.openxmlformats.org/officeDocument/2006/relationships/slideLayout" Target="../slideLayouts/slideLayout5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hyperlink" Target="https://aws.amazon.com/education/awseducate/"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google.qwiklabs.com/course_templates/153" TargetMode="External"/><Relationship Id="rId2" Type="http://schemas.openxmlformats.org/officeDocument/2006/relationships/notesSlide" Target="../notesSlides/notesSlide41.xml"/><Relationship Id="rId1" Type="http://schemas.openxmlformats.org/officeDocument/2006/relationships/slideLayout" Target="../slideLayouts/slideLayout57.xml"/><Relationship Id="rId6" Type="http://schemas.openxmlformats.org/officeDocument/2006/relationships/hyperlink" Target="http://console.cloud.google.com/" TargetMode="External"/><Relationship Id="rId5" Type="http://schemas.openxmlformats.org/officeDocument/2006/relationships/hyperlink" Target="https://edu.google.com/programs/credits/training/?modal_active=none" TargetMode="External"/><Relationship Id="rId4" Type="http://schemas.openxmlformats.org/officeDocument/2006/relationships/hyperlink" Target="https://www.qwiklabs.com/"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7.xml"/></Relationships>
</file>

<file path=ppt/slides/_rels/slide44.xml.rels><?xml version="1.0" encoding="UTF-8" standalone="yes"?>
<Relationships xmlns="http://schemas.openxmlformats.org/package/2006/relationships"><Relationship Id="rId8" Type="http://schemas.openxmlformats.org/officeDocument/2006/relationships/hyperlink" Target="https://www.wiley.com/en-us/Virtualization+Essentials%2C+2nd+Edition-p-9781119267720" TargetMode="External"/><Relationship Id="rId3" Type="http://schemas.openxmlformats.org/officeDocument/2006/relationships/hyperlink" Target="https://ebookcentral.proquest.com/lib/metrostate/detail.action?docID=1174110" TargetMode="External"/><Relationship Id="rId7" Type="http://schemas.openxmlformats.org/officeDocument/2006/relationships/hyperlink" Target="https://www.distributed-systems.net/index.php/books/ds3/" TargetMode="External"/><Relationship Id="rId2" Type="http://schemas.openxmlformats.org/officeDocument/2006/relationships/notesSlide" Target="../notesSlides/notesSlide44.xml"/><Relationship Id="rId1" Type="http://schemas.openxmlformats.org/officeDocument/2006/relationships/slideLayout" Target="../slideLayouts/slideLayout42.xml"/><Relationship Id="rId6" Type="http://schemas.openxmlformats.org/officeDocument/2006/relationships/hyperlink" Target="https://codex.cs.yale.edu/avi/os-book/OS9/index.html" TargetMode="External"/><Relationship Id="rId5" Type="http://schemas.openxmlformats.org/officeDocument/2006/relationships/hyperlink" Target="https://cloud4scieng.org/chapters/" TargetMode="External"/><Relationship Id="rId4" Type="http://schemas.openxmlformats.org/officeDocument/2006/relationships/hyperlink" Target="https://www.pearson.com/us/higher-education/program/Erl-Cloud-Computing-Concepts-Technology-Architecture/PGM239182.html"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2.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4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42.xml"/><Relationship Id="rId1" Type="http://schemas.openxmlformats.org/officeDocument/2006/relationships/vmlDrawing" Target="../drawings/vmlDrawing1.vml"/><Relationship Id="rId5" Type="http://schemas.openxmlformats.org/officeDocument/2006/relationships/image" Target="../media/image52.emf"/><Relationship Id="rId4" Type="http://schemas.openxmlformats.org/officeDocument/2006/relationships/package" Target="../embeddings/Microsoft_Word_Document.docx"/></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60.xml.rels><?xml version="1.0" encoding="UTF-8" standalone="yes"?>
<Relationships xmlns="http://schemas.openxmlformats.org/package/2006/relationships"><Relationship Id="rId3" Type="http://schemas.openxmlformats.org/officeDocument/2006/relationships/hyperlink" Target="https://www.metrostate.edu/about/policies/7156" TargetMode="External"/><Relationship Id="rId2" Type="http://schemas.openxmlformats.org/officeDocument/2006/relationships/notesSlide" Target="../notesSlides/notesSlide60.xml"/><Relationship Id="rId1" Type="http://schemas.openxmlformats.org/officeDocument/2006/relationships/slideLayout" Target="../slideLayouts/slideLayout4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2.xml"/></Relationships>
</file>

<file path=ppt/slides/_rels/slide64.xml.rels><?xml version="1.0" encoding="UTF-8" standalone="yes"?>
<Relationships xmlns="http://schemas.openxmlformats.org/package/2006/relationships"><Relationship Id="rId3" Type="http://schemas.openxmlformats.org/officeDocument/2006/relationships/hyperlink" Target="https://www.metrostate.edu/academics/calendar/fall-2021" TargetMode="External"/><Relationship Id="rId2" Type="http://schemas.openxmlformats.org/officeDocument/2006/relationships/notesSlide" Target="../notesSlides/notesSlide64.xml"/><Relationship Id="rId1" Type="http://schemas.openxmlformats.org/officeDocument/2006/relationships/slideLayout" Target="../slideLayouts/slideLayout42.xml"/></Relationships>
</file>

<file path=ppt/slides/_rels/slide65.xml.rels><?xml version="1.0" encoding="UTF-8" standalone="yes"?>
<Relationships xmlns="http://schemas.openxmlformats.org/package/2006/relationships"><Relationship Id="rId3" Type="http://schemas.openxmlformats.org/officeDocument/2006/relationships/hyperlink" Target="https://www.metrostate.edu/accessibility" TargetMode="External"/><Relationship Id="rId2" Type="http://schemas.openxmlformats.org/officeDocument/2006/relationships/notesSlide" Target="../notesSlides/notesSlide65.xml"/><Relationship Id="rId1" Type="http://schemas.openxmlformats.org/officeDocument/2006/relationships/slideLayout" Target="../slideLayouts/slideLayout42.xml"/><Relationship Id="rId5" Type="http://schemas.openxmlformats.org/officeDocument/2006/relationships/hyperlink" Target="http://www.metrostate.edu/msweb/pathway/academic_success/disability/index.html" TargetMode="External"/><Relationship Id="rId4" Type="http://schemas.openxmlformats.org/officeDocument/2006/relationships/hyperlink" Target="mailto:disability.Services@metrostate.edu"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1.xml"/></Relationships>
</file>

<file path=ppt/slides/_rels/slide69.xml.rels><?xml version="1.0" encoding="UTF-8" standalone="yes"?>
<Relationships xmlns="http://schemas.openxmlformats.org/package/2006/relationships"><Relationship Id="rId3" Type="http://schemas.openxmlformats.org/officeDocument/2006/relationships/hyperlink" Target="https://www.pearson.com/us/higher-education/program/Erl-Cloud-Computing-Concepts-Technology-Architecture/PGM239182.html" TargetMode="External"/><Relationship Id="rId2" Type="http://schemas.openxmlformats.org/officeDocument/2006/relationships/notesSlide" Target="../notesSlides/notesSlide69.xml"/><Relationship Id="rId1" Type="http://schemas.openxmlformats.org/officeDocument/2006/relationships/slideLayout" Target="../slideLayouts/slideLayout42.xml"/><Relationship Id="rId6" Type="http://schemas.openxmlformats.org/officeDocument/2006/relationships/hyperlink" Target="https://nvlpubs.nist.gov/nistpubs/Legacy/SP/nistspecialpublication800-145.pdf" TargetMode="External"/><Relationship Id="rId5" Type="http://schemas.openxmlformats.org/officeDocument/2006/relationships/hyperlink" Target="https://ebookcentral.proquest.com/lib/metrostate/detail.action?docID=1174110" TargetMode="External"/><Relationship Id="rId4" Type="http://schemas.openxmlformats.org/officeDocument/2006/relationships/hyperlink" Target="https://ptgmedia.pearsoncmg.com/images/9780133387520/samplepages/0133387526.pdf"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2.xml"/></Relationships>
</file>

<file path=ppt/slides/_rels/slide7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74.xml"/><Relationship Id="rId1" Type="http://schemas.openxmlformats.org/officeDocument/2006/relationships/slideLayout" Target="../slideLayouts/slideLayout4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2.xml"/></Relationships>
</file>

<file path=ppt/slides/_rels/slide7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78.xml"/><Relationship Id="rId1" Type="http://schemas.openxmlformats.org/officeDocument/2006/relationships/slideLayout" Target="../slideLayouts/slideLayout42.xml"/><Relationship Id="rId4" Type="http://schemas.openxmlformats.org/officeDocument/2006/relationships/image" Target="../media/image55.jpeg"/></Relationships>
</file>

<file path=ppt/slides/_rels/slide79.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79.xml"/><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_rels/slide80.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80.xml"/><Relationship Id="rId1" Type="http://schemas.openxmlformats.org/officeDocument/2006/relationships/slideLayout" Target="../slideLayouts/slideLayout4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2.xml"/></Relationships>
</file>

<file path=ppt/slides/_rels/slide82.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82.xml"/><Relationship Id="rId1" Type="http://schemas.openxmlformats.org/officeDocument/2006/relationships/slideLayout" Target="../slideLayouts/slideLayout42.xml"/></Relationships>
</file>

<file path=ppt/slides/_rels/slide83.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83.xml"/><Relationship Id="rId1" Type="http://schemas.openxmlformats.org/officeDocument/2006/relationships/slideLayout" Target="../slideLayouts/slideLayout42.xml"/></Relationships>
</file>

<file path=ppt/slides/_rels/slide84.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84.xml"/><Relationship Id="rId1" Type="http://schemas.openxmlformats.org/officeDocument/2006/relationships/slideLayout" Target="../slideLayouts/slideLayout4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2.xml"/></Relationships>
</file>

<file path=ppt/slides/_rels/slide87.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87.xml"/><Relationship Id="rId1" Type="http://schemas.openxmlformats.org/officeDocument/2006/relationships/slideLayout" Target="../slideLayouts/slideLayout42.xml"/></Relationships>
</file>

<file path=ppt/slides/_rels/slide88.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88.xml"/><Relationship Id="rId1" Type="http://schemas.openxmlformats.org/officeDocument/2006/relationships/slideLayout" Target="../slideLayouts/slideLayout4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5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2.xml"/></Relationships>
</file>

<file path=ppt/slides/_rels/slide91.xml.rels><?xml version="1.0" encoding="UTF-8" standalone="yes"?>
<Relationships xmlns="http://schemas.openxmlformats.org/package/2006/relationships"><Relationship Id="rId3" Type="http://schemas.openxmlformats.org/officeDocument/2006/relationships/hyperlink" Target="https://www.youtube.com/watch?v=KVydGQGR1Lo" TargetMode="External"/><Relationship Id="rId2" Type="http://schemas.openxmlformats.org/officeDocument/2006/relationships/notesSlide" Target="../notesSlides/notesSlide91.xml"/><Relationship Id="rId1" Type="http://schemas.openxmlformats.org/officeDocument/2006/relationships/slideLayout" Target="../slideLayouts/slideLayout4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4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4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145088A-9F21-7E48-B09D-D52ABC971DE1}"/>
              </a:ext>
            </a:extLst>
          </p:cNvPr>
          <p:cNvSpPr>
            <a:spLocks noGrp="1"/>
          </p:cNvSpPr>
          <p:nvPr>
            <p:ph type="ctrTitle"/>
          </p:nvPr>
        </p:nvSpPr>
        <p:spPr/>
        <p:txBody>
          <a:bodyPr>
            <a:noAutofit/>
          </a:bodyPr>
          <a:lstStyle/>
          <a:p>
            <a:pPr algn="l"/>
            <a:br>
              <a:rPr lang="en-US" sz="4400" dirty="0"/>
            </a:br>
            <a:r>
              <a:rPr lang="en-US" sz="4400" dirty="0"/>
              <a:t>ICS 432 – 01</a:t>
            </a:r>
            <a:br>
              <a:rPr lang="en-US" sz="4400" dirty="0"/>
            </a:br>
            <a:r>
              <a:rPr lang="en-US" sz="4400" dirty="0"/>
              <a:t>Distributed and Cloud Computing </a:t>
            </a:r>
            <a:br>
              <a:rPr lang="en-US" sz="4400" dirty="0"/>
            </a:br>
            <a:r>
              <a:rPr lang="en-US" sz="4400" dirty="0"/>
              <a:t>Fall 2021</a:t>
            </a:r>
            <a:br>
              <a:rPr lang="en-US" sz="4400" dirty="0"/>
            </a:br>
            <a:endParaRPr lang="en-US" sz="4400" dirty="0"/>
          </a:p>
        </p:txBody>
      </p:sp>
      <p:sp>
        <p:nvSpPr>
          <p:cNvPr id="6" name="Subtitle 5">
            <a:extLst>
              <a:ext uri="{FF2B5EF4-FFF2-40B4-BE49-F238E27FC236}">
                <a16:creationId xmlns:a16="http://schemas.microsoft.com/office/drawing/2014/main" id="{C82263AD-4EFB-5B40-88F4-E3166439C74D}"/>
              </a:ext>
            </a:extLst>
          </p:cNvPr>
          <p:cNvSpPr>
            <a:spLocks noGrp="1"/>
          </p:cNvSpPr>
          <p:nvPr>
            <p:ph type="subTitle" idx="1"/>
          </p:nvPr>
        </p:nvSpPr>
        <p:spPr/>
        <p:txBody>
          <a:bodyPr/>
          <a:lstStyle/>
          <a:p>
            <a:r>
              <a:rPr lang="en-US" dirty="0"/>
              <a:t>Instructor: </a:t>
            </a:r>
            <a:r>
              <a:rPr lang="en-US" dirty="0" err="1"/>
              <a:t>Thanaa</a:t>
            </a:r>
            <a:r>
              <a:rPr lang="en-US" dirty="0"/>
              <a:t> Ghanem</a:t>
            </a:r>
          </a:p>
          <a:p>
            <a:r>
              <a:rPr lang="en-US" dirty="0">
                <a:hlinkClick r:id="rId3"/>
              </a:rPr>
              <a:t>thanaa.ghanem@metrostate.edu</a:t>
            </a:r>
            <a:endParaRPr lang="en-US" dirty="0"/>
          </a:p>
          <a:p>
            <a:endParaRPr lang="en-US" dirty="0"/>
          </a:p>
          <a:p>
            <a:r>
              <a:rPr lang="en-US" b="1" dirty="0"/>
              <a:t>Lecture 1</a:t>
            </a:r>
          </a:p>
          <a:p>
            <a:r>
              <a:rPr lang="en-US" b="1" dirty="0"/>
              <a:t>August 21, 2021</a:t>
            </a:r>
          </a:p>
          <a:p>
            <a:endParaRPr lang="en-US" dirty="0"/>
          </a:p>
        </p:txBody>
      </p:sp>
      <p:sp>
        <p:nvSpPr>
          <p:cNvPr id="4" name="Slide Number Placeholder 3">
            <a:extLst>
              <a:ext uri="{FF2B5EF4-FFF2-40B4-BE49-F238E27FC236}">
                <a16:creationId xmlns:a16="http://schemas.microsoft.com/office/drawing/2014/main" id="{14FDB143-A0C0-F14D-86B5-9F7D0E306B8D}"/>
              </a:ext>
            </a:extLst>
          </p:cNvPr>
          <p:cNvSpPr>
            <a:spLocks noGrp="1"/>
          </p:cNvSpPr>
          <p:nvPr>
            <p:ph type="sldNum" sz="quarter" idx="12"/>
          </p:nvPr>
        </p:nvSpPr>
        <p:spPr/>
        <p:txBody>
          <a:bodyPr/>
          <a:lstStyle/>
          <a:p>
            <a:fld id="{B6A95138-A96E-2F42-A959-2EFD44FE4AB7}" type="slidenum">
              <a:rPr lang="en-US" smtClean="0"/>
              <a:pPr/>
              <a:t>1</a:t>
            </a:fld>
            <a:endParaRPr lang="en-US" dirty="0"/>
          </a:p>
        </p:txBody>
      </p:sp>
    </p:spTree>
    <p:extLst>
      <p:ext uri="{BB962C8B-B14F-4D97-AF65-F5344CB8AC3E}">
        <p14:creationId xmlns:p14="http://schemas.microsoft.com/office/powerpoint/2010/main" val="41544130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EFF6A-447F-994C-94D2-101AA2A8283A}"/>
              </a:ext>
            </a:extLst>
          </p:cNvPr>
          <p:cNvSpPr>
            <a:spLocks noGrp="1"/>
          </p:cNvSpPr>
          <p:nvPr>
            <p:ph type="title"/>
          </p:nvPr>
        </p:nvSpPr>
        <p:spPr/>
        <p:txBody>
          <a:bodyPr/>
          <a:lstStyle/>
          <a:p>
            <a:r>
              <a:rPr lang="en-US" dirty="0"/>
              <a:t>Computing Paradigms (2):</a:t>
            </a:r>
            <a:br>
              <a:rPr lang="en-US" dirty="0"/>
            </a:br>
            <a:r>
              <a:rPr lang="en-US" b="1" dirty="0"/>
              <a:t>Mobile Computing</a:t>
            </a:r>
          </a:p>
        </p:txBody>
      </p:sp>
      <p:sp>
        <p:nvSpPr>
          <p:cNvPr id="3" name="Content Placeholder 2">
            <a:extLst>
              <a:ext uri="{FF2B5EF4-FFF2-40B4-BE49-F238E27FC236}">
                <a16:creationId xmlns:a16="http://schemas.microsoft.com/office/drawing/2014/main" id="{1484E432-5F97-3743-A2EB-F860EF045662}"/>
              </a:ext>
            </a:extLst>
          </p:cNvPr>
          <p:cNvSpPr>
            <a:spLocks noGrp="1"/>
          </p:cNvSpPr>
          <p:nvPr>
            <p:ph idx="1"/>
          </p:nvPr>
        </p:nvSpPr>
        <p:spPr>
          <a:xfrm>
            <a:off x="838200" y="1825625"/>
            <a:ext cx="8486274" cy="4351338"/>
          </a:xfrm>
        </p:spPr>
        <p:txBody>
          <a:bodyPr/>
          <a:lstStyle/>
          <a:p>
            <a:r>
              <a:rPr lang="en-US" sz="2400" dirty="0"/>
              <a:t>Mobile computing refers to small size portable computers, hand-help and other small wearable devices.</a:t>
            </a:r>
          </a:p>
          <a:p>
            <a:pPr lvl="1"/>
            <a:r>
              <a:rPr lang="en-US" sz="2000" dirty="0"/>
              <a:t>You can use computing technology on the move</a:t>
            </a:r>
          </a:p>
          <a:p>
            <a:r>
              <a:rPr lang="en-US" sz="2400" dirty="0"/>
              <a:t>Since 1990s</a:t>
            </a:r>
          </a:p>
          <a:p>
            <a:r>
              <a:rPr lang="en-US" sz="2400" dirty="0"/>
              <a:t>Three basic components:</a:t>
            </a:r>
          </a:p>
          <a:p>
            <a:pPr lvl="1"/>
            <a:r>
              <a:rPr lang="en-US" sz="2000" dirty="0">
                <a:solidFill>
                  <a:srgbClr val="FF0000"/>
                </a:solidFill>
              </a:rPr>
              <a:t>Network:</a:t>
            </a:r>
            <a:r>
              <a:rPr lang="en-US" sz="2000" dirty="0"/>
              <a:t> for communication</a:t>
            </a:r>
          </a:p>
          <a:p>
            <a:pPr lvl="1"/>
            <a:r>
              <a:rPr lang="en-US" sz="2000" dirty="0">
                <a:solidFill>
                  <a:srgbClr val="FF0000"/>
                </a:solidFill>
              </a:rPr>
              <a:t>Devices:</a:t>
            </a:r>
            <a:r>
              <a:rPr lang="en-US" sz="2000" dirty="0"/>
              <a:t> computing units</a:t>
            </a:r>
          </a:p>
          <a:p>
            <a:pPr lvl="1"/>
            <a:r>
              <a:rPr lang="en-US" sz="2000" dirty="0">
                <a:solidFill>
                  <a:srgbClr val="FF0000"/>
                </a:solidFill>
              </a:rPr>
              <a:t>Applications:</a:t>
            </a:r>
            <a:r>
              <a:rPr lang="en-US" sz="2000" dirty="0"/>
              <a:t> for performing computation.</a:t>
            </a:r>
          </a:p>
          <a:p>
            <a:endParaRPr lang="en-US" sz="2400" dirty="0"/>
          </a:p>
          <a:p>
            <a:r>
              <a:rPr lang="en-US" sz="2400" dirty="0"/>
              <a:t>Characterized by:</a:t>
            </a:r>
          </a:p>
          <a:p>
            <a:pPr lvl="1"/>
            <a:r>
              <a:rPr lang="en-US" sz="2000" dirty="0"/>
              <a:t>Intermittent connectivity</a:t>
            </a:r>
          </a:p>
          <a:p>
            <a:pPr lvl="1"/>
            <a:r>
              <a:rPr lang="en-US" sz="2000" dirty="0"/>
              <a:t>Limited Bandwidth</a:t>
            </a:r>
          </a:p>
          <a:p>
            <a:pPr lvl="1"/>
            <a:r>
              <a:rPr lang="en-US" sz="2000" dirty="0"/>
              <a:t>Mobile device maturity</a:t>
            </a:r>
          </a:p>
          <a:p>
            <a:pPr lvl="1"/>
            <a:endParaRPr lang="en-US" dirty="0"/>
          </a:p>
        </p:txBody>
      </p:sp>
      <p:sp>
        <p:nvSpPr>
          <p:cNvPr id="5" name="Slide Number Placeholder 4">
            <a:extLst>
              <a:ext uri="{FF2B5EF4-FFF2-40B4-BE49-F238E27FC236}">
                <a16:creationId xmlns:a16="http://schemas.microsoft.com/office/drawing/2014/main" id="{77A9F0DA-CB42-8646-A0EE-5F9197D3E263}"/>
              </a:ext>
            </a:extLst>
          </p:cNvPr>
          <p:cNvSpPr>
            <a:spLocks noGrp="1"/>
          </p:cNvSpPr>
          <p:nvPr>
            <p:ph type="sldNum" sz="quarter" idx="12"/>
          </p:nvPr>
        </p:nvSpPr>
        <p:spPr/>
        <p:txBody>
          <a:bodyPr/>
          <a:lstStyle/>
          <a:p>
            <a:fld id="{B6A95138-A96E-2F42-A959-2EFD44FE4AB7}" type="slidenum">
              <a:rPr lang="en-US" smtClean="0"/>
              <a:pPr/>
              <a:t>10</a:t>
            </a:fld>
            <a:endParaRPr lang="en-US" dirty="0"/>
          </a:p>
        </p:txBody>
      </p:sp>
      <p:pic>
        <p:nvPicPr>
          <p:cNvPr id="7" name="object 10">
            <a:extLst>
              <a:ext uri="{FF2B5EF4-FFF2-40B4-BE49-F238E27FC236}">
                <a16:creationId xmlns:a16="http://schemas.microsoft.com/office/drawing/2014/main" id="{9491F65F-9030-2340-8571-AD862221125C}"/>
              </a:ext>
            </a:extLst>
          </p:cNvPr>
          <p:cNvPicPr/>
          <p:nvPr/>
        </p:nvPicPr>
        <p:blipFill>
          <a:blip r:embed="rId3" cstate="print"/>
          <a:stretch>
            <a:fillRect/>
          </a:stretch>
        </p:blipFill>
        <p:spPr>
          <a:xfrm>
            <a:off x="10508965" y="1717527"/>
            <a:ext cx="1170089" cy="1261872"/>
          </a:xfrm>
          <a:prstGeom prst="rect">
            <a:avLst/>
          </a:prstGeom>
        </p:spPr>
      </p:pic>
      <p:pic>
        <p:nvPicPr>
          <p:cNvPr id="8" name="object 11">
            <a:extLst>
              <a:ext uri="{FF2B5EF4-FFF2-40B4-BE49-F238E27FC236}">
                <a16:creationId xmlns:a16="http://schemas.microsoft.com/office/drawing/2014/main" id="{8D17BCA1-BBF8-9B4F-AA53-C152F383F159}"/>
              </a:ext>
            </a:extLst>
          </p:cNvPr>
          <p:cNvPicPr/>
          <p:nvPr/>
        </p:nvPicPr>
        <p:blipFill>
          <a:blip r:embed="rId4" cstate="print"/>
          <a:stretch>
            <a:fillRect/>
          </a:stretch>
        </p:blipFill>
        <p:spPr>
          <a:xfrm>
            <a:off x="10361756" y="4739695"/>
            <a:ext cx="1523999" cy="1119377"/>
          </a:xfrm>
          <a:prstGeom prst="rect">
            <a:avLst/>
          </a:prstGeom>
        </p:spPr>
      </p:pic>
      <p:pic>
        <p:nvPicPr>
          <p:cNvPr id="9" name="object 12">
            <a:extLst>
              <a:ext uri="{FF2B5EF4-FFF2-40B4-BE49-F238E27FC236}">
                <a16:creationId xmlns:a16="http://schemas.microsoft.com/office/drawing/2014/main" id="{2A57753F-9AF9-F34A-89BC-525A39694DC7}"/>
              </a:ext>
            </a:extLst>
          </p:cNvPr>
          <p:cNvPicPr/>
          <p:nvPr/>
        </p:nvPicPr>
        <p:blipFill>
          <a:blip r:embed="rId5" cstate="print"/>
          <a:stretch>
            <a:fillRect/>
          </a:stretch>
        </p:blipFill>
        <p:spPr>
          <a:xfrm>
            <a:off x="10581378" y="3108325"/>
            <a:ext cx="1194650" cy="1252727"/>
          </a:xfrm>
          <a:prstGeom prst="rect">
            <a:avLst/>
          </a:prstGeom>
        </p:spPr>
      </p:pic>
      <p:pic>
        <p:nvPicPr>
          <p:cNvPr id="11" name="object 14">
            <a:extLst>
              <a:ext uri="{FF2B5EF4-FFF2-40B4-BE49-F238E27FC236}">
                <a16:creationId xmlns:a16="http://schemas.microsoft.com/office/drawing/2014/main" id="{3E2B0DA2-8A12-464F-B279-B75621DC4730}"/>
              </a:ext>
            </a:extLst>
          </p:cNvPr>
          <p:cNvPicPr/>
          <p:nvPr/>
        </p:nvPicPr>
        <p:blipFill>
          <a:blip r:embed="rId6" cstate="print"/>
          <a:stretch>
            <a:fillRect/>
          </a:stretch>
        </p:blipFill>
        <p:spPr>
          <a:xfrm>
            <a:off x="10250304" y="365125"/>
            <a:ext cx="1428750" cy="1248155"/>
          </a:xfrm>
          <a:prstGeom prst="rect">
            <a:avLst/>
          </a:prstGeom>
        </p:spPr>
      </p:pic>
    </p:spTree>
    <p:extLst>
      <p:ext uri="{BB962C8B-B14F-4D97-AF65-F5344CB8AC3E}">
        <p14:creationId xmlns:p14="http://schemas.microsoft.com/office/powerpoint/2010/main" val="18549298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51" name="Rectangle 2">
            <a:extLst>
              <a:ext uri="{FF2B5EF4-FFF2-40B4-BE49-F238E27FC236}">
                <a16:creationId xmlns:a16="http://schemas.microsoft.com/office/drawing/2014/main" id="{9A6425B7-F9FC-6644-89B4-D38BA8C73896}"/>
              </a:ext>
            </a:extLst>
          </p:cNvPr>
          <p:cNvSpPr>
            <a:spLocks noGrp="1"/>
          </p:cNvSpPr>
          <p:nvPr>
            <p:ph type="title" idx="4294967295"/>
          </p:nvPr>
        </p:nvSpPr>
        <p:spPr>
          <a:xfrm>
            <a:off x="685800" y="430427"/>
            <a:ext cx="8229600" cy="1143000"/>
          </a:xfrm>
        </p:spPr>
        <p:txBody>
          <a:bodyPr/>
          <a:lstStyle/>
          <a:p>
            <a:pPr eaLnBrk="1" hangingPunct="1">
              <a:defRPr/>
            </a:pPr>
            <a:r>
              <a:rPr lang="en-US" dirty="0">
                <a:latin typeface="+mn-lt"/>
              </a:rPr>
              <a:t>Cloud Economics</a:t>
            </a:r>
          </a:p>
        </p:txBody>
      </p:sp>
      <p:pic>
        <p:nvPicPr>
          <p:cNvPr id="45060" name="Picture 3">
            <a:extLst>
              <a:ext uri="{FF2B5EF4-FFF2-40B4-BE49-F238E27FC236}">
                <a16:creationId xmlns:a16="http://schemas.microsoft.com/office/drawing/2014/main" id="{92369514-55A9-1441-ACC8-1C07585A3B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1905001"/>
            <a:ext cx="2768600" cy="358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39B0762D-C3E9-854C-BC3D-C88F5B317139}"/>
              </a:ext>
            </a:extLst>
          </p:cNvPr>
          <p:cNvSpPr>
            <a:spLocks noGrp="1"/>
          </p:cNvSpPr>
          <p:nvPr>
            <p:ph type="sldNum" sz="quarter" idx="12"/>
          </p:nvPr>
        </p:nvSpPr>
        <p:spPr/>
        <p:txBody>
          <a:bodyPr/>
          <a:lstStyle/>
          <a:p>
            <a:fld id="{096FDAC9-2319-174D-BC2A-4BFF5B567AC1}" type="slidenum">
              <a:rPr lang="en-US" smtClean="0"/>
              <a:t>100</a:t>
            </a:fld>
            <a:endParaRPr lang="en-US"/>
          </a:p>
        </p:txBody>
      </p:sp>
    </p:spTree>
    <p:extLst>
      <p:ext uri="{BB962C8B-B14F-4D97-AF65-F5344CB8AC3E}">
        <p14:creationId xmlns:p14="http://schemas.microsoft.com/office/powerpoint/2010/main" val="38275053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site: Outsource or Own?</a:t>
            </a:r>
          </a:p>
        </p:txBody>
      </p:sp>
      <p:sp>
        <p:nvSpPr>
          <p:cNvPr id="3" name="Content Placeholder 2"/>
          <p:cNvSpPr>
            <a:spLocks noGrp="1"/>
          </p:cNvSpPr>
          <p:nvPr>
            <p:ph idx="1"/>
          </p:nvPr>
        </p:nvSpPr>
        <p:spPr/>
        <p:txBody>
          <a:bodyPr>
            <a:normAutofit fontScale="92500" lnSpcReduction="10000"/>
          </a:bodyPr>
          <a:lstStyle/>
          <a:p>
            <a:r>
              <a:rPr lang="en-US" dirty="0"/>
              <a:t>Consider a medium-sized organization: </a:t>
            </a:r>
          </a:p>
          <a:p>
            <a:pPr lvl="1"/>
            <a:r>
              <a:rPr lang="en-US" dirty="0"/>
              <a:t>needs a service for </a:t>
            </a:r>
            <a:r>
              <a:rPr lang="en-US" dirty="0">
                <a:highlight>
                  <a:srgbClr val="FFFF00"/>
                </a:highlight>
              </a:rPr>
              <a:t>M</a:t>
            </a:r>
            <a:r>
              <a:rPr lang="en-US" dirty="0"/>
              <a:t> months</a:t>
            </a:r>
          </a:p>
          <a:p>
            <a:pPr lvl="1"/>
            <a:r>
              <a:rPr lang="en-US" dirty="0"/>
              <a:t>Service requires </a:t>
            </a:r>
            <a:r>
              <a:rPr lang="en-US" dirty="0">
                <a:highlight>
                  <a:srgbClr val="FFFF00"/>
                </a:highlight>
              </a:rPr>
              <a:t>128</a:t>
            </a:r>
            <a:r>
              <a:rPr lang="en-US" dirty="0"/>
              <a:t> servers (1024 cores) and </a:t>
            </a:r>
            <a:r>
              <a:rPr lang="en-US" dirty="0">
                <a:highlight>
                  <a:srgbClr val="FFFF00"/>
                </a:highlight>
              </a:rPr>
              <a:t>524 TB</a:t>
            </a:r>
          </a:p>
          <a:p>
            <a:r>
              <a:rPr lang="en-US" b="1" dirty="0">
                <a:solidFill>
                  <a:srgbClr val="FF0000"/>
                </a:solidFill>
              </a:rPr>
              <a:t>Outsource</a:t>
            </a:r>
            <a:r>
              <a:rPr lang="en-US" dirty="0">
                <a:sym typeface="Wingdings"/>
              </a:rPr>
              <a:t> (e.g., via AWS): monthly cost</a:t>
            </a:r>
          </a:p>
          <a:p>
            <a:pPr lvl="1"/>
            <a:r>
              <a:rPr lang="en-US" dirty="0">
                <a:sym typeface="Wingdings"/>
              </a:rPr>
              <a:t>S3 costs: $0.12/GB/month.</a:t>
            </a:r>
          </a:p>
          <a:p>
            <a:pPr lvl="2"/>
            <a:r>
              <a:rPr lang="en-US" dirty="0">
                <a:sym typeface="Wingdings"/>
              </a:rPr>
              <a:t>Storage: $0.12*524*1000 </a:t>
            </a:r>
            <a:r>
              <a:rPr lang="en-US" b="1" dirty="0">
                <a:solidFill>
                  <a:srgbClr val="FF0000"/>
                </a:solidFill>
                <a:sym typeface="Wingdings"/>
              </a:rPr>
              <a:t>~$62K/month</a:t>
            </a:r>
          </a:p>
          <a:p>
            <a:pPr lvl="1"/>
            <a:r>
              <a:rPr lang="en-US" dirty="0">
                <a:sym typeface="Wingdings"/>
              </a:rPr>
              <a:t>EC2 costs: $0.10 per CPU hour (costs from 2009)</a:t>
            </a:r>
          </a:p>
          <a:p>
            <a:pPr lvl="2"/>
            <a:r>
              <a:rPr lang="en-US" dirty="0">
                <a:sym typeface="Wingdings"/>
              </a:rPr>
              <a:t>$0.1 * 1024 * 24 * 30  ~ </a:t>
            </a:r>
            <a:r>
              <a:rPr lang="en-US" b="1" dirty="0">
                <a:solidFill>
                  <a:srgbClr val="FF0000"/>
                </a:solidFill>
                <a:sym typeface="Wingdings"/>
              </a:rPr>
              <a:t>$136 K/month</a:t>
            </a:r>
          </a:p>
          <a:p>
            <a:r>
              <a:rPr lang="en-US" b="1" dirty="0">
                <a:solidFill>
                  <a:srgbClr val="FF0000"/>
                </a:solidFill>
                <a:sym typeface="Wingdings"/>
              </a:rPr>
              <a:t>Own: </a:t>
            </a:r>
            <a:r>
              <a:rPr lang="en-US" dirty="0">
                <a:sym typeface="Wingdings"/>
              </a:rPr>
              <a:t>monthly cost</a:t>
            </a:r>
          </a:p>
          <a:p>
            <a:pPr lvl="1"/>
            <a:r>
              <a:rPr lang="en-US" dirty="0">
                <a:sym typeface="Wingdings"/>
              </a:rPr>
              <a:t>Storage ~$349 K</a:t>
            </a:r>
          </a:p>
          <a:p>
            <a:pPr lvl="1"/>
            <a:r>
              <a:rPr lang="en-US" dirty="0">
                <a:sym typeface="Wingdings"/>
              </a:rPr>
              <a:t>Total ~ $1555 K /month + $7.5 K (includes 1 sysadmin/100 nodes)</a:t>
            </a:r>
          </a:p>
        </p:txBody>
      </p:sp>
      <p:sp>
        <p:nvSpPr>
          <p:cNvPr id="4" name="Slide Number Placeholder 3">
            <a:extLst>
              <a:ext uri="{FF2B5EF4-FFF2-40B4-BE49-F238E27FC236}">
                <a16:creationId xmlns:a16="http://schemas.microsoft.com/office/drawing/2014/main" id="{4291FBA4-AB17-6245-9246-245E7E014927}"/>
              </a:ext>
            </a:extLst>
          </p:cNvPr>
          <p:cNvSpPr>
            <a:spLocks noGrp="1"/>
          </p:cNvSpPr>
          <p:nvPr>
            <p:ph type="sldNum" sz="quarter" idx="12"/>
          </p:nvPr>
        </p:nvSpPr>
        <p:spPr/>
        <p:txBody>
          <a:bodyPr/>
          <a:lstStyle/>
          <a:p>
            <a:fld id="{B6A95138-A96E-2F42-A959-2EFD44FE4AB7}" type="slidenum">
              <a:rPr lang="en-US" smtClean="0"/>
              <a:pPr/>
              <a:t>101</a:t>
            </a:fld>
            <a:endParaRPr lang="en-US" dirty="0"/>
          </a:p>
        </p:txBody>
      </p:sp>
    </p:spTree>
    <p:extLst>
      <p:ext uri="{BB962C8B-B14F-4D97-AF65-F5344CB8AC3E}">
        <p14:creationId xmlns:p14="http://schemas.microsoft.com/office/powerpoint/2010/main" val="7824080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site: Outsource or Own?</a:t>
            </a:r>
          </a:p>
        </p:txBody>
      </p:sp>
      <p:sp>
        <p:nvSpPr>
          <p:cNvPr id="3" name="Content Placeholder 2"/>
          <p:cNvSpPr>
            <a:spLocks noGrp="1"/>
          </p:cNvSpPr>
          <p:nvPr>
            <p:ph idx="1"/>
          </p:nvPr>
        </p:nvSpPr>
        <p:spPr/>
        <p:txBody>
          <a:bodyPr/>
          <a:lstStyle/>
          <a:p>
            <a:r>
              <a:rPr lang="en-US" dirty="0"/>
              <a:t>Breakeven analysis:</a:t>
            </a:r>
          </a:p>
          <a:p>
            <a:pPr lvl="1"/>
            <a:r>
              <a:rPr lang="en-US" dirty="0"/>
              <a:t>More preferable to own if:</a:t>
            </a:r>
          </a:p>
          <a:p>
            <a:pPr lvl="2"/>
            <a:r>
              <a:rPr lang="en-US" dirty="0"/>
              <a:t>$349 K/M &lt; $62 K (storage)</a:t>
            </a:r>
          </a:p>
          <a:p>
            <a:pPr lvl="2"/>
            <a:r>
              <a:rPr lang="en-US" dirty="0"/>
              <a:t>$1555 K/ M + 7.5K &lt; $136 k (overall)</a:t>
            </a:r>
          </a:p>
          <a:p>
            <a:pPr lvl="1"/>
            <a:r>
              <a:rPr lang="en-US" dirty="0"/>
              <a:t>Breakeven points:</a:t>
            </a:r>
          </a:p>
          <a:p>
            <a:pPr lvl="2"/>
            <a:r>
              <a:rPr lang="en-US" dirty="0"/>
              <a:t>M &gt; 5.55 months (storage)</a:t>
            </a:r>
          </a:p>
          <a:p>
            <a:pPr lvl="2"/>
            <a:r>
              <a:rPr lang="en-US" dirty="0"/>
              <a:t>M &gt; 12 months (overall)</a:t>
            </a:r>
          </a:p>
          <a:p>
            <a:pPr lvl="2"/>
            <a:endParaRPr lang="en-US" dirty="0"/>
          </a:p>
          <a:p>
            <a:r>
              <a:rPr lang="en-US" dirty="0"/>
              <a:t>As a result</a:t>
            </a:r>
          </a:p>
          <a:p>
            <a:pPr lvl="1"/>
            <a:r>
              <a:rPr lang="en-US" dirty="0"/>
              <a:t>Startups use clouds a lot</a:t>
            </a:r>
          </a:p>
          <a:p>
            <a:pPr lvl="1"/>
            <a:r>
              <a:rPr lang="en-US" dirty="0"/>
              <a:t>Cloud providers benefits monetarily from storage.</a:t>
            </a:r>
          </a:p>
        </p:txBody>
      </p:sp>
      <p:sp>
        <p:nvSpPr>
          <p:cNvPr id="4" name="Slide Number Placeholder 3">
            <a:extLst>
              <a:ext uri="{FF2B5EF4-FFF2-40B4-BE49-F238E27FC236}">
                <a16:creationId xmlns:a16="http://schemas.microsoft.com/office/drawing/2014/main" id="{8678E2B7-944B-B340-8F46-B9F23A341451}"/>
              </a:ext>
            </a:extLst>
          </p:cNvPr>
          <p:cNvSpPr>
            <a:spLocks noGrp="1"/>
          </p:cNvSpPr>
          <p:nvPr>
            <p:ph type="sldNum" sz="quarter" idx="12"/>
          </p:nvPr>
        </p:nvSpPr>
        <p:spPr/>
        <p:txBody>
          <a:bodyPr/>
          <a:lstStyle/>
          <a:p>
            <a:fld id="{B6A95138-A96E-2F42-A959-2EFD44FE4AB7}" type="slidenum">
              <a:rPr lang="en-US" smtClean="0"/>
              <a:pPr/>
              <a:t>102</a:t>
            </a:fld>
            <a:endParaRPr lang="en-US" dirty="0"/>
          </a:p>
        </p:txBody>
      </p:sp>
    </p:spTree>
    <p:extLst>
      <p:ext uri="{BB962C8B-B14F-4D97-AF65-F5344CB8AC3E}">
        <p14:creationId xmlns:p14="http://schemas.microsoft.com/office/powerpoint/2010/main" val="388284686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a:extLst>
              <a:ext uri="{FF2B5EF4-FFF2-40B4-BE49-F238E27FC236}">
                <a16:creationId xmlns:a16="http://schemas.microsoft.com/office/drawing/2014/main" id="{618E47D3-02DC-934C-91C4-7B4100C629AF}"/>
              </a:ext>
            </a:extLst>
          </p:cNvPr>
          <p:cNvSpPr>
            <a:spLocks noGrp="1"/>
          </p:cNvSpPr>
          <p:nvPr>
            <p:ph type="title" idx="4294967295"/>
          </p:nvPr>
        </p:nvSpPr>
        <p:spPr>
          <a:xfrm>
            <a:off x="0" y="304800"/>
            <a:ext cx="8077200" cy="1066800"/>
          </a:xfrm>
        </p:spPr>
        <p:txBody>
          <a:bodyPr/>
          <a:lstStyle/>
          <a:p>
            <a:pPr algn="ctr">
              <a:defRPr/>
            </a:pPr>
            <a:r>
              <a:rPr lang="en-US" sz="4800" dirty="0">
                <a:latin typeface="+mn-lt"/>
              </a:rPr>
              <a:t>Elasticity: Shifting the Risk</a:t>
            </a:r>
          </a:p>
        </p:txBody>
      </p:sp>
      <p:sp>
        <p:nvSpPr>
          <p:cNvPr id="50180" name="Rectangle 3">
            <a:extLst>
              <a:ext uri="{FF2B5EF4-FFF2-40B4-BE49-F238E27FC236}">
                <a16:creationId xmlns:a16="http://schemas.microsoft.com/office/drawing/2014/main" id="{6D41ED6F-78A7-DD4D-B2CE-34074362DBFA}"/>
              </a:ext>
            </a:extLst>
          </p:cNvPr>
          <p:cNvSpPr>
            <a:spLocks noGrp="1"/>
          </p:cNvSpPr>
          <p:nvPr>
            <p:ph type="body" idx="4294967295"/>
          </p:nvPr>
        </p:nvSpPr>
        <p:spPr>
          <a:xfrm>
            <a:off x="721895" y="1143000"/>
            <a:ext cx="9144000" cy="5715000"/>
          </a:xfrm>
        </p:spPr>
        <p:txBody>
          <a:bodyPr/>
          <a:lstStyle/>
          <a:p>
            <a:endParaRPr lang="en-US" altLang="en-US" sz="1800" dirty="0"/>
          </a:p>
          <a:p>
            <a:pPr algn="just"/>
            <a:r>
              <a:rPr lang="en-US" altLang="en-US" sz="2400" dirty="0"/>
              <a:t>Cloud Computing’s ability to add or remove resources at a fine grain (one server at a time with Amazon’s EC2) and with a lead time of minutes rather than weeks allows matching resources to workload much more closely.</a:t>
            </a:r>
          </a:p>
          <a:p>
            <a:pPr lvl="1" algn="just"/>
            <a:endParaRPr lang="en-US" altLang="en-US" dirty="0"/>
          </a:p>
          <a:p>
            <a:pPr lvl="1" algn="just"/>
            <a:r>
              <a:rPr lang="en-US" altLang="en-US" sz="1800" dirty="0"/>
              <a:t>Real world estimates of server utilization in datacenters range from 5% to 20%. Users provision for the peak and allow the resources to remain idle at nonpeak times. The more pronounced the variation, the more the waste.</a:t>
            </a:r>
          </a:p>
          <a:p>
            <a:pPr lvl="1" algn="just"/>
            <a:endParaRPr lang="en-US" altLang="en-US" sz="1800" dirty="0"/>
          </a:p>
          <a:p>
            <a:pPr lvl="1" algn="just"/>
            <a:r>
              <a:rPr lang="en-US" altLang="en-US" sz="1800" dirty="0"/>
              <a:t>Even if peak load can be correctly anticipated, without elasticity we waste resources during nonpeak times.</a:t>
            </a:r>
          </a:p>
          <a:p>
            <a:pPr lvl="1" algn="just"/>
            <a:endParaRPr lang="en-US" altLang="en-US" sz="1400" dirty="0"/>
          </a:p>
          <a:p>
            <a:pPr lvl="1" algn="just">
              <a:buFontTx/>
              <a:buNone/>
            </a:pPr>
            <a:endParaRPr lang="en-US" altLang="en-US" sz="1400" dirty="0"/>
          </a:p>
        </p:txBody>
      </p:sp>
      <p:sp>
        <p:nvSpPr>
          <p:cNvPr id="3" name="Slide Number Placeholder 2">
            <a:extLst>
              <a:ext uri="{FF2B5EF4-FFF2-40B4-BE49-F238E27FC236}">
                <a16:creationId xmlns:a16="http://schemas.microsoft.com/office/drawing/2014/main" id="{7CFDF60F-BC21-484E-8CD6-35E741121F60}"/>
              </a:ext>
            </a:extLst>
          </p:cNvPr>
          <p:cNvSpPr>
            <a:spLocks noGrp="1"/>
          </p:cNvSpPr>
          <p:nvPr>
            <p:ph type="sldNum" sz="quarter" idx="12"/>
          </p:nvPr>
        </p:nvSpPr>
        <p:spPr/>
        <p:txBody>
          <a:bodyPr/>
          <a:lstStyle/>
          <a:p>
            <a:fld id="{096FDAC9-2319-174D-BC2A-4BFF5B567AC1}" type="slidenum">
              <a:rPr lang="en-US" smtClean="0"/>
              <a:t>103</a:t>
            </a:fld>
            <a:endParaRPr lang="en-US"/>
          </a:p>
        </p:txBody>
      </p:sp>
    </p:spTree>
    <p:extLst>
      <p:ext uri="{BB962C8B-B14F-4D97-AF65-F5344CB8AC3E}">
        <p14:creationId xmlns:p14="http://schemas.microsoft.com/office/powerpoint/2010/main" val="33621086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a:extLst>
              <a:ext uri="{FF2B5EF4-FFF2-40B4-BE49-F238E27FC236}">
                <a16:creationId xmlns:a16="http://schemas.microsoft.com/office/drawing/2014/main" id="{E315164D-A4A9-324B-9CDA-C4EE4E86895D}"/>
              </a:ext>
            </a:extLst>
          </p:cNvPr>
          <p:cNvSpPr>
            <a:spLocks noGrp="1"/>
          </p:cNvSpPr>
          <p:nvPr>
            <p:ph type="title"/>
          </p:nvPr>
        </p:nvSpPr>
        <p:spPr>
          <a:xfrm>
            <a:off x="838200" y="365125"/>
            <a:ext cx="10515600" cy="1325563"/>
          </a:xfrm>
        </p:spPr>
        <p:txBody>
          <a:bodyPr/>
          <a:lstStyle/>
          <a:p>
            <a:r>
              <a:rPr lang="en-US" dirty="0"/>
              <a:t>Elasticity: Shifting the Risk (continued)</a:t>
            </a:r>
          </a:p>
        </p:txBody>
      </p:sp>
      <p:sp>
        <p:nvSpPr>
          <p:cNvPr id="31748" name="Rectangle 3">
            <a:extLst>
              <a:ext uri="{FF2B5EF4-FFF2-40B4-BE49-F238E27FC236}">
                <a16:creationId xmlns:a16="http://schemas.microsoft.com/office/drawing/2014/main" id="{FEBC0174-BBEB-4144-88C4-3CFC4C7C8BE8}"/>
              </a:ext>
            </a:extLst>
          </p:cNvPr>
          <p:cNvSpPr>
            <a:spLocks noGrp="1"/>
          </p:cNvSpPr>
          <p:nvPr>
            <p:ph idx="1"/>
          </p:nvPr>
        </p:nvSpPr>
        <p:spPr>
          <a:xfrm>
            <a:off x="838200" y="1825625"/>
            <a:ext cx="10515600" cy="4351338"/>
          </a:xfrm>
        </p:spPr>
        <p:txBody>
          <a:bodyPr/>
          <a:lstStyle/>
          <a:p>
            <a:pPr marL="457200" lvl="1" indent="0">
              <a:buNone/>
            </a:pPr>
            <a:r>
              <a:rPr lang="en-US" sz="1800" dirty="0"/>
              <a:t>Pay by use instead of provisioning for the peak (leads to underutilization of resources)</a:t>
            </a:r>
          </a:p>
          <a:p>
            <a:pPr marL="457200" lvl="1" indent="0">
              <a:buNone/>
            </a:pPr>
            <a:r>
              <a:rPr lang="en-US" sz="1800" dirty="0"/>
              <a:t>Even if service operators predict the spike sizes correctly, capacity is wasted; and if they overestimate the spike they provision for, it’s even worse.</a:t>
            </a:r>
          </a:p>
          <a:p>
            <a:pPr marL="457200" lvl="1" indent="0">
              <a:buNone/>
            </a:pPr>
            <a:endParaRPr lang="en-US" sz="1800" dirty="0"/>
          </a:p>
          <a:p>
            <a:pPr lvl="1"/>
            <a:endParaRPr lang="en-US" sz="1800" dirty="0"/>
          </a:p>
          <a:p>
            <a:endParaRPr lang="en-US" sz="2000" dirty="0"/>
          </a:p>
          <a:p>
            <a:endParaRPr lang="en-US" sz="2000" dirty="0"/>
          </a:p>
          <a:p>
            <a:endParaRPr lang="en-US" sz="2000" dirty="0"/>
          </a:p>
          <a:p>
            <a:endParaRPr lang="en-US" sz="2000" dirty="0"/>
          </a:p>
          <a:p>
            <a:endParaRPr lang="en-US" sz="2000" dirty="0"/>
          </a:p>
          <a:p>
            <a:endParaRPr lang="en-US" sz="2000" dirty="0"/>
          </a:p>
          <a:p>
            <a:pPr marL="0" indent="0">
              <a:buNone/>
            </a:pPr>
            <a:r>
              <a:rPr lang="en-US" sz="2000" dirty="0"/>
              <a:t>	</a:t>
            </a:r>
          </a:p>
          <a:p>
            <a:pPr lvl="1"/>
            <a:endParaRPr lang="en-US" sz="1800" dirty="0"/>
          </a:p>
          <a:p>
            <a:pPr lvl="1"/>
            <a:endParaRPr lang="en-US" dirty="0"/>
          </a:p>
        </p:txBody>
      </p:sp>
      <p:pic>
        <p:nvPicPr>
          <p:cNvPr id="52229" name="Picture 2">
            <a:extLst>
              <a:ext uri="{FF2B5EF4-FFF2-40B4-BE49-F238E27FC236}">
                <a16:creationId xmlns:a16="http://schemas.microsoft.com/office/drawing/2014/main" id="{43028229-7307-CB48-A8E3-0740F3CAF1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2207" y="3662363"/>
            <a:ext cx="5838825"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7FB2B4B5-1852-1845-BF2A-A6BF033E316F}"/>
              </a:ext>
            </a:extLst>
          </p:cNvPr>
          <p:cNvSpPr>
            <a:spLocks noGrp="1"/>
          </p:cNvSpPr>
          <p:nvPr>
            <p:ph type="sldNum" sz="quarter" idx="12"/>
          </p:nvPr>
        </p:nvSpPr>
        <p:spPr/>
        <p:txBody>
          <a:bodyPr/>
          <a:lstStyle/>
          <a:p>
            <a:fld id="{B6A95138-A96E-2F42-A959-2EFD44FE4AB7}" type="slidenum">
              <a:rPr lang="en-US" smtClean="0"/>
              <a:pPr/>
              <a:t>104</a:t>
            </a:fld>
            <a:endParaRPr lang="en-US" dirty="0"/>
          </a:p>
        </p:txBody>
      </p:sp>
    </p:spTree>
    <p:extLst>
      <p:ext uri="{BB962C8B-B14F-4D97-AF65-F5344CB8AC3E}">
        <p14:creationId xmlns:p14="http://schemas.microsoft.com/office/powerpoint/2010/main" val="184731196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a:extLst>
              <a:ext uri="{FF2B5EF4-FFF2-40B4-BE49-F238E27FC236}">
                <a16:creationId xmlns:a16="http://schemas.microsoft.com/office/drawing/2014/main" id="{89823E81-85F8-1043-96E5-A5B1F8FE8117}"/>
              </a:ext>
            </a:extLst>
          </p:cNvPr>
          <p:cNvSpPr>
            <a:spLocks noGrp="1"/>
          </p:cNvSpPr>
          <p:nvPr>
            <p:ph type="title"/>
          </p:nvPr>
        </p:nvSpPr>
        <p:spPr>
          <a:xfrm>
            <a:off x="838200" y="365125"/>
            <a:ext cx="10515600" cy="1325563"/>
          </a:xfrm>
        </p:spPr>
        <p:txBody>
          <a:bodyPr/>
          <a:lstStyle/>
          <a:p>
            <a:r>
              <a:rPr lang="en-US" dirty="0"/>
              <a:t>Elasticity: Shifting the Risk (continued)</a:t>
            </a:r>
          </a:p>
        </p:txBody>
      </p:sp>
      <p:sp>
        <p:nvSpPr>
          <p:cNvPr id="32772" name="Rectangle 3">
            <a:extLst>
              <a:ext uri="{FF2B5EF4-FFF2-40B4-BE49-F238E27FC236}">
                <a16:creationId xmlns:a16="http://schemas.microsoft.com/office/drawing/2014/main" id="{44A3C53A-BB20-4046-B7E9-3BF20725C334}"/>
              </a:ext>
            </a:extLst>
          </p:cNvPr>
          <p:cNvSpPr>
            <a:spLocks noGrp="1"/>
          </p:cNvSpPr>
          <p:nvPr>
            <p:ph idx="1"/>
          </p:nvPr>
        </p:nvSpPr>
        <p:spPr>
          <a:xfrm>
            <a:off x="838200" y="1825625"/>
            <a:ext cx="6825916" cy="4351338"/>
          </a:xfrm>
        </p:spPr>
        <p:txBody>
          <a:bodyPr>
            <a:noAutofit/>
          </a:bodyPr>
          <a:lstStyle/>
          <a:p>
            <a:r>
              <a:rPr lang="en-US" sz="2000" dirty="0"/>
              <a:t>Service operators also underestimate the spike, however, accidentally turning away excess users. Not only do rejected users generate zero revenue, they may never come back due to poor service.</a:t>
            </a:r>
          </a:p>
          <a:p>
            <a:endParaRPr lang="en-US" sz="2000" dirty="0"/>
          </a:p>
          <a:p>
            <a:endParaRPr lang="en-US" sz="2000" dirty="0"/>
          </a:p>
          <a:p>
            <a:pPr marL="0" indent="0">
              <a:buNone/>
            </a:pPr>
            <a:endParaRPr lang="en-US" sz="2000" dirty="0"/>
          </a:p>
          <a:p>
            <a:r>
              <a:rPr lang="en-US" sz="2000" dirty="0"/>
              <a:t>Users will desert an under-provisioned service until the peak user load equals the datacenter’s usable capacity, at which point users again receive acceptable service, but with fewer potential users.</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pPr lvl="1"/>
            <a:endParaRPr lang="en-US" sz="1800" dirty="0"/>
          </a:p>
          <a:p>
            <a:pPr lvl="1"/>
            <a:r>
              <a:rPr lang="en-US" sz="1800" dirty="0"/>
              <a:t>	</a:t>
            </a:r>
          </a:p>
        </p:txBody>
      </p:sp>
      <p:pic>
        <p:nvPicPr>
          <p:cNvPr id="54277" name="Picture 2">
            <a:extLst>
              <a:ext uri="{FF2B5EF4-FFF2-40B4-BE49-F238E27FC236}">
                <a16:creationId xmlns:a16="http://schemas.microsoft.com/office/drawing/2014/main" id="{E5CB8D4B-284B-A34F-B907-6CEB5589D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4116" y="1870075"/>
            <a:ext cx="3429000" cy="170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8" name="Picture 3">
            <a:extLst>
              <a:ext uri="{FF2B5EF4-FFF2-40B4-BE49-F238E27FC236}">
                <a16:creationId xmlns:a16="http://schemas.microsoft.com/office/drawing/2014/main" id="{A353E4CA-E7AE-534A-8B72-FF1E9779AB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4116" y="3706812"/>
            <a:ext cx="3429000" cy="196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7D5AD951-F6C0-7F4E-90CA-6061FC6C5557}"/>
              </a:ext>
            </a:extLst>
          </p:cNvPr>
          <p:cNvSpPr>
            <a:spLocks noGrp="1"/>
          </p:cNvSpPr>
          <p:nvPr>
            <p:ph type="sldNum" sz="quarter" idx="12"/>
          </p:nvPr>
        </p:nvSpPr>
        <p:spPr/>
        <p:txBody>
          <a:bodyPr/>
          <a:lstStyle/>
          <a:p>
            <a:fld id="{B6A95138-A96E-2F42-A959-2EFD44FE4AB7}" type="slidenum">
              <a:rPr lang="en-US" smtClean="0"/>
              <a:pPr/>
              <a:t>105</a:t>
            </a:fld>
            <a:endParaRPr lang="en-US" dirty="0"/>
          </a:p>
        </p:txBody>
      </p:sp>
    </p:spTree>
    <p:extLst>
      <p:ext uri="{BB962C8B-B14F-4D97-AF65-F5344CB8AC3E}">
        <p14:creationId xmlns:p14="http://schemas.microsoft.com/office/powerpoint/2010/main" val="41275915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D4E3C94-60E2-AB44-9B8D-850BDBEC53E5}"/>
              </a:ext>
            </a:extLst>
          </p:cNvPr>
          <p:cNvSpPr>
            <a:spLocks noGrp="1"/>
          </p:cNvSpPr>
          <p:nvPr>
            <p:ph type="ctrTitle"/>
          </p:nvPr>
        </p:nvSpPr>
        <p:spPr/>
        <p:txBody>
          <a:bodyPr/>
          <a:lstStyle/>
          <a:p>
            <a:r>
              <a:rPr lang="en-US" dirty="0"/>
              <a:t>AWS Case Study: Instacart</a:t>
            </a:r>
          </a:p>
        </p:txBody>
      </p:sp>
      <p:sp>
        <p:nvSpPr>
          <p:cNvPr id="11" name="Subtitle 10">
            <a:extLst>
              <a:ext uri="{FF2B5EF4-FFF2-40B4-BE49-F238E27FC236}">
                <a16:creationId xmlns:a16="http://schemas.microsoft.com/office/drawing/2014/main" id="{97600DF6-0F81-4C46-862A-A9A7FB6714D4}"/>
              </a:ext>
            </a:extLst>
          </p:cNvPr>
          <p:cNvSpPr>
            <a:spLocks noGrp="1"/>
          </p:cNvSpPr>
          <p:nvPr>
            <p:ph type="subTitle" idx="1"/>
          </p:nvPr>
        </p:nvSpPr>
        <p:spPr/>
        <p:txBody>
          <a:bodyPr/>
          <a:lstStyle/>
          <a:p>
            <a:pPr lvl="0">
              <a:lnSpc>
                <a:spcPct val="100000"/>
              </a:lnSpc>
              <a:spcBef>
                <a:spcPts val="0"/>
              </a:spcBef>
              <a:defRPr/>
            </a:pPr>
            <a:r>
              <a:rPr lang="en-US" dirty="0"/>
              <a:t>https://</a:t>
            </a:r>
            <a:r>
              <a:rPr lang="en-US" dirty="0" err="1"/>
              <a:t>aws.amazon.com</a:t>
            </a:r>
            <a:r>
              <a:rPr lang="en-US" dirty="0"/>
              <a:t>/solutions/case-studies/</a:t>
            </a:r>
            <a:r>
              <a:rPr lang="en-US" dirty="0" err="1"/>
              <a:t>instacart</a:t>
            </a:r>
            <a:r>
              <a:rPr lang="en-US" dirty="0"/>
              <a:t>/</a:t>
            </a:r>
          </a:p>
          <a:p>
            <a:r>
              <a:rPr lang="en-US" dirty="0"/>
              <a:t>5-minutes video</a:t>
            </a:r>
          </a:p>
        </p:txBody>
      </p:sp>
      <p:sp>
        <p:nvSpPr>
          <p:cNvPr id="7" name="Slide Number Placeholder 6">
            <a:extLst>
              <a:ext uri="{FF2B5EF4-FFF2-40B4-BE49-F238E27FC236}">
                <a16:creationId xmlns:a16="http://schemas.microsoft.com/office/drawing/2014/main" id="{06651B08-0F8C-A444-8E24-27FF60F27C46}"/>
              </a:ext>
            </a:extLst>
          </p:cNvPr>
          <p:cNvSpPr>
            <a:spLocks noGrp="1"/>
          </p:cNvSpPr>
          <p:nvPr>
            <p:ph type="sldNum" sz="quarter" idx="12"/>
          </p:nvPr>
        </p:nvSpPr>
        <p:spPr/>
        <p:txBody>
          <a:bodyPr/>
          <a:lstStyle/>
          <a:p>
            <a:fld id="{B6A95138-A96E-2F42-A959-2EFD44FE4AB7}" type="slidenum">
              <a:rPr lang="en-US" smtClean="0"/>
              <a:pPr/>
              <a:t>106</a:t>
            </a:fld>
            <a:endParaRPr lang="en-US" dirty="0"/>
          </a:p>
        </p:txBody>
      </p:sp>
      <p:pic>
        <p:nvPicPr>
          <p:cNvPr id="5" name="Picture 4" descr="Instacart offers grocery delivery to your front door - Inside Business">
            <a:extLst>
              <a:ext uri="{FF2B5EF4-FFF2-40B4-BE49-F238E27FC236}">
                <a16:creationId xmlns:a16="http://schemas.microsoft.com/office/drawing/2014/main" id="{ECEFBA11-22A0-084E-8A97-560D57D446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7400" y="365125"/>
            <a:ext cx="1676400" cy="120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178051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5ACE73A-9844-F14E-9020-D12896B2D70D}"/>
              </a:ext>
            </a:extLst>
          </p:cNvPr>
          <p:cNvSpPr>
            <a:spLocks noGrp="1"/>
          </p:cNvSpPr>
          <p:nvPr>
            <p:ph type="ctrTitle"/>
          </p:nvPr>
        </p:nvSpPr>
        <p:spPr>
          <a:xfrm>
            <a:off x="2044700" y="1122363"/>
            <a:ext cx="9144000" cy="2387600"/>
          </a:xfrm>
        </p:spPr>
        <p:txBody>
          <a:bodyPr/>
          <a:lstStyle/>
          <a:p>
            <a:r>
              <a:rPr lang="en-US" dirty="0"/>
              <a:t>GCP Case Study: McKesson</a:t>
            </a:r>
          </a:p>
        </p:txBody>
      </p:sp>
      <p:sp>
        <p:nvSpPr>
          <p:cNvPr id="6" name="Subtitle 5">
            <a:extLst>
              <a:ext uri="{FF2B5EF4-FFF2-40B4-BE49-F238E27FC236}">
                <a16:creationId xmlns:a16="http://schemas.microsoft.com/office/drawing/2014/main" id="{D26532AD-B6E4-4544-99ED-42BDF08ABF61}"/>
              </a:ext>
            </a:extLst>
          </p:cNvPr>
          <p:cNvSpPr>
            <a:spLocks noGrp="1"/>
          </p:cNvSpPr>
          <p:nvPr>
            <p:ph type="subTitle" idx="1"/>
          </p:nvPr>
        </p:nvSpPr>
        <p:spPr/>
        <p:txBody>
          <a:bodyPr/>
          <a:lstStyle/>
          <a:p>
            <a:r>
              <a:rPr lang="en-US" dirty="0">
                <a:hlinkClick r:id="rId3"/>
              </a:rPr>
              <a:t>https://cloud.google.com/customers</a:t>
            </a:r>
            <a:endParaRPr lang="en-US" dirty="0"/>
          </a:p>
          <a:p>
            <a:r>
              <a:rPr lang="en-US" dirty="0"/>
              <a:t>2-minutes video</a:t>
            </a:r>
          </a:p>
        </p:txBody>
      </p:sp>
      <p:sp>
        <p:nvSpPr>
          <p:cNvPr id="4" name="Slide Number Placeholder 3">
            <a:extLst>
              <a:ext uri="{FF2B5EF4-FFF2-40B4-BE49-F238E27FC236}">
                <a16:creationId xmlns:a16="http://schemas.microsoft.com/office/drawing/2014/main" id="{0AC984EA-7C9F-F14E-A1AB-30E1476B2905}"/>
              </a:ext>
            </a:extLst>
          </p:cNvPr>
          <p:cNvSpPr>
            <a:spLocks noGrp="1"/>
          </p:cNvSpPr>
          <p:nvPr>
            <p:ph type="sldNum" sz="quarter" idx="12"/>
          </p:nvPr>
        </p:nvSpPr>
        <p:spPr/>
        <p:txBody>
          <a:bodyPr/>
          <a:lstStyle/>
          <a:p>
            <a:fld id="{B6A95138-A96E-2F42-A959-2EFD44FE4AB7}" type="slidenum">
              <a:rPr lang="en-US" smtClean="0"/>
              <a:pPr/>
              <a:t>107</a:t>
            </a:fld>
            <a:endParaRPr lang="en-US" dirty="0"/>
          </a:p>
        </p:txBody>
      </p:sp>
      <p:pic>
        <p:nvPicPr>
          <p:cNvPr id="1026" name="Picture 2" descr="New Collaboration with McKesson Medical-Surgical Government Solutions LLC -  Academy Medical">
            <a:extLst>
              <a:ext uri="{FF2B5EF4-FFF2-40B4-BE49-F238E27FC236}">
                <a16:creationId xmlns:a16="http://schemas.microsoft.com/office/drawing/2014/main" id="{D1A166B5-3C41-0741-B596-E4BD8EED26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5073" y="284163"/>
            <a:ext cx="3987800" cy="20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95044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Provider-independent Introduction to Cloud Computing</a:t>
            </a:r>
          </a:p>
        </p:txBody>
      </p:sp>
      <p:sp>
        <p:nvSpPr>
          <p:cNvPr id="3" name="Content Placeholder 2"/>
          <p:cNvSpPr>
            <a:spLocks noGrp="1"/>
          </p:cNvSpPr>
          <p:nvPr>
            <p:ph idx="1"/>
          </p:nvPr>
        </p:nvSpPr>
        <p:spPr/>
        <p:txBody>
          <a:bodyPr/>
          <a:lstStyle/>
          <a:p>
            <a:r>
              <a:rPr lang="en-US" dirty="0">
                <a:solidFill>
                  <a:schemeClr val="bg1">
                    <a:lumMod val="75000"/>
                  </a:schemeClr>
                </a:solidFill>
              </a:rPr>
              <a:t>Cloud computing: Terminology, Benefits &amp; Risks</a:t>
            </a:r>
          </a:p>
          <a:p>
            <a:r>
              <a:rPr lang="en-US" dirty="0"/>
              <a:t>Cloud Deployment Modes (public, private, community, hybrid)</a:t>
            </a:r>
          </a:p>
          <a:p>
            <a:r>
              <a:rPr lang="en-US" dirty="0">
                <a:solidFill>
                  <a:schemeClr val="bg1">
                    <a:lumMod val="75000"/>
                  </a:schemeClr>
                </a:solidFill>
              </a:rPr>
              <a:t>Cloud Computing Characteristics</a:t>
            </a:r>
          </a:p>
          <a:p>
            <a:r>
              <a:rPr lang="en-US" dirty="0">
                <a:solidFill>
                  <a:schemeClr val="bg1">
                    <a:lumMod val="75000"/>
                  </a:schemeClr>
                </a:solidFill>
              </a:rPr>
              <a:t>Cloud Service Models (</a:t>
            </a:r>
            <a:r>
              <a:rPr lang="en-US" dirty="0" err="1">
                <a:solidFill>
                  <a:schemeClr val="bg1">
                    <a:lumMod val="75000"/>
                  </a:schemeClr>
                </a:solidFill>
              </a:rPr>
              <a:t>Iaas</a:t>
            </a:r>
            <a:r>
              <a:rPr lang="en-US" dirty="0">
                <a:solidFill>
                  <a:schemeClr val="bg1">
                    <a:lumMod val="75000"/>
                  </a:schemeClr>
                </a:solidFill>
              </a:rPr>
              <a:t>, PaaS, SaaS)</a:t>
            </a:r>
          </a:p>
        </p:txBody>
      </p:sp>
      <p:sp>
        <p:nvSpPr>
          <p:cNvPr id="4" name="Slide Number Placeholder 3">
            <a:extLst>
              <a:ext uri="{FF2B5EF4-FFF2-40B4-BE49-F238E27FC236}">
                <a16:creationId xmlns:a16="http://schemas.microsoft.com/office/drawing/2014/main" id="{11E00D75-7E7C-0947-9163-D7105FEA9C0A}"/>
              </a:ext>
            </a:extLst>
          </p:cNvPr>
          <p:cNvSpPr>
            <a:spLocks noGrp="1"/>
          </p:cNvSpPr>
          <p:nvPr>
            <p:ph type="sldNum" sz="quarter" idx="12"/>
          </p:nvPr>
        </p:nvSpPr>
        <p:spPr/>
        <p:txBody>
          <a:bodyPr/>
          <a:lstStyle/>
          <a:p>
            <a:fld id="{B6A95138-A96E-2F42-A959-2EFD44FE4AB7}" type="slidenum">
              <a:rPr lang="en-US" smtClean="0"/>
              <a:pPr/>
              <a:t>108</a:t>
            </a:fld>
            <a:endParaRPr lang="en-US" dirty="0"/>
          </a:p>
        </p:txBody>
      </p:sp>
    </p:spTree>
    <p:extLst>
      <p:ext uri="{BB962C8B-B14F-4D97-AF65-F5344CB8AC3E}">
        <p14:creationId xmlns:p14="http://schemas.microsoft.com/office/powerpoint/2010/main" val="418033542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D0F9752-AF58-C14C-92F0-84CB52D7CD81}"/>
              </a:ext>
            </a:extLst>
          </p:cNvPr>
          <p:cNvSpPr>
            <a:spLocks noGrp="1"/>
          </p:cNvSpPr>
          <p:nvPr>
            <p:ph type="sldNum" sz="quarter" idx="12"/>
          </p:nvPr>
        </p:nvSpPr>
        <p:spPr/>
        <p:txBody>
          <a:bodyPr/>
          <a:lstStyle/>
          <a:p>
            <a:fld id="{B6A95138-A96E-2F42-A959-2EFD44FE4AB7}" type="slidenum">
              <a:rPr lang="en-US" smtClean="0"/>
              <a:pPr/>
              <a:t>109</a:t>
            </a:fld>
            <a:endParaRPr lang="en-US" dirty="0"/>
          </a:p>
        </p:txBody>
      </p:sp>
      <p:sp>
        <p:nvSpPr>
          <p:cNvPr id="5" name="Rectangle 4">
            <a:extLst>
              <a:ext uri="{FF2B5EF4-FFF2-40B4-BE49-F238E27FC236}">
                <a16:creationId xmlns:a16="http://schemas.microsoft.com/office/drawing/2014/main" id="{FB20DD79-3BFC-FC44-AFDB-57007D3B117C}"/>
              </a:ext>
            </a:extLst>
          </p:cNvPr>
          <p:cNvSpPr/>
          <p:nvPr/>
        </p:nvSpPr>
        <p:spPr>
          <a:xfrm>
            <a:off x="642551" y="691978"/>
            <a:ext cx="4004399" cy="54987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7D96ECA-7869-7040-B10A-4C167251CA2D}"/>
              </a:ext>
            </a:extLst>
          </p:cNvPr>
          <p:cNvSpPr/>
          <p:nvPr/>
        </p:nvSpPr>
        <p:spPr>
          <a:xfrm>
            <a:off x="4890173" y="679621"/>
            <a:ext cx="3159545" cy="54987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77C9EA5-9F6F-A448-AB0E-003DC864C5E7}"/>
              </a:ext>
            </a:extLst>
          </p:cNvPr>
          <p:cNvSpPr/>
          <p:nvPr/>
        </p:nvSpPr>
        <p:spPr>
          <a:xfrm>
            <a:off x="8292940" y="679620"/>
            <a:ext cx="3460001" cy="54987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B66A194-D7ED-0C41-8EA1-20FDF7949A32}"/>
              </a:ext>
            </a:extLst>
          </p:cNvPr>
          <p:cNvSpPr txBox="1"/>
          <p:nvPr/>
        </p:nvSpPr>
        <p:spPr>
          <a:xfrm>
            <a:off x="711761" y="914400"/>
            <a:ext cx="3935190" cy="4194353"/>
          </a:xfrm>
          <a:prstGeom prst="rect">
            <a:avLst/>
          </a:prstGeom>
          <a:noFill/>
        </p:spPr>
        <p:txBody>
          <a:bodyPr wrap="square" rtlCol="0">
            <a:spAutoFit/>
          </a:bodyPr>
          <a:lstStyle/>
          <a:p>
            <a:pPr>
              <a:lnSpc>
                <a:spcPct val="120000"/>
              </a:lnSpc>
            </a:pPr>
            <a:endParaRPr lang="en-US" sz="2800" i="1" dirty="0">
              <a:solidFill>
                <a:schemeClr val="accent4">
                  <a:lumMod val="50000"/>
                </a:schemeClr>
              </a:solidFill>
            </a:endParaRPr>
          </a:p>
          <a:p>
            <a:pPr>
              <a:lnSpc>
                <a:spcPct val="120000"/>
              </a:lnSpc>
            </a:pPr>
            <a:endParaRPr lang="en-US" sz="2800" i="1" dirty="0">
              <a:solidFill>
                <a:schemeClr val="accent4">
                  <a:lumMod val="50000"/>
                </a:schemeClr>
              </a:solidFill>
            </a:endParaRPr>
          </a:p>
          <a:p>
            <a:pPr marL="514350" indent="-514350">
              <a:lnSpc>
                <a:spcPct val="120000"/>
              </a:lnSpc>
              <a:buFont typeface="+mj-lt"/>
              <a:buAutoNum type="arabicPeriod"/>
            </a:pPr>
            <a:r>
              <a:rPr lang="en-US" sz="2800" dirty="0"/>
              <a:t>On-demand self-service</a:t>
            </a:r>
          </a:p>
          <a:p>
            <a:pPr marL="514350" indent="-514350">
              <a:lnSpc>
                <a:spcPct val="120000"/>
              </a:lnSpc>
              <a:buFont typeface="+mj-lt"/>
              <a:buAutoNum type="arabicPeriod"/>
            </a:pPr>
            <a:r>
              <a:rPr lang="en-US" sz="2800" dirty="0"/>
              <a:t>Broad network access</a:t>
            </a:r>
          </a:p>
          <a:p>
            <a:pPr marL="514350" indent="-514350">
              <a:lnSpc>
                <a:spcPct val="120000"/>
              </a:lnSpc>
              <a:buFont typeface="+mj-lt"/>
              <a:buAutoNum type="arabicPeriod"/>
            </a:pPr>
            <a:r>
              <a:rPr lang="en-US" sz="2800" dirty="0"/>
              <a:t>Resource pooling</a:t>
            </a:r>
          </a:p>
          <a:p>
            <a:pPr marL="514350" indent="-514350">
              <a:lnSpc>
                <a:spcPct val="120000"/>
              </a:lnSpc>
              <a:buFont typeface="+mj-lt"/>
              <a:buAutoNum type="arabicPeriod"/>
            </a:pPr>
            <a:r>
              <a:rPr lang="en-US" sz="2800" dirty="0"/>
              <a:t>Rapid elasticity</a:t>
            </a:r>
          </a:p>
          <a:p>
            <a:pPr marL="514350" indent="-514350">
              <a:lnSpc>
                <a:spcPct val="120000"/>
              </a:lnSpc>
              <a:buFont typeface="+mj-lt"/>
              <a:buAutoNum type="arabicPeriod"/>
            </a:pPr>
            <a:r>
              <a:rPr lang="en-US" sz="2800" dirty="0"/>
              <a:t>Measured service</a:t>
            </a:r>
            <a:endParaRPr lang="en-US" dirty="0"/>
          </a:p>
        </p:txBody>
      </p:sp>
      <p:sp>
        <p:nvSpPr>
          <p:cNvPr id="10" name="TextBox 9">
            <a:extLst>
              <a:ext uri="{FF2B5EF4-FFF2-40B4-BE49-F238E27FC236}">
                <a16:creationId xmlns:a16="http://schemas.microsoft.com/office/drawing/2014/main" id="{3266A53F-88D7-2340-B3EF-9193BC006255}"/>
              </a:ext>
            </a:extLst>
          </p:cNvPr>
          <p:cNvSpPr txBox="1"/>
          <p:nvPr/>
        </p:nvSpPr>
        <p:spPr>
          <a:xfrm>
            <a:off x="692185" y="711896"/>
            <a:ext cx="3935191" cy="1200329"/>
          </a:xfrm>
          <a:prstGeom prst="rect">
            <a:avLst/>
          </a:prstGeom>
          <a:solidFill>
            <a:srgbClr val="00B0F0"/>
          </a:solidFill>
        </p:spPr>
        <p:txBody>
          <a:bodyPr wrap="square" rtlCol="0">
            <a:spAutoFit/>
          </a:bodyPr>
          <a:lstStyle/>
          <a:p>
            <a:r>
              <a:rPr lang="en-US" sz="3600" b="1" i="1" dirty="0">
                <a:solidFill>
                  <a:schemeClr val="accent4">
                    <a:lumMod val="50000"/>
                  </a:schemeClr>
                </a:solidFill>
              </a:rPr>
              <a:t>5 essential characteristics</a:t>
            </a:r>
            <a:endParaRPr lang="en-US" sz="3600" b="1" dirty="0"/>
          </a:p>
        </p:txBody>
      </p:sp>
      <p:sp>
        <p:nvSpPr>
          <p:cNvPr id="11" name="TextBox 10">
            <a:extLst>
              <a:ext uri="{FF2B5EF4-FFF2-40B4-BE49-F238E27FC236}">
                <a16:creationId xmlns:a16="http://schemas.microsoft.com/office/drawing/2014/main" id="{5F915B74-106E-984A-90B3-B528B78821BF}"/>
              </a:ext>
            </a:extLst>
          </p:cNvPr>
          <p:cNvSpPr txBox="1"/>
          <p:nvPr/>
        </p:nvSpPr>
        <p:spPr>
          <a:xfrm>
            <a:off x="4890173" y="711896"/>
            <a:ext cx="3159546" cy="1200329"/>
          </a:xfrm>
          <a:prstGeom prst="rect">
            <a:avLst/>
          </a:prstGeom>
          <a:solidFill>
            <a:srgbClr val="00B0F0"/>
          </a:solidFill>
        </p:spPr>
        <p:txBody>
          <a:bodyPr wrap="square" rtlCol="0">
            <a:spAutoFit/>
          </a:bodyPr>
          <a:lstStyle/>
          <a:p>
            <a:r>
              <a:rPr lang="en-US" sz="3600" b="1" i="1" dirty="0">
                <a:solidFill>
                  <a:schemeClr val="accent4">
                    <a:lumMod val="50000"/>
                  </a:schemeClr>
                </a:solidFill>
              </a:rPr>
              <a:t>3 service models</a:t>
            </a:r>
            <a:endParaRPr lang="en-US" sz="3600" b="1" dirty="0"/>
          </a:p>
        </p:txBody>
      </p:sp>
      <p:sp>
        <p:nvSpPr>
          <p:cNvPr id="12" name="TextBox 11">
            <a:extLst>
              <a:ext uri="{FF2B5EF4-FFF2-40B4-BE49-F238E27FC236}">
                <a16:creationId xmlns:a16="http://schemas.microsoft.com/office/drawing/2014/main" id="{56C29085-BC42-B94A-B20B-2DC2C8D9D8F5}"/>
              </a:ext>
            </a:extLst>
          </p:cNvPr>
          <p:cNvSpPr txBox="1"/>
          <p:nvPr/>
        </p:nvSpPr>
        <p:spPr>
          <a:xfrm>
            <a:off x="8292940" y="711896"/>
            <a:ext cx="3440425" cy="1200329"/>
          </a:xfrm>
          <a:prstGeom prst="rect">
            <a:avLst/>
          </a:prstGeom>
          <a:solidFill>
            <a:srgbClr val="00B0F0"/>
          </a:solidFill>
        </p:spPr>
        <p:txBody>
          <a:bodyPr wrap="square" rtlCol="0">
            <a:spAutoFit/>
          </a:bodyPr>
          <a:lstStyle/>
          <a:p>
            <a:r>
              <a:rPr lang="en-US" sz="3600" b="1" i="1" dirty="0">
                <a:solidFill>
                  <a:schemeClr val="accent4">
                    <a:lumMod val="50000"/>
                  </a:schemeClr>
                </a:solidFill>
              </a:rPr>
              <a:t>4 deployment models</a:t>
            </a:r>
            <a:endParaRPr lang="en-US" sz="3600" b="1" dirty="0"/>
          </a:p>
        </p:txBody>
      </p:sp>
      <p:sp>
        <p:nvSpPr>
          <p:cNvPr id="13" name="TextBox 12">
            <a:extLst>
              <a:ext uri="{FF2B5EF4-FFF2-40B4-BE49-F238E27FC236}">
                <a16:creationId xmlns:a16="http://schemas.microsoft.com/office/drawing/2014/main" id="{825B9147-09D5-5244-B590-5756A48225AB}"/>
              </a:ext>
            </a:extLst>
          </p:cNvPr>
          <p:cNvSpPr txBox="1"/>
          <p:nvPr/>
        </p:nvSpPr>
        <p:spPr>
          <a:xfrm>
            <a:off x="4490362" y="1984024"/>
            <a:ext cx="3559355" cy="3677289"/>
          </a:xfrm>
          <a:prstGeom prst="rect">
            <a:avLst/>
          </a:prstGeom>
          <a:noFill/>
        </p:spPr>
        <p:txBody>
          <a:bodyPr wrap="square" rtlCol="0">
            <a:spAutoFit/>
          </a:bodyPr>
          <a:lstStyle/>
          <a:p>
            <a:pPr marL="971550" lvl="1" indent="-514350">
              <a:lnSpc>
                <a:spcPct val="120000"/>
              </a:lnSpc>
              <a:buFont typeface="+mj-lt"/>
              <a:buAutoNum type="arabicPeriod"/>
            </a:pPr>
            <a:r>
              <a:rPr lang="en-US" sz="2800" b="1" dirty="0"/>
              <a:t>SaaS: </a:t>
            </a:r>
            <a:r>
              <a:rPr lang="en-US" sz="2800" dirty="0"/>
              <a:t>Software as a Service</a:t>
            </a:r>
          </a:p>
          <a:p>
            <a:pPr marL="971550" lvl="1" indent="-514350">
              <a:lnSpc>
                <a:spcPct val="120000"/>
              </a:lnSpc>
              <a:buFont typeface="+mj-lt"/>
              <a:buAutoNum type="arabicPeriod"/>
            </a:pPr>
            <a:r>
              <a:rPr lang="en-US" sz="2800" b="1" dirty="0"/>
              <a:t>PaaS:</a:t>
            </a:r>
            <a:r>
              <a:rPr lang="en-US" sz="2800" dirty="0"/>
              <a:t> Platform as a Service</a:t>
            </a:r>
          </a:p>
          <a:p>
            <a:pPr marL="971550" lvl="1" indent="-514350">
              <a:lnSpc>
                <a:spcPct val="120000"/>
              </a:lnSpc>
              <a:buFont typeface="+mj-lt"/>
              <a:buAutoNum type="arabicPeriod"/>
            </a:pPr>
            <a:r>
              <a:rPr lang="en-US" sz="2800" b="1" dirty="0"/>
              <a:t>IaaS:</a:t>
            </a:r>
            <a:r>
              <a:rPr lang="en-US" sz="2800" dirty="0"/>
              <a:t> Infrastructure as a Service</a:t>
            </a:r>
          </a:p>
        </p:txBody>
      </p:sp>
      <p:sp>
        <p:nvSpPr>
          <p:cNvPr id="14" name="TextBox 13">
            <a:extLst>
              <a:ext uri="{FF2B5EF4-FFF2-40B4-BE49-F238E27FC236}">
                <a16:creationId xmlns:a16="http://schemas.microsoft.com/office/drawing/2014/main" id="{3A8CF22B-FE83-7F43-BD6A-F7B1DC7D7706}"/>
              </a:ext>
            </a:extLst>
          </p:cNvPr>
          <p:cNvSpPr txBox="1"/>
          <p:nvPr/>
        </p:nvSpPr>
        <p:spPr>
          <a:xfrm>
            <a:off x="7934963" y="1960429"/>
            <a:ext cx="3798401" cy="2126095"/>
          </a:xfrm>
          <a:prstGeom prst="rect">
            <a:avLst/>
          </a:prstGeom>
          <a:noFill/>
        </p:spPr>
        <p:txBody>
          <a:bodyPr wrap="square" rtlCol="0">
            <a:spAutoFit/>
          </a:bodyPr>
          <a:lstStyle/>
          <a:p>
            <a:pPr marL="971550" lvl="1" indent="-514350">
              <a:lnSpc>
                <a:spcPct val="120000"/>
              </a:lnSpc>
              <a:buFont typeface="+mj-lt"/>
              <a:buAutoNum type="arabicPeriod"/>
            </a:pPr>
            <a:r>
              <a:rPr lang="en-US" sz="2800" dirty="0"/>
              <a:t>Public cloud</a:t>
            </a:r>
          </a:p>
          <a:p>
            <a:pPr marL="971550" lvl="1" indent="-514350">
              <a:lnSpc>
                <a:spcPct val="120000"/>
              </a:lnSpc>
              <a:buFont typeface="+mj-lt"/>
              <a:buAutoNum type="arabicPeriod"/>
            </a:pPr>
            <a:r>
              <a:rPr lang="en-US" sz="2800" dirty="0"/>
              <a:t>Private cloud</a:t>
            </a:r>
          </a:p>
          <a:p>
            <a:pPr marL="971550" lvl="1" indent="-514350">
              <a:lnSpc>
                <a:spcPct val="120000"/>
              </a:lnSpc>
              <a:buFont typeface="+mj-lt"/>
              <a:buAutoNum type="arabicPeriod"/>
            </a:pPr>
            <a:r>
              <a:rPr lang="en-US" sz="2800" dirty="0"/>
              <a:t>Hybrid cloud</a:t>
            </a:r>
          </a:p>
          <a:p>
            <a:pPr marL="971550" lvl="1" indent="-514350">
              <a:lnSpc>
                <a:spcPct val="120000"/>
              </a:lnSpc>
              <a:buFont typeface="+mj-lt"/>
              <a:buAutoNum type="arabicPeriod"/>
            </a:pPr>
            <a:r>
              <a:rPr lang="en-US" sz="2800" dirty="0"/>
              <a:t>Community cloud</a:t>
            </a:r>
          </a:p>
        </p:txBody>
      </p:sp>
    </p:spTree>
    <p:extLst>
      <p:ext uri="{BB962C8B-B14F-4D97-AF65-F5344CB8AC3E}">
        <p14:creationId xmlns:p14="http://schemas.microsoft.com/office/powerpoint/2010/main" val="982640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00870" y="254"/>
            <a:ext cx="1116965" cy="197490"/>
          </a:xfrm>
          <a:prstGeom prst="rect">
            <a:avLst/>
          </a:prstGeom>
        </p:spPr>
        <p:txBody>
          <a:bodyPr vert="horz" wrap="square" lIns="0" tIns="12700" rIns="0" bIns="0" rtlCol="0">
            <a:spAutoFit/>
          </a:bodyPr>
          <a:lstStyle/>
          <a:p>
            <a:pPr marL="12700">
              <a:spcBef>
                <a:spcPts val="100"/>
              </a:spcBef>
            </a:pPr>
            <a:r>
              <a:rPr sz="1200" b="1" dirty="0">
                <a:solidFill>
                  <a:srgbClr val="FFFFFF"/>
                </a:solidFill>
                <a:latin typeface="Times New Roman"/>
                <a:cs typeface="Times New Roman"/>
              </a:rPr>
              <a:t>Carnegie</a:t>
            </a:r>
            <a:r>
              <a:rPr sz="1200" b="1" spc="-70" dirty="0">
                <a:solidFill>
                  <a:srgbClr val="FFFFFF"/>
                </a:solidFill>
                <a:latin typeface="Times New Roman"/>
                <a:cs typeface="Times New Roman"/>
              </a:rPr>
              <a:t> </a:t>
            </a:r>
            <a:r>
              <a:rPr sz="1200" b="1" dirty="0">
                <a:solidFill>
                  <a:srgbClr val="FFFFFF"/>
                </a:solidFill>
                <a:latin typeface="Times New Roman"/>
                <a:cs typeface="Times New Roman"/>
              </a:rPr>
              <a:t>Mellon</a:t>
            </a:r>
            <a:endParaRPr sz="1200">
              <a:latin typeface="Times New Roman"/>
              <a:cs typeface="Times New Roman"/>
            </a:endParaRPr>
          </a:p>
        </p:txBody>
      </p:sp>
      <p:grpSp>
        <p:nvGrpSpPr>
          <p:cNvPr id="7" name="object 7"/>
          <p:cNvGrpSpPr/>
          <p:nvPr/>
        </p:nvGrpSpPr>
        <p:grpSpPr>
          <a:xfrm>
            <a:off x="4142042" y="1331785"/>
            <a:ext cx="3872865" cy="5059680"/>
            <a:chOff x="2618041" y="1331785"/>
            <a:chExt cx="3872865" cy="5059680"/>
          </a:xfrm>
        </p:grpSpPr>
        <p:pic>
          <p:nvPicPr>
            <p:cNvPr id="8" name="object 8"/>
            <p:cNvPicPr/>
            <p:nvPr/>
          </p:nvPicPr>
          <p:blipFill>
            <a:blip r:embed="rId3" cstate="print"/>
            <a:stretch>
              <a:fillRect/>
            </a:stretch>
          </p:blipFill>
          <p:spPr>
            <a:xfrm>
              <a:off x="2627376" y="1341120"/>
              <a:ext cx="3854195" cy="5040629"/>
            </a:xfrm>
            <a:prstGeom prst="rect">
              <a:avLst/>
            </a:prstGeom>
          </p:spPr>
        </p:pic>
        <p:sp>
          <p:nvSpPr>
            <p:cNvPr id="9" name="object 9"/>
            <p:cNvSpPr/>
            <p:nvPr/>
          </p:nvSpPr>
          <p:spPr>
            <a:xfrm>
              <a:off x="2622804" y="1336547"/>
              <a:ext cx="3863340" cy="5050155"/>
            </a:xfrm>
            <a:custGeom>
              <a:avLst/>
              <a:gdLst/>
              <a:ahLst/>
              <a:cxnLst/>
              <a:rect l="l" t="t" r="r" b="b"/>
              <a:pathLst>
                <a:path w="3863340" h="5050155">
                  <a:moveTo>
                    <a:pt x="0" y="5049774"/>
                  </a:moveTo>
                  <a:lnTo>
                    <a:pt x="0" y="0"/>
                  </a:lnTo>
                  <a:lnTo>
                    <a:pt x="3863340" y="0"/>
                  </a:lnTo>
                  <a:lnTo>
                    <a:pt x="3863340" y="5049774"/>
                  </a:lnTo>
                  <a:lnTo>
                    <a:pt x="0" y="5049774"/>
                  </a:lnTo>
                  <a:close/>
                </a:path>
              </a:pathLst>
            </a:custGeom>
            <a:ln w="9525">
              <a:solidFill>
                <a:srgbClr val="808080"/>
              </a:solidFill>
            </a:ln>
          </p:spPr>
          <p:txBody>
            <a:bodyPr wrap="square" lIns="0" tIns="0" rIns="0" bIns="0" rtlCol="0"/>
            <a:lstStyle/>
            <a:p>
              <a:endParaRPr/>
            </a:p>
          </p:txBody>
        </p:sp>
      </p:grpSp>
      <p:sp>
        <p:nvSpPr>
          <p:cNvPr id="10" name="object 10"/>
          <p:cNvSpPr txBox="1"/>
          <p:nvPr/>
        </p:nvSpPr>
        <p:spPr>
          <a:xfrm rot="1140000">
            <a:off x="8179361" y="4591524"/>
            <a:ext cx="1032728" cy="228600"/>
          </a:xfrm>
          <a:prstGeom prst="rect">
            <a:avLst/>
          </a:prstGeom>
        </p:spPr>
        <p:txBody>
          <a:bodyPr vert="horz" wrap="square" lIns="0" tIns="0" rIns="0" bIns="0" rtlCol="0">
            <a:spAutoFit/>
          </a:bodyPr>
          <a:lstStyle/>
          <a:p>
            <a:pPr>
              <a:lnSpc>
                <a:spcPts val="1800"/>
              </a:lnSpc>
            </a:pPr>
            <a:r>
              <a:rPr sz="2700" spc="-44" baseline="3086" dirty="0">
                <a:solidFill>
                  <a:srgbClr val="00CC9A"/>
                </a:solidFill>
                <a:latin typeface="Arial"/>
                <a:cs typeface="Arial"/>
              </a:rPr>
              <a:t>Pe</a:t>
            </a:r>
            <a:r>
              <a:rPr sz="2700" spc="-44" baseline="1543" dirty="0">
                <a:solidFill>
                  <a:srgbClr val="00CC9A"/>
                </a:solidFill>
                <a:latin typeface="Arial"/>
                <a:cs typeface="Arial"/>
              </a:rPr>
              <a:t>rvas</a:t>
            </a:r>
            <a:r>
              <a:rPr spc="-30" dirty="0">
                <a:solidFill>
                  <a:srgbClr val="00CC9A"/>
                </a:solidFill>
                <a:latin typeface="Arial"/>
                <a:cs typeface="Arial"/>
              </a:rPr>
              <a:t>ive</a:t>
            </a:r>
            <a:endParaRPr>
              <a:latin typeface="Arial"/>
              <a:cs typeface="Arial"/>
            </a:endParaRPr>
          </a:p>
        </p:txBody>
      </p:sp>
      <p:sp>
        <p:nvSpPr>
          <p:cNvPr id="14" name="object 14"/>
          <p:cNvSpPr txBox="1">
            <a:spLocks noGrp="1"/>
          </p:cNvSpPr>
          <p:nvPr>
            <p:ph type="title"/>
          </p:nvPr>
        </p:nvSpPr>
        <p:spPr>
          <a:xfrm>
            <a:off x="820674" y="125415"/>
            <a:ext cx="10515600" cy="1325563"/>
          </a:xfrm>
        </p:spPr>
        <p:txBody>
          <a:bodyPr vert="horz" wrap="square" lIns="0" tIns="12065" rIns="0" bIns="0" rtlCol="0" anchor="ctr">
            <a:spAutoFit/>
          </a:bodyPr>
          <a:lstStyle/>
          <a:p>
            <a:r>
              <a:rPr lang="en-US" dirty="0"/>
              <a:t>Existing Computing Paradigms ‐ Green Group</a:t>
            </a:r>
          </a:p>
        </p:txBody>
      </p:sp>
      <p:sp>
        <p:nvSpPr>
          <p:cNvPr id="17" name="Slide Number Placeholder 16">
            <a:extLst>
              <a:ext uri="{FF2B5EF4-FFF2-40B4-BE49-F238E27FC236}">
                <a16:creationId xmlns:a16="http://schemas.microsoft.com/office/drawing/2014/main" id="{7285B713-9580-3A4F-9FB6-54EA38A7E55F}"/>
              </a:ext>
            </a:extLst>
          </p:cNvPr>
          <p:cNvSpPr>
            <a:spLocks noGrp="1"/>
          </p:cNvSpPr>
          <p:nvPr>
            <p:ph type="sldNum" sz="quarter" idx="12"/>
          </p:nvPr>
        </p:nvSpPr>
        <p:spPr>
          <a:xfrm>
            <a:off x="8610600" y="6356350"/>
            <a:ext cx="2743200" cy="365125"/>
          </a:xfrm>
        </p:spPr>
        <p:txBody>
          <a:bodyPr/>
          <a:lstStyle/>
          <a:p>
            <a:fld id="{B6A95138-A96E-2F42-A959-2EFD44FE4AB7}" type="slidenum">
              <a:rPr lang="en-US" smtClean="0"/>
              <a:pPr/>
              <a:t>11</a:t>
            </a:fld>
            <a:endParaRPr lang="en-US" dirty="0"/>
          </a:p>
        </p:txBody>
      </p:sp>
      <p:sp>
        <p:nvSpPr>
          <p:cNvPr id="11" name="object 11"/>
          <p:cNvSpPr txBox="1"/>
          <p:nvPr/>
        </p:nvSpPr>
        <p:spPr>
          <a:xfrm rot="1140000">
            <a:off x="8036629" y="4849613"/>
            <a:ext cx="1132653" cy="228600"/>
          </a:xfrm>
          <a:prstGeom prst="rect">
            <a:avLst/>
          </a:prstGeom>
        </p:spPr>
        <p:txBody>
          <a:bodyPr vert="horz" wrap="square" lIns="0" tIns="0" rIns="0" bIns="0" rtlCol="0">
            <a:spAutoFit/>
          </a:bodyPr>
          <a:lstStyle/>
          <a:p>
            <a:pPr>
              <a:lnSpc>
                <a:spcPts val="1800"/>
              </a:lnSpc>
            </a:pPr>
            <a:r>
              <a:rPr sz="2700" spc="-44" baseline="3086" dirty="0">
                <a:solidFill>
                  <a:srgbClr val="00CC9A"/>
                </a:solidFill>
                <a:latin typeface="Arial"/>
                <a:cs typeface="Arial"/>
              </a:rPr>
              <a:t>Com</a:t>
            </a:r>
            <a:r>
              <a:rPr sz="2700" spc="-44" baseline="1543" dirty="0">
                <a:solidFill>
                  <a:srgbClr val="00CC9A"/>
                </a:solidFill>
                <a:latin typeface="Arial"/>
                <a:cs typeface="Arial"/>
              </a:rPr>
              <a:t>put</a:t>
            </a:r>
            <a:r>
              <a:rPr spc="-30" dirty="0">
                <a:solidFill>
                  <a:srgbClr val="00CC9A"/>
                </a:solidFill>
                <a:latin typeface="Arial"/>
                <a:cs typeface="Arial"/>
              </a:rPr>
              <a:t>ing</a:t>
            </a:r>
            <a:endParaRPr>
              <a:latin typeface="Arial"/>
              <a:cs typeface="Arial"/>
            </a:endParaRPr>
          </a:p>
        </p:txBody>
      </p:sp>
      <p:sp>
        <p:nvSpPr>
          <p:cNvPr id="12" name="object 12"/>
          <p:cNvSpPr txBox="1"/>
          <p:nvPr/>
        </p:nvSpPr>
        <p:spPr>
          <a:xfrm rot="19860000">
            <a:off x="2848067" y="4680707"/>
            <a:ext cx="1106545" cy="228600"/>
          </a:xfrm>
          <a:prstGeom prst="rect">
            <a:avLst/>
          </a:prstGeom>
        </p:spPr>
        <p:txBody>
          <a:bodyPr vert="horz" wrap="square" lIns="0" tIns="0" rIns="0" bIns="0" rtlCol="0">
            <a:spAutoFit/>
          </a:bodyPr>
          <a:lstStyle/>
          <a:p>
            <a:pPr>
              <a:lnSpc>
                <a:spcPts val="1800"/>
              </a:lnSpc>
            </a:pPr>
            <a:r>
              <a:rPr spc="-30" dirty="0">
                <a:solidFill>
                  <a:srgbClr val="00CC9A"/>
                </a:solidFill>
                <a:latin typeface="Arial"/>
                <a:cs typeface="Arial"/>
              </a:rPr>
              <a:t>Ub</a:t>
            </a:r>
            <a:r>
              <a:rPr sz="2700" spc="-44" baseline="1543" dirty="0">
                <a:solidFill>
                  <a:srgbClr val="00CC9A"/>
                </a:solidFill>
                <a:latin typeface="Arial"/>
                <a:cs typeface="Arial"/>
              </a:rPr>
              <a:t>iquit</a:t>
            </a:r>
            <a:r>
              <a:rPr sz="2700" spc="-44" baseline="3086" dirty="0">
                <a:solidFill>
                  <a:srgbClr val="00CC9A"/>
                </a:solidFill>
                <a:latin typeface="Arial"/>
                <a:cs typeface="Arial"/>
              </a:rPr>
              <a:t>ous</a:t>
            </a:r>
            <a:endParaRPr sz="2700" baseline="3086">
              <a:latin typeface="Arial"/>
              <a:cs typeface="Arial"/>
            </a:endParaRPr>
          </a:p>
        </p:txBody>
      </p:sp>
      <p:sp>
        <p:nvSpPr>
          <p:cNvPr id="13" name="object 13"/>
          <p:cNvSpPr txBox="1"/>
          <p:nvPr/>
        </p:nvSpPr>
        <p:spPr>
          <a:xfrm rot="19860000">
            <a:off x="2971389" y="4918343"/>
            <a:ext cx="1132031" cy="228600"/>
          </a:xfrm>
          <a:prstGeom prst="rect">
            <a:avLst/>
          </a:prstGeom>
        </p:spPr>
        <p:txBody>
          <a:bodyPr vert="horz" wrap="square" lIns="0" tIns="0" rIns="0" bIns="0" rtlCol="0">
            <a:spAutoFit/>
          </a:bodyPr>
          <a:lstStyle/>
          <a:p>
            <a:pPr>
              <a:lnSpc>
                <a:spcPts val="1800"/>
              </a:lnSpc>
            </a:pPr>
            <a:r>
              <a:rPr spc="-30" dirty="0">
                <a:solidFill>
                  <a:srgbClr val="00CC9A"/>
                </a:solidFill>
                <a:latin typeface="Arial"/>
                <a:cs typeface="Arial"/>
              </a:rPr>
              <a:t>Co</a:t>
            </a:r>
            <a:r>
              <a:rPr sz="2700" spc="-44" baseline="1543" dirty="0">
                <a:solidFill>
                  <a:srgbClr val="00CC9A"/>
                </a:solidFill>
                <a:latin typeface="Arial"/>
                <a:cs typeface="Arial"/>
              </a:rPr>
              <a:t>mpu</a:t>
            </a:r>
            <a:r>
              <a:rPr sz="2700" spc="-44" baseline="3086" dirty="0">
                <a:solidFill>
                  <a:srgbClr val="00CC9A"/>
                </a:solidFill>
                <a:latin typeface="Arial"/>
                <a:cs typeface="Arial"/>
              </a:rPr>
              <a:t>ting</a:t>
            </a:r>
            <a:endParaRPr sz="2700" baseline="3086">
              <a:latin typeface="Arial"/>
              <a:cs typeface="Arial"/>
            </a:endParaRPr>
          </a:p>
        </p:txBody>
      </p:sp>
    </p:spTree>
    <p:extLst>
      <p:ext uri="{BB962C8B-B14F-4D97-AF65-F5344CB8AC3E}">
        <p14:creationId xmlns:p14="http://schemas.microsoft.com/office/powerpoint/2010/main" val="222575799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D362F-35F0-6241-9CBB-AF2A0C789190}"/>
              </a:ext>
            </a:extLst>
          </p:cNvPr>
          <p:cNvSpPr>
            <a:spLocks noGrp="1"/>
          </p:cNvSpPr>
          <p:nvPr>
            <p:ph type="title"/>
          </p:nvPr>
        </p:nvSpPr>
        <p:spPr/>
        <p:txBody>
          <a:bodyPr/>
          <a:lstStyle/>
          <a:p>
            <a:r>
              <a:rPr lang="en-US" dirty="0"/>
              <a:t>Cloud Deployment Models</a:t>
            </a:r>
          </a:p>
        </p:txBody>
      </p:sp>
      <p:sp>
        <p:nvSpPr>
          <p:cNvPr id="4" name="Slide Number Placeholder 3">
            <a:extLst>
              <a:ext uri="{FF2B5EF4-FFF2-40B4-BE49-F238E27FC236}">
                <a16:creationId xmlns:a16="http://schemas.microsoft.com/office/drawing/2014/main" id="{D3DC0600-60EC-7E4A-9E1B-E476F79832F2}"/>
              </a:ext>
            </a:extLst>
          </p:cNvPr>
          <p:cNvSpPr>
            <a:spLocks noGrp="1"/>
          </p:cNvSpPr>
          <p:nvPr>
            <p:ph type="sldNum" sz="quarter" idx="12"/>
          </p:nvPr>
        </p:nvSpPr>
        <p:spPr/>
        <p:txBody>
          <a:bodyPr/>
          <a:lstStyle/>
          <a:p>
            <a:fld id="{B6A95138-A96E-2F42-A959-2EFD44FE4AB7}" type="slidenum">
              <a:rPr lang="en-US" smtClean="0"/>
              <a:pPr/>
              <a:t>110</a:t>
            </a:fld>
            <a:endParaRPr lang="en-US" dirty="0"/>
          </a:p>
        </p:txBody>
      </p:sp>
      <p:pic>
        <p:nvPicPr>
          <p:cNvPr id="5" name="Picture 4">
            <a:extLst>
              <a:ext uri="{FF2B5EF4-FFF2-40B4-BE49-F238E27FC236}">
                <a16:creationId xmlns:a16="http://schemas.microsoft.com/office/drawing/2014/main" id="{D2A9EAE3-9135-AB48-8B09-31C7B16DA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6059" y="1431925"/>
            <a:ext cx="8343900" cy="492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60549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 Cloud Deployment Models</a:t>
            </a:r>
          </a:p>
        </p:txBody>
      </p:sp>
      <p:sp>
        <p:nvSpPr>
          <p:cNvPr id="3" name="Content Placeholder 2"/>
          <p:cNvSpPr>
            <a:spLocks noGrp="1"/>
          </p:cNvSpPr>
          <p:nvPr>
            <p:ph idx="1"/>
          </p:nvPr>
        </p:nvSpPr>
        <p:spPr>
          <a:xfrm>
            <a:off x="838200" y="1825625"/>
            <a:ext cx="10515600" cy="4895850"/>
          </a:xfrm>
        </p:spPr>
        <p:txBody>
          <a:bodyPr/>
          <a:lstStyle/>
          <a:p>
            <a:pPr marL="0" indent="0">
              <a:buNone/>
            </a:pPr>
            <a:r>
              <a:rPr lang="en-US" sz="2000" b="1" dirty="0"/>
              <a:t>1. </a:t>
            </a:r>
            <a:r>
              <a:rPr lang="en-US" b="1" dirty="0"/>
              <a:t>Public Cloud:</a:t>
            </a:r>
          </a:p>
          <a:p>
            <a:pPr lvl="1"/>
            <a:r>
              <a:rPr lang="en-US" dirty="0">
                <a:solidFill>
                  <a:srgbClr val="FF0000"/>
                </a:solidFill>
              </a:rPr>
              <a:t>Utility computing</a:t>
            </a:r>
            <a:r>
              <a:rPr lang="en-US" dirty="0"/>
              <a:t>: </a:t>
            </a:r>
            <a:r>
              <a:rPr lang="en-US" sz="2000" dirty="0"/>
              <a:t>computing is delivered in a way similar to electricity, water, and sewer</a:t>
            </a:r>
          </a:p>
          <a:p>
            <a:pPr lvl="1"/>
            <a:r>
              <a:rPr lang="en-US" dirty="0"/>
              <a:t>Example providers:  </a:t>
            </a:r>
          </a:p>
          <a:p>
            <a:pPr lvl="2"/>
            <a:r>
              <a:rPr lang="en-US" b="1" dirty="0"/>
              <a:t>AWS: </a:t>
            </a:r>
            <a:r>
              <a:rPr lang="en-US" dirty="0"/>
              <a:t>Amazon Web Services</a:t>
            </a:r>
          </a:p>
          <a:p>
            <a:pPr lvl="2"/>
            <a:r>
              <a:rPr lang="en-US" b="1" dirty="0"/>
              <a:t>GCP:  </a:t>
            </a:r>
            <a:r>
              <a:rPr lang="en-US" dirty="0"/>
              <a:t>Google Cloud Platform</a:t>
            </a:r>
            <a:endParaRPr lang="en-US" sz="2800" b="1" dirty="0"/>
          </a:p>
          <a:p>
            <a:pPr marL="0" indent="0">
              <a:buNone/>
            </a:pPr>
            <a:endParaRPr lang="en-US" b="1" dirty="0"/>
          </a:p>
          <a:p>
            <a:pPr marL="0" indent="0">
              <a:buNone/>
            </a:pPr>
            <a:r>
              <a:rPr lang="en-US" b="1" dirty="0"/>
              <a:t>2.Private Cloud:</a:t>
            </a:r>
          </a:p>
          <a:p>
            <a:pPr lvl="1"/>
            <a:r>
              <a:rPr lang="en-US" dirty="0"/>
              <a:t>operated by a private institution</a:t>
            </a:r>
          </a:p>
          <a:p>
            <a:pPr lvl="1"/>
            <a:r>
              <a:rPr lang="en-US" dirty="0"/>
              <a:t>provides storage and computing only to the institution’s employees</a:t>
            </a:r>
          </a:p>
          <a:p>
            <a:pPr lvl="1"/>
            <a:r>
              <a:rPr lang="en-US" dirty="0"/>
              <a:t>preferred when the workloads contain sensitive data that should not leave the premises.</a:t>
            </a:r>
          </a:p>
          <a:p>
            <a:pPr lvl="1"/>
            <a:endParaRPr lang="en-US" b="1" dirty="0"/>
          </a:p>
        </p:txBody>
      </p:sp>
      <p:sp>
        <p:nvSpPr>
          <p:cNvPr id="4" name="Slide Number Placeholder 3">
            <a:extLst>
              <a:ext uri="{FF2B5EF4-FFF2-40B4-BE49-F238E27FC236}">
                <a16:creationId xmlns:a16="http://schemas.microsoft.com/office/drawing/2014/main" id="{3AE44E73-1F6C-254F-AA08-FD96F999EFE7}"/>
              </a:ext>
            </a:extLst>
          </p:cNvPr>
          <p:cNvSpPr>
            <a:spLocks noGrp="1"/>
          </p:cNvSpPr>
          <p:nvPr>
            <p:ph type="sldNum" sz="quarter" idx="12"/>
          </p:nvPr>
        </p:nvSpPr>
        <p:spPr/>
        <p:txBody>
          <a:bodyPr/>
          <a:lstStyle/>
          <a:p>
            <a:fld id="{B6A95138-A96E-2F42-A959-2EFD44FE4AB7}" type="slidenum">
              <a:rPr lang="en-US" smtClean="0"/>
              <a:pPr/>
              <a:t>111</a:t>
            </a:fld>
            <a:endParaRPr lang="en-US" dirty="0"/>
          </a:p>
        </p:txBody>
      </p:sp>
    </p:spTree>
    <p:extLst>
      <p:ext uri="{BB962C8B-B14F-4D97-AF65-F5344CB8AC3E}">
        <p14:creationId xmlns:p14="http://schemas.microsoft.com/office/powerpoint/2010/main" val="377633688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70B27-20F0-DD4B-A2FA-17A6CD887ECF}"/>
              </a:ext>
            </a:extLst>
          </p:cNvPr>
          <p:cNvSpPr>
            <a:spLocks noGrp="1"/>
          </p:cNvSpPr>
          <p:nvPr>
            <p:ph type="title"/>
          </p:nvPr>
        </p:nvSpPr>
        <p:spPr/>
        <p:txBody>
          <a:bodyPr/>
          <a:lstStyle/>
          <a:p>
            <a:r>
              <a:rPr lang="en-US" dirty="0"/>
              <a:t>Four Cloud Deployment Models (continued)</a:t>
            </a:r>
          </a:p>
        </p:txBody>
      </p:sp>
      <p:sp>
        <p:nvSpPr>
          <p:cNvPr id="3" name="Content Placeholder 2">
            <a:extLst>
              <a:ext uri="{FF2B5EF4-FFF2-40B4-BE49-F238E27FC236}">
                <a16:creationId xmlns:a16="http://schemas.microsoft.com/office/drawing/2014/main" id="{863FEA23-D9FE-D143-A52D-387B9866E241}"/>
              </a:ext>
            </a:extLst>
          </p:cNvPr>
          <p:cNvSpPr>
            <a:spLocks noGrp="1"/>
          </p:cNvSpPr>
          <p:nvPr>
            <p:ph idx="1"/>
          </p:nvPr>
        </p:nvSpPr>
        <p:spPr/>
        <p:txBody>
          <a:bodyPr/>
          <a:lstStyle/>
          <a:p>
            <a:pPr marL="0" indent="0">
              <a:buNone/>
            </a:pPr>
            <a:r>
              <a:rPr lang="en-US" sz="2200" b="1" dirty="0"/>
              <a:t>3. </a:t>
            </a:r>
            <a:r>
              <a:rPr lang="en-US" b="1" dirty="0"/>
              <a:t>Hybrid Cloud:</a:t>
            </a:r>
          </a:p>
          <a:p>
            <a:pPr lvl="1"/>
            <a:r>
              <a:rPr lang="en-US" altLang="en-US" dirty="0"/>
              <a:t>an organization may use a hybrid cloud architecture that utilizes both a private and public cloud</a:t>
            </a:r>
          </a:p>
          <a:p>
            <a:pPr lvl="1"/>
            <a:r>
              <a:rPr lang="en-US" dirty="0"/>
              <a:t>selected tasks are run on public clouds</a:t>
            </a:r>
          </a:p>
          <a:p>
            <a:pPr marL="0" indent="0">
              <a:buNone/>
            </a:pPr>
            <a:endParaRPr lang="en-US" sz="2200" b="1" dirty="0"/>
          </a:p>
          <a:p>
            <a:pPr marL="0" indent="0">
              <a:buNone/>
            </a:pPr>
            <a:r>
              <a:rPr lang="en-US" b="1" dirty="0"/>
              <a:t>4. Community cloud:</a:t>
            </a:r>
          </a:p>
          <a:p>
            <a:pPr lvl="1"/>
            <a:r>
              <a:rPr lang="en-US" dirty="0"/>
              <a:t>a private deployment designed to support a specific community</a:t>
            </a:r>
          </a:p>
          <a:p>
            <a:pPr lvl="1"/>
            <a:r>
              <a:rPr lang="en-US" dirty="0"/>
              <a:t>Examples: a set of companies or academic institutions who want to share resources.</a:t>
            </a:r>
          </a:p>
          <a:p>
            <a:endParaRPr lang="en-US" b="1" dirty="0"/>
          </a:p>
          <a:p>
            <a:pPr marL="0" indent="0">
              <a:buNone/>
            </a:pPr>
            <a:endParaRPr lang="en-US" dirty="0"/>
          </a:p>
        </p:txBody>
      </p:sp>
      <p:sp>
        <p:nvSpPr>
          <p:cNvPr id="4" name="Slide Number Placeholder 3">
            <a:extLst>
              <a:ext uri="{FF2B5EF4-FFF2-40B4-BE49-F238E27FC236}">
                <a16:creationId xmlns:a16="http://schemas.microsoft.com/office/drawing/2014/main" id="{F46D54C5-C68C-9B4A-A048-0310D28ECE9B}"/>
              </a:ext>
            </a:extLst>
          </p:cNvPr>
          <p:cNvSpPr>
            <a:spLocks noGrp="1"/>
          </p:cNvSpPr>
          <p:nvPr>
            <p:ph type="sldNum" sz="quarter" idx="12"/>
          </p:nvPr>
        </p:nvSpPr>
        <p:spPr/>
        <p:txBody>
          <a:bodyPr/>
          <a:lstStyle/>
          <a:p>
            <a:fld id="{B6A95138-A96E-2F42-A959-2EFD44FE4AB7}" type="slidenum">
              <a:rPr lang="en-US" smtClean="0"/>
              <a:pPr/>
              <a:t>112</a:t>
            </a:fld>
            <a:endParaRPr lang="en-US" dirty="0"/>
          </a:p>
        </p:txBody>
      </p:sp>
    </p:spTree>
    <p:extLst>
      <p:ext uri="{BB962C8B-B14F-4D97-AF65-F5344CB8AC3E}">
        <p14:creationId xmlns:p14="http://schemas.microsoft.com/office/powerpoint/2010/main" val="13294960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251AFF-0F84-9944-B51C-02EA12097AC8}"/>
              </a:ext>
            </a:extLst>
          </p:cNvPr>
          <p:cNvSpPr>
            <a:spLocks noGrp="1"/>
          </p:cNvSpPr>
          <p:nvPr>
            <p:ph type="sldNum" sz="quarter" idx="12"/>
          </p:nvPr>
        </p:nvSpPr>
        <p:spPr/>
        <p:txBody>
          <a:bodyPr/>
          <a:lstStyle/>
          <a:p>
            <a:fld id="{B6A95138-A96E-2F42-A959-2EFD44FE4AB7}" type="slidenum">
              <a:rPr lang="en-US" smtClean="0"/>
              <a:pPr/>
              <a:t>113</a:t>
            </a:fld>
            <a:endParaRPr lang="en-US" dirty="0"/>
          </a:p>
        </p:txBody>
      </p:sp>
      <p:pic>
        <p:nvPicPr>
          <p:cNvPr id="5" name="Picture 4">
            <a:extLst>
              <a:ext uri="{FF2B5EF4-FFF2-40B4-BE49-F238E27FC236}">
                <a16:creationId xmlns:a16="http://schemas.microsoft.com/office/drawing/2014/main" id="{0BD44604-B821-AB47-A384-2B16B0C42D6E}"/>
              </a:ext>
            </a:extLst>
          </p:cNvPr>
          <p:cNvPicPr>
            <a:picLocks noChangeAspect="1"/>
          </p:cNvPicPr>
          <p:nvPr/>
        </p:nvPicPr>
        <p:blipFill>
          <a:blip r:embed="rId3"/>
          <a:stretch>
            <a:fillRect/>
          </a:stretch>
        </p:blipFill>
        <p:spPr>
          <a:xfrm>
            <a:off x="1049311" y="1349115"/>
            <a:ext cx="10463135" cy="4601979"/>
          </a:xfrm>
          <a:prstGeom prst="rect">
            <a:avLst/>
          </a:prstGeom>
        </p:spPr>
      </p:pic>
      <p:sp>
        <p:nvSpPr>
          <p:cNvPr id="6" name="Title 1">
            <a:extLst>
              <a:ext uri="{FF2B5EF4-FFF2-40B4-BE49-F238E27FC236}">
                <a16:creationId xmlns:a16="http://schemas.microsoft.com/office/drawing/2014/main" id="{C62AC657-2998-EB48-9C37-0BC4CFBAFCCC}"/>
              </a:ext>
            </a:extLst>
          </p:cNvPr>
          <p:cNvSpPr>
            <a:spLocks noGrp="1"/>
          </p:cNvSpPr>
          <p:nvPr>
            <p:ph type="title"/>
          </p:nvPr>
        </p:nvSpPr>
        <p:spPr>
          <a:xfrm>
            <a:off x="328535" y="244124"/>
            <a:ext cx="10515600" cy="1325563"/>
          </a:xfrm>
        </p:spPr>
        <p:txBody>
          <a:bodyPr/>
          <a:lstStyle/>
          <a:p>
            <a:r>
              <a:rPr lang="en-US" dirty="0"/>
              <a:t>Four Cloud Deployment Models</a:t>
            </a:r>
          </a:p>
        </p:txBody>
      </p:sp>
    </p:spTree>
    <p:extLst>
      <p:ext uri="{BB962C8B-B14F-4D97-AF65-F5344CB8AC3E}">
        <p14:creationId xmlns:p14="http://schemas.microsoft.com/office/powerpoint/2010/main" val="406313063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Provider-independent Introduction to Cloud Computing</a:t>
            </a:r>
          </a:p>
        </p:txBody>
      </p:sp>
      <p:sp>
        <p:nvSpPr>
          <p:cNvPr id="3" name="Content Placeholder 2"/>
          <p:cNvSpPr>
            <a:spLocks noGrp="1"/>
          </p:cNvSpPr>
          <p:nvPr>
            <p:ph idx="1"/>
          </p:nvPr>
        </p:nvSpPr>
        <p:spPr/>
        <p:txBody>
          <a:bodyPr/>
          <a:lstStyle/>
          <a:p>
            <a:r>
              <a:rPr lang="en-US" dirty="0">
                <a:solidFill>
                  <a:schemeClr val="bg1">
                    <a:lumMod val="75000"/>
                  </a:schemeClr>
                </a:solidFill>
              </a:rPr>
              <a:t>Cloud computing: Terminology, Benefits &amp; Risks</a:t>
            </a:r>
          </a:p>
          <a:p>
            <a:r>
              <a:rPr lang="en-US" dirty="0">
                <a:solidFill>
                  <a:schemeClr val="bg1">
                    <a:lumMod val="75000"/>
                  </a:schemeClr>
                </a:solidFill>
              </a:rPr>
              <a:t>Cloud Deployment Modes (public, private, community, hybrid)</a:t>
            </a:r>
          </a:p>
          <a:p>
            <a:r>
              <a:rPr lang="en-US" dirty="0"/>
              <a:t>Cloud Computing Characteristics</a:t>
            </a:r>
          </a:p>
          <a:p>
            <a:r>
              <a:rPr lang="en-US" dirty="0">
                <a:solidFill>
                  <a:schemeClr val="bg1">
                    <a:lumMod val="75000"/>
                  </a:schemeClr>
                </a:solidFill>
              </a:rPr>
              <a:t>Cloud Service Models (</a:t>
            </a:r>
            <a:r>
              <a:rPr lang="en-US" dirty="0" err="1">
                <a:solidFill>
                  <a:schemeClr val="bg1">
                    <a:lumMod val="75000"/>
                  </a:schemeClr>
                </a:solidFill>
              </a:rPr>
              <a:t>Iaas</a:t>
            </a:r>
            <a:r>
              <a:rPr lang="en-US" dirty="0">
                <a:solidFill>
                  <a:schemeClr val="bg1">
                    <a:lumMod val="75000"/>
                  </a:schemeClr>
                </a:solidFill>
              </a:rPr>
              <a:t>, PaaS, SaaS)</a:t>
            </a:r>
          </a:p>
        </p:txBody>
      </p:sp>
      <p:sp>
        <p:nvSpPr>
          <p:cNvPr id="4" name="Slide Number Placeholder 3">
            <a:extLst>
              <a:ext uri="{FF2B5EF4-FFF2-40B4-BE49-F238E27FC236}">
                <a16:creationId xmlns:a16="http://schemas.microsoft.com/office/drawing/2014/main" id="{11E00D75-7E7C-0947-9163-D7105FEA9C0A}"/>
              </a:ext>
            </a:extLst>
          </p:cNvPr>
          <p:cNvSpPr>
            <a:spLocks noGrp="1"/>
          </p:cNvSpPr>
          <p:nvPr>
            <p:ph type="sldNum" sz="quarter" idx="12"/>
          </p:nvPr>
        </p:nvSpPr>
        <p:spPr/>
        <p:txBody>
          <a:bodyPr/>
          <a:lstStyle/>
          <a:p>
            <a:fld id="{B6A95138-A96E-2F42-A959-2EFD44FE4AB7}" type="slidenum">
              <a:rPr lang="en-US" smtClean="0"/>
              <a:pPr/>
              <a:t>114</a:t>
            </a:fld>
            <a:endParaRPr lang="en-US" dirty="0"/>
          </a:p>
        </p:txBody>
      </p:sp>
    </p:spTree>
    <p:extLst>
      <p:ext uri="{BB962C8B-B14F-4D97-AF65-F5344CB8AC3E}">
        <p14:creationId xmlns:p14="http://schemas.microsoft.com/office/powerpoint/2010/main" val="189119634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Shape 244"/>
        <p:cNvGrpSpPr/>
        <p:nvPr/>
      </p:nvGrpSpPr>
      <p:grpSpPr>
        <a:xfrm>
          <a:off x="0" y="0"/>
          <a:ext cx="0" cy="0"/>
          <a:chOff x="0" y="0"/>
          <a:chExt cx="0" cy="0"/>
        </a:xfrm>
      </p:grpSpPr>
      <p:sp>
        <p:nvSpPr>
          <p:cNvPr id="245" name="Google Shape;245;p44"/>
          <p:cNvSpPr/>
          <p:nvPr/>
        </p:nvSpPr>
        <p:spPr>
          <a:xfrm>
            <a:off x="1205667" y="3723952"/>
            <a:ext cx="9759600" cy="970600"/>
          </a:xfrm>
          <a:prstGeom prst="rect">
            <a:avLst/>
          </a:prstGeom>
          <a:solidFill>
            <a:srgbClr val="FBBC05">
              <a:alpha val="24600"/>
            </a:srgbClr>
          </a:solidFill>
          <a:ln>
            <a:noFill/>
          </a:ln>
        </p:spPr>
        <p:txBody>
          <a:bodyPr spcFirstLastPara="1" wrap="square" lIns="60950" tIns="60950" rIns="60950" bIns="60950" anchor="ctr" anchorCtr="0">
            <a:noAutofit/>
          </a:bodyPr>
          <a:lstStyle/>
          <a:p>
            <a:endParaRPr sz="1200"/>
          </a:p>
        </p:txBody>
      </p:sp>
      <p:sp>
        <p:nvSpPr>
          <p:cNvPr id="246" name="Google Shape;246;p44"/>
          <p:cNvSpPr txBox="1"/>
          <p:nvPr/>
        </p:nvSpPr>
        <p:spPr>
          <a:xfrm>
            <a:off x="1135533" y="3806369"/>
            <a:ext cx="1932400" cy="810800"/>
          </a:xfrm>
          <a:prstGeom prst="rect">
            <a:avLst/>
          </a:prstGeom>
          <a:noFill/>
          <a:ln>
            <a:noFill/>
          </a:ln>
        </p:spPr>
        <p:txBody>
          <a:bodyPr spcFirstLastPara="1" wrap="square" lIns="91433" tIns="91433" rIns="91433" bIns="91433" anchor="ctr" anchorCtr="0">
            <a:noAutofit/>
          </a:bodyPr>
          <a:lstStyle/>
          <a:p>
            <a:pPr algn="ctr"/>
            <a:r>
              <a:rPr lang="en" sz="2067">
                <a:solidFill>
                  <a:srgbClr val="7F6000"/>
                </a:solidFill>
                <a:latin typeface="Roboto"/>
                <a:ea typeface="Roboto"/>
                <a:cs typeface="Roboto"/>
                <a:sym typeface="Roboto"/>
              </a:rPr>
              <a:t>On-demand self-service</a:t>
            </a:r>
            <a:endParaRPr sz="2067">
              <a:solidFill>
                <a:srgbClr val="7F6000"/>
              </a:solidFill>
              <a:latin typeface="Roboto"/>
              <a:ea typeface="Roboto"/>
              <a:cs typeface="Roboto"/>
              <a:sym typeface="Roboto"/>
            </a:endParaRPr>
          </a:p>
        </p:txBody>
      </p:sp>
      <p:sp>
        <p:nvSpPr>
          <p:cNvPr id="247" name="Google Shape;247;p44"/>
          <p:cNvSpPr txBox="1"/>
          <p:nvPr/>
        </p:nvSpPr>
        <p:spPr>
          <a:xfrm>
            <a:off x="1210567" y="4775369"/>
            <a:ext cx="1884600" cy="1274600"/>
          </a:xfrm>
          <a:prstGeom prst="rect">
            <a:avLst/>
          </a:prstGeom>
          <a:noFill/>
          <a:ln>
            <a:noFill/>
          </a:ln>
        </p:spPr>
        <p:txBody>
          <a:bodyPr spcFirstLastPara="1" wrap="square" lIns="91433" tIns="91433" rIns="91433" bIns="91433" anchor="t" anchorCtr="0">
            <a:noAutofit/>
          </a:bodyPr>
          <a:lstStyle/>
          <a:p>
            <a:pPr algn="ctr"/>
            <a:r>
              <a:rPr lang="en" sz="1467">
                <a:solidFill>
                  <a:srgbClr val="434343"/>
                </a:solidFill>
                <a:latin typeface="Roboto"/>
                <a:ea typeface="Roboto"/>
                <a:cs typeface="Roboto"/>
                <a:sym typeface="Roboto"/>
              </a:rPr>
              <a:t>No human intervention needed to get resources</a:t>
            </a:r>
            <a:endParaRPr sz="1467">
              <a:solidFill>
                <a:srgbClr val="434343"/>
              </a:solidFill>
              <a:latin typeface="Roboto"/>
              <a:ea typeface="Roboto"/>
              <a:cs typeface="Roboto"/>
              <a:sym typeface="Roboto"/>
            </a:endParaRPr>
          </a:p>
        </p:txBody>
      </p:sp>
      <p:pic>
        <p:nvPicPr>
          <p:cNvPr id="248" name="Google Shape;248;p44"/>
          <p:cNvPicPr preferRelativeResize="0"/>
          <p:nvPr/>
        </p:nvPicPr>
        <p:blipFill rotWithShape="1">
          <a:blip r:embed="rId3">
            <a:alphaModFix/>
          </a:blip>
          <a:srcRect l="16811" t="15492" r="14878" b="16825"/>
          <a:stretch/>
        </p:blipFill>
        <p:spPr>
          <a:xfrm>
            <a:off x="1358067" y="2122167"/>
            <a:ext cx="1461333" cy="1447800"/>
          </a:xfrm>
          <a:prstGeom prst="rect">
            <a:avLst/>
          </a:prstGeom>
          <a:noFill/>
          <a:ln>
            <a:noFill/>
          </a:ln>
        </p:spPr>
      </p:pic>
      <p:sp>
        <p:nvSpPr>
          <p:cNvPr id="249" name="Google Shape;249;p44"/>
          <p:cNvSpPr txBox="1"/>
          <p:nvPr/>
        </p:nvSpPr>
        <p:spPr>
          <a:xfrm>
            <a:off x="3146067" y="3804769"/>
            <a:ext cx="1934000" cy="812400"/>
          </a:xfrm>
          <a:prstGeom prst="rect">
            <a:avLst/>
          </a:prstGeom>
          <a:noFill/>
          <a:ln>
            <a:noFill/>
          </a:ln>
        </p:spPr>
        <p:txBody>
          <a:bodyPr spcFirstLastPara="1" wrap="square" lIns="91433" tIns="91433" rIns="91433" bIns="91433" anchor="ctr" anchorCtr="0">
            <a:noAutofit/>
          </a:bodyPr>
          <a:lstStyle/>
          <a:p>
            <a:pPr algn="ctr"/>
            <a:r>
              <a:rPr lang="en" sz="2067">
                <a:solidFill>
                  <a:srgbClr val="7F6000"/>
                </a:solidFill>
                <a:latin typeface="Roboto"/>
                <a:ea typeface="Roboto"/>
                <a:cs typeface="Roboto"/>
                <a:sym typeface="Roboto"/>
              </a:rPr>
              <a:t>Broad network access</a:t>
            </a:r>
            <a:endParaRPr sz="2067">
              <a:solidFill>
                <a:srgbClr val="7F6000"/>
              </a:solidFill>
              <a:latin typeface="Roboto"/>
              <a:ea typeface="Roboto"/>
              <a:cs typeface="Roboto"/>
              <a:sym typeface="Roboto"/>
            </a:endParaRPr>
          </a:p>
        </p:txBody>
      </p:sp>
      <p:sp>
        <p:nvSpPr>
          <p:cNvPr id="250" name="Google Shape;250;p44"/>
          <p:cNvSpPr txBox="1"/>
          <p:nvPr/>
        </p:nvSpPr>
        <p:spPr>
          <a:xfrm>
            <a:off x="3123650" y="4775369"/>
            <a:ext cx="1883600" cy="1274000"/>
          </a:xfrm>
          <a:prstGeom prst="rect">
            <a:avLst/>
          </a:prstGeom>
          <a:noFill/>
          <a:ln>
            <a:noFill/>
          </a:ln>
        </p:spPr>
        <p:txBody>
          <a:bodyPr spcFirstLastPara="1" wrap="square" lIns="91433" tIns="91433" rIns="91433" bIns="91433" anchor="t" anchorCtr="0">
            <a:noAutofit/>
          </a:bodyPr>
          <a:lstStyle/>
          <a:p>
            <a:pPr algn="ctr"/>
            <a:r>
              <a:rPr lang="en" sz="1467">
                <a:solidFill>
                  <a:srgbClr val="434343"/>
                </a:solidFill>
                <a:latin typeface="Roboto"/>
                <a:ea typeface="Roboto"/>
                <a:cs typeface="Roboto"/>
                <a:sym typeface="Roboto"/>
              </a:rPr>
              <a:t>Access from anywhere</a:t>
            </a:r>
            <a:endParaRPr sz="1467">
              <a:solidFill>
                <a:srgbClr val="434343"/>
              </a:solidFill>
              <a:latin typeface="Roboto"/>
              <a:ea typeface="Roboto"/>
              <a:cs typeface="Roboto"/>
              <a:sym typeface="Roboto"/>
            </a:endParaRPr>
          </a:p>
        </p:txBody>
      </p:sp>
      <p:pic>
        <p:nvPicPr>
          <p:cNvPr id="251" name="Google Shape;251;p44" descr="Artboard 5.png"/>
          <p:cNvPicPr preferRelativeResize="0"/>
          <p:nvPr/>
        </p:nvPicPr>
        <p:blipFill rotWithShape="1">
          <a:blip r:embed="rId4">
            <a:alphaModFix/>
          </a:blip>
          <a:srcRect l="6738" t="13427" r="10575" b="4497"/>
          <a:stretch/>
        </p:blipFill>
        <p:spPr>
          <a:xfrm rot="5400000">
            <a:off x="3383184" y="2115817"/>
            <a:ext cx="1441450" cy="1454150"/>
          </a:xfrm>
          <a:prstGeom prst="rect">
            <a:avLst/>
          </a:prstGeom>
          <a:noFill/>
          <a:ln>
            <a:noFill/>
          </a:ln>
        </p:spPr>
      </p:pic>
      <p:sp>
        <p:nvSpPr>
          <p:cNvPr id="252" name="Google Shape;252;p44"/>
          <p:cNvSpPr txBox="1"/>
          <p:nvPr/>
        </p:nvSpPr>
        <p:spPr>
          <a:xfrm>
            <a:off x="5146600" y="3806369"/>
            <a:ext cx="1932400" cy="810800"/>
          </a:xfrm>
          <a:prstGeom prst="rect">
            <a:avLst/>
          </a:prstGeom>
          <a:noFill/>
          <a:ln>
            <a:noFill/>
          </a:ln>
        </p:spPr>
        <p:txBody>
          <a:bodyPr spcFirstLastPara="1" wrap="square" lIns="91433" tIns="91433" rIns="91433" bIns="91433" anchor="ctr" anchorCtr="0">
            <a:noAutofit/>
          </a:bodyPr>
          <a:lstStyle/>
          <a:p>
            <a:pPr algn="ctr"/>
            <a:r>
              <a:rPr lang="en" sz="2067" dirty="0">
                <a:solidFill>
                  <a:srgbClr val="7F6000"/>
                </a:solidFill>
                <a:latin typeface="Roboto"/>
                <a:ea typeface="Roboto"/>
                <a:cs typeface="Roboto"/>
                <a:sym typeface="Roboto"/>
              </a:rPr>
              <a:t>Resource pooling</a:t>
            </a:r>
            <a:endParaRPr sz="2067" dirty="0">
              <a:solidFill>
                <a:srgbClr val="7F6000"/>
              </a:solidFill>
              <a:latin typeface="Roboto"/>
              <a:ea typeface="Roboto"/>
              <a:cs typeface="Roboto"/>
              <a:sym typeface="Roboto"/>
            </a:endParaRPr>
          </a:p>
        </p:txBody>
      </p:sp>
      <p:sp>
        <p:nvSpPr>
          <p:cNvPr id="253" name="Google Shape;253;p44"/>
          <p:cNvSpPr txBox="1"/>
          <p:nvPr/>
        </p:nvSpPr>
        <p:spPr>
          <a:xfrm>
            <a:off x="5163717" y="4775369"/>
            <a:ext cx="1883600" cy="1274000"/>
          </a:xfrm>
          <a:prstGeom prst="rect">
            <a:avLst/>
          </a:prstGeom>
          <a:noFill/>
          <a:ln>
            <a:noFill/>
          </a:ln>
        </p:spPr>
        <p:txBody>
          <a:bodyPr spcFirstLastPara="1" wrap="square" lIns="91433" tIns="91433" rIns="91433" bIns="91433" anchor="t" anchorCtr="0">
            <a:noAutofit/>
          </a:bodyPr>
          <a:lstStyle/>
          <a:p>
            <a:pPr algn="ctr"/>
            <a:r>
              <a:rPr lang="en" sz="1467">
                <a:solidFill>
                  <a:srgbClr val="434343"/>
                </a:solidFill>
                <a:latin typeface="Roboto"/>
                <a:ea typeface="Roboto"/>
                <a:cs typeface="Roboto"/>
                <a:sym typeface="Roboto"/>
              </a:rPr>
              <a:t>Provider shares resources to consumers</a:t>
            </a:r>
            <a:endParaRPr sz="1467">
              <a:solidFill>
                <a:srgbClr val="434343"/>
              </a:solidFill>
              <a:latin typeface="Roboto"/>
              <a:ea typeface="Roboto"/>
              <a:cs typeface="Roboto"/>
              <a:sym typeface="Roboto"/>
            </a:endParaRPr>
          </a:p>
        </p:txBody>
      </p:sp>
      <p:pic>
        <p:nvPicPr>
          <p:cNvPr id="254" name="Google Shape;254;p44" descr="Artboard 1.png"/>
          <p:cNvPicPr preferRelativeResize="0"/>
          <p:nvPr/>
        </p:nvPicPr>
        <p:blipFill rotWithShape="1">
          <a:blip r:embed="rId5">
            <a:alphaModFix/>
          </a:blip>
          <a:srcRect l="11288" t="9664" r="6851" b="7942"/>
          <a:stretch/>
        </p:blipFill>
        <p:spPr>
          <a:xfrm>
            <a:off x="5388417" y="2122167"/>
            <a:ext cx="1425767" cy="1435100"/>
          </a:xfrm>
          <a:prstGeom prst="rect">
            <a:avLst/>
          </a:prstGeom>
          <a:noFill/>
          <a:ln>
            <a:noFill/>
          </a:ln>
        </p:spPr>
      </p:pic>
      <p:sp>
        <p:nvSpPr>
          <p:cNvPr id="255" name="Google Shape;255;p44"/>
          <p:cNvSpPr txBox="1"/>
          <p:nvPr/>
        </p:nvSpPr>
        <p:spPr>
          <a:xfrm>
            <a:off x="7138416" y="3806369"/>
            <a:ext cx="1932400" cy="810800"/>
          </a:xfrm>
          <a:prstGeom prst="rect">
            <a:avLst/>
          </a:prstGeom>
          <a:noFill/>
          <a:ln>
            <a:noFill/>
          </a:ln>
        </p:spPr>
        <p:txBody>
          <a:bodyPr spcFirstLastPara="1" wrap="square" lIns="91433" tIns="91433" rIns="91433" bIns="91433" anchor="ctr" anchorCtr="0">
            <a:noAutofit/>
          </a:bodyPr>
          <a:lstStyle/>
          <a:p>
            <a:pPr algn="ctr"/>
            <a:r>
              <a:rPr lang="en" sz="2067">
                <a:solidFill>
                  <a:srgbClr val="7F6000"/>
                </a:solidFill>
                <a:latin typeface="Roboto"/>
                <a:ea typeface="Roboto"/>
                <a:cs typeface="Roboto"/>
                <a:sym typeface="Roboto"/>
              </a:rPr>
              <a:t>Rapid</a:t>
            </a:r>
            <a:endParaRPr sz="2067">
              <a:solidFill>
                <a:srgbClr val="7F6000"/>
              </a:solidFill>
              <a:latin typeface="Roboto"/>
              <a:ea typeface="Roboto"/>
              <a:cs typeface="Roboto"/>
              <a:sym typeface="Roboto"/>
            </a:endParaRPr>
          </a:p>
          <a:p>
            <a:pPr algn="ctr"/>
            <a:r>
              <a:rPr lang="en" sz="2067">
                <a:solidFill>
                  <a:srgbClr val="7F6000"/>
                </a:solidFill>
                <a:latin typeface="Roboto"/>
                <a:ea typeface="Roboto"/>
                <a:cs typeface="Roboto"/>
                <a:sym typeface="Roboto"/>
              </a:rPr>
              <a:t>elasticity</a:t>
            </a:r>
            <a:endParaRPr sz="2067">
              <a:solidFill>
                <a:srgbClr val="7F6000"/>
              </a:solidFill>
              <a:latin typeface="Roboto"/>
              <a:ea typeface="Roboto"/>
              <a:cs typeface="Roboto"/>
              <a:sym typeface="Roboto"/>
            </a:endParaRPr>
          </a:p>
        </p:txBody>
      </p:sp>
      <p:sp>
        <p:nvSpPr>
          <p:cNvPr id="256" name="Google Shape;256;p44"/>
          <p:cNvSpPr txBox="1"/>
          <p:nvPr/>
        </p:nvSpPr>
        <p:spPr>
          <a:xfrm>
            <a:off x="7138416" y="4775369"/>
            <a:ext cx="1883600" cy="1274000"/>
          </a:xfrm>
          <a:prstGeom prst="rect">
            <a:avLst/>
          </a:prstGeom>
          <a:noFill/>
          <a:ln>
            <a:noFill/>
          </a:ln>
        </p:spPr>
        <p:txBody>
          <a:bodyPr spcFirstLastPara="1" wrap="square" lIns="91433" tIns="91433" rIns="91433" bIns="91433" anchor="t" anchorCtr="0">
            <a:noAutofit/>
          </a:bodyPr>
          <a:lstStyle/>
          <a:p>
            <a:pPr algn="ctr"/>
            <a:r>
              <a:rPr lang="en" sz="1467">
                <a:solidFill>
                  <a:srgbClr val="434343"/>
                </a:solidFill>
                <a:latin typeface="Roboto"/>
                <a:ea typeface="Roboto"/>
                <a:cs typeface="Roboto"/>
                <a:sym typeface="Roboto"/>
              </a:rPr>
              <a:t>Get more resources quickly as needed</a:t>
            </a:r>
            <a:endParaRPr sz="1467">
              <a:solidFill>
                <a:srgbClr val="434343"/>
              </a:solidFill>
              <a:latin typeface="Roboto"/>
              <a:ea typeface="Roboto"/>
              <a:cs typeface="Roboto"/>
              <a:sym typeface="Roboto"/>
            </a:endParaRPr>
          </a:p>
        </p:txBody>
      </p:sp>
      <p:pic>
        <p:nvPicPr>
          <p:cNvPr id="257" name="Google Shape;257;p44" descr="Artboard 2.png"/>
          <p:cNvPicPr preferRelativeResize="0"/>
          <p:nvPr/>
        </p:nvPicPr>
        <p:blipFill rotWithShape="1">
          <a:blip r:embed="rId6">
            <a:alphaModFix/>
          </a:blip>
          <a:srcRect l="8365" t="9648" r="9861" b="7672"/>
          <a:stretch/>
        </p:blipFill>
        <p:spPr>
          <a:xfrm>
            <a:off x="7371617" y="2122167"/>
            <a:ext cx="1425767" cy="1441450"/>
          </a:xfrm>
          <a:prstGeom prst="rect">
            <a:avLst/>
          </a:prstGeom>
          <a:noFill/>
          <a:ln>
            <a:noFill/>
          </a:ln>
        </p:spPr>
      </p:pic>
      <p:sp>
        <p:nvSpPr>
          <p:cNvPr id="258" name="Google Shape;258;p44"/>
          <p:cNvSpPr txBox="1"/>
          <p:nvPr/>
        </p:nvSpPr>
        <p:spPr>
          <a:xfrm>
            <a:off x="9091472" y="3806369"/>
            <a:ext cx="1932400" cy="810800"/>
          </a:xfrm>
          <a:prstGeom prst="rect">
            <a:avLst/>
          </a:prstGeom>
          <a:noFill/>
          <a:ln>
            <a:noFill/>
          </a:ln>
        </p:spPr>
        <p:txBody>
          <a:bodyPr spcFirstLastPara="1" wrap="square" lIns="91433" tIns="91433" rIns="91433" bIns="91433" anchor="ctr" anchorCtr="0">
            <a:noAutofit/>
          </a:bodyPr>
          <a:lstStyle/>
          <a:p>
            <a:pPr algn="ctr"/>
            <a:r>
              <a:rPr lang="en" sz="2067">
                <a:solidFill>
                  <a:srgbClr val="7F6000"/>
                </a:solidFill>
                <a:latin typeface="Roboto"/>
                <a:ea typeface="Roboto"/>
                <a:cs typeface="Roboto"/>
                <a:sym typeface="Roboto"/>
              </a:rPr>
              <a:t>Measured service</a:t>
            </a:r>
            <a:endParaRPr sz="2067">
              <a:solidFill>
                <a:srgbClr val="7F6000"/>
              </a:solidFill>
              <a:latin typeface="Roboto"/>
              <a:ea typeface="Roboto"/>
              <a:cs typeface="Roboto"/>
              <a:sym typeface="Roboto"/>
            </a:endParaRPr>
          </a:p>
        </p:txBody>
      </p:sp>
      <p:sp>
        <p:nvSpPr>
          <p:cNvPr id="259" name="Google Shape;259;p44"/>
          <p:cNvSpPr txBox="1"/>
          <p:nvPr/>
        </p:nvSpPr>
        <p:spPr>
          <a:xfrm>
            <a:off x="9078767" y="4775369"/>
            <a:ext cx="1883600" cy="1274000"/>
          </a:xfrm>
          <a:prstGeom prst="rect">
            <a:avLst/>
          </a:prstGeom>
          <a:noFill/>
          <a:ln>
            <a:noFill/>
          </a:ln>
        </p:spPr>
        <p:txBody>
          <a:bodyPr spcFirstLastPara="1" wrap="square" lIns="91433" tIns="91433" rIns="91433" bIns="91433" anchor="t" anchorCtr="0">
            <a:noAutofit/>
          </a:bodyPr>
          <a:lstStyle/>
          <a:p>
            <a:pPr algn="ctr"/>
            <a:r>
              <a:rPr lang="en" sz="1467">
                <a:solidFill>
                  <a:srgbClr val="434343"/>
                </a:solidFill>
                <a:latin typeface="Roboto"/>
                <a:ea typeface="Roboto"/>
                <a:cs typeface="Roboto"/>
                <a:sym typeface="Roboto"/>
              </a:rPr>
              <a:t>Pay only for what you consume</a:t>
            </a:r>
            <a:endParaRPr sz="1467">
              <a:solidFill>
                <a:srgbClr val="434343"/>
              </a:solidFill>
              <a:latin typeface="Roboto"/>
              <a:ea typeface="Roboto"/>
              <a:cs typeface="Roboto"/>
              <a:sym typeface="Roboto"/>
            </a:endParaRPr>
          </a:p>
        </p:txBody>
      </p:sp>
      <p:pic>
        <p:nvPicPr>
          <p:cNvPr id="260" name="Google Shape;260;p44"/>
          <p:cNvPicPr preferRelativeResize="0"/>
          <p:nvPr/>
        </p:nvPicPr>
        <p:blipFill rotWithShape="1">
          <a:blip r:embed="rId7">
            <a:alphaModFix/>
          </a:blip>
          <a:srcRect l="9819" t="9655" r="7868" b="8033"/>
          <a:stretch/>
        </p:blipFill>
        <p:spPr>
          <a:xfrm>
            <a:off x="9354817" y="2122167"/>
            <a:ext cx="1435100" cy="1435100"/>
          </a:xfrm>
          <a:prstGeom prst="rect">
            <a:avLst/>
          </a:prstGeom>
          <a:noFill/>
          <a:ln>
            <a:noFill/>
          </a:ln>
        </p:spPr>
      </p:pic>
      <p:cxnSp>
        <p:nvCxnSpPr>
          <p:cNvPr id="261" name="Google Shape;261;p44"/>
          <p:cNvCxnSpPr/>
          <p:nvPr/>
        </p:nvCxnSpPr>
        <p:spPr>
          <a:xfrm rot="10800000" flipH="1">
            <a:off x="3095117" y="2048783"/>
            <a:ext cx="6000" cy="3861800"/>
          </a:xfrm>
          <a:prstGeom prst="straightConnector1">
            <a:avLst/>
          </a:prstGeom>
          <a:noFill/>
          <a:ln w="9525" cap="flat" cmpd="sng">
            <a:solidFill>
              <a:srgbClr val="666666"/>
            </a:solidFill>
            <a:prstDash val="dash"/>
            <a:round/>
            <a:headEnd type="none" w="med" len="med"/>
            <a:tailEnd type="none" w="med" len="med"/>
          </a:ln>
        </p:spPr>
      </p:cxnSp>
      <p:cxnSp>
        <p:nvCxnSpPr>
          <p:cNvPr id="262" name="Google Shape;262;p44"/>
          <p:cNvCxnSpPr/>
          <p:nvPr/>
        </p:nvCxnSpPr>
        <p:spPr>
          <a:xfrm rot="10800000" flipH="1">
            <a:off x="5106701" y="2048783"/>
            <a:ext cx="6000" cy="3861800"/>
          </a:xfrm>
          <a:prstGeom prst="straightConnector1">
            <a:avLst/>
          </a:prstGeom>
          <a:noFill/>
          <a:ln w="9525" cap="flat" cmpd="sng">
            <a:solidFill>
              <a:srgbClr val="666666"/>
            </a:solidFill>
            <a:prstDash val="dash"/>
            <a:round/>
            <a:headEnd type="none" w="med" len="med"/>
            <a:tailEnd type="none" w="med" len="med"/>
          </a:ln>
        </p:spPr>
      </p:cxnSp>
      <p:cxnSp>
        <p:nvCxnSpPr>
          <p:cNvPr id="263" name="Google Shape;263;p44"/>
          <p:cNvCxnSpPr/>
          <p:nvPr/>
        </p:nvCxnSpPr>
        <p:spPr>
          <a:xfrm rot="10800000" flipH="1">
            <a:off x="7089900" y="2048783"/>
            <a:ext cx="6000" cy="3861800"/>
          </a:xfrm>
          <a:prstGeom prst="straightConnector1">
            <a:avLst/>
          </a:prstGeom>
          <a:noFill/>
          <a:ln w="9525" cap="flat" cmpd="sng">
            <a:solidFill>
              <a:srgbClr val="666666"/>
            </a:solidFill>
            <a:prstDash val="dash"/>
            <a:round/>
            <a:headEnd type="none" w="med" len="med"/>
            <a:tailEnd type="none" w="med" len="med"/>
          </a:ln>
        </p:spPr>
      </p:cxnSp>
      <p:cxnSp>
        <p:nvCxnSpPr>
          <p:cNvPr id="264" name="Google Shape;264;p44"/>
          <p:cNvCxnSpPr/>
          <p:nvPr/>
        </p:nvCxnSpPr>
        <p:spPr>
          <a:xfrm rot="10800000" flipH="1">
            <a:off x="9073100" y="2048783"/>
            <a:ext cx="6000" cy="3861800"/>
          </a:xfrm>
          <a:prstGeom prst="straightConnector1">
            <a:avLst/>
          </a:prstGeom>
          <a:noFill/>
          <a:ln w="9525" cap="flat" cmpd="sng">
            <a:solidFill>
              <a:srgbClr val="666666"/>
            </a:solidFill>
            <a:prstDash val="dash"/>
            <a:round/>
            <a:headEnd type="none" w="med" len="med"/>
            <a:tailEnd type="none" w="med" len="med"/>
          </a:ln>
        </p:spPr>
      </p:cxnSp>
      <p:sp>
        <p:nvSpPr>
          <p:cNvPr id="265" name="Google Shape;265;p44"/>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Cloud computing has five fundamental characteristics</a:t>
            </a:r>
            <a:endParaRPr/>
          </a:p>
        </p:txBody>
      </p:sp>
      <p:cxnSp>
        <p:nvCxnSpPr>
          <p:cNvPr id="266" name="Google Shape;266;p44"/>
          <p:cNvCxnSpPr/>
          <p:nvPr/>
        </p:nvCxnSpPr>
        <p:spPr>
          <a:xfrm>
            <a:off x="1193800" y="3713219"/>
            <a:ext cx="9779000" cy="0"/>
          </a:xfrm>
          <a:prstGeom prst="straightConnector1">
            <a:avLst/>
          </a:prstGeom>
          <a:noFill/>
          <a:ln w="38100" cap="flat" cmpd="sng">
            <a:solidFill>
              <a:srgbClr val="F1C232"/>
            </a:solidFill>
            <a:prstDash val="solid"/>
            <a:round/>
            <a:headEnd type="none" w="med" len="med"/>
            <a:tailEnd type="none" w="med" len="med"/>
          </a:ln>
        </p:spPr>
      </p:cxnSp>
      <p:sp>
        <p:nvSpPr>
          <p:cNvPr id="267" name="Google Shape;267;p44"/>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2200"/>
            </a:pPr>
            <a:r>
              <a:rPr lang="en" sz="1067">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a:solidFill>
                  <a:srgbClr val="3B83F3"/>
                </a:solidFill>
                <a:latin typeface="Google Sans"/>
                <a:ea typeface="Google Sans"/>
                <a:cs typeface="Google Sans"/>
                <a:sym typeface="Google Sans"/>
                <a:hlinkClick r:id="rId8">
                  <a:extLst>
                    <a:ext uri="{A12FA001-AC4F-418D-AE19-62706E023703}">
                      <ahyp:hlinkClr xmlns:ahyp="http://schemas.microsoft.com/office/drawing/2018/hyperlinkcolor" val="tx"/>
                    </a:ext>
                  </a:extLst>
                </a:hlinkClick>
              </a:rPr>
              <a:t>Website</a:t>
            </a:r>
            <a:r>
              <a:rPr lang="en" sz="1067">
                <a:solidFill>
                  <a:srgbClr val="546E7A"/>
                </a:solidFill>
                <a:latin typeface="Google Sans"/>
                <a:ea typeface="Google Sans"/>
                <a:cs typeface="Google Sans"/>
                <a:sym typeface="Google Sans"/>
              </a:rPr>
              <a:t>.</a:t>
            </a:r>
            <a:endParaRPr sz="1067">
              <a:solidFill>
                <a:srgbClr val="999999"/>
              </a:solidFill>
              <a:latin typeface="Google Sans"/>
              <a:ea typeface="Google Sans"/>
              <a:cs typeface="Google Sans"/>
              <a:sym typeface="Google Sans"/>
            </a:endParaRPr>
          </a:p>
        </p:txBody>
      </p:sp>
    </p:spTree>
    <p:extLst>
      <p:ext uri="{BB962C8B-B14F-4D97-AF65-F5344CB8AC3E}">
        <p14:creationId xmlns:p14="http://schemas.microsoft.com/office/powerpoint/2010/main" val="366508005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562"/>
            <a:ext cx="10515600" cy="1325563"/>
          </a:xfrm>
        </p:spPr>
        <p:txBody>
          <a:bodyPr/>
          <a:lstStyle/>
          <a:p>
            <a:r>
              <a:rPr lang="en-US" dirty="0"/>
              <a:t>Cloud Computing Characteristics (1/5)</a:t>
            </a:r>
            <a:br>
              <a:rPr lang="en-US" dirty="0"/>
            </a:br>
            <a:r>
              <a:rPr lang="en-US" b="1" dirty="0"/>
              <a:t>On-demand self-service Usage</a:t>
            </a:r>
            <a:endParaRPr lang="en-US" dirty="0"/>
          </a:p>
        </p:txBody>
      </p:sp>
      <p:sp>
        <p:nvSpPr>
          <p:cNvPr id="3" name="Content Placeholder 2"/>
          <p:cNvSpPr>
            <a:spLocks noGrp="1"/>
          </p:cNvSpPr>
          <p:nvPr>
            <p:ph idx="1"/>
          </p:nvPr>
        </p:nvSpPr>
        <p:spPr/>
        <p:txBody>
          <a:bodyPr/>
          <a:lstStyle/>
          <a:p>
            <a:pPr lvl="1"/>
            <a:endParaRPr lang="en-US" dirty="0"/>
          </a:p>
          <a:p>
            <a:pPr lvl="1"/>
            <a:r>
              <a:rPr lang="en-US" dirty="0"/>
              <a:t>A cloud consumer can </a:t>
            </a:r>
            <a:r>
              <a:rPr lang="en-US" dirty="0" err="1"/>
              <a:t>unliaterally</a:t>
            </a:r>
            <a:r>
              <a:rPr lang="en-US" dirty="0"/>
              <a:t> access and self-provision cloud-based IT resources.</a:t>
            </a:r>
          </a:p>
          <a:p>
            <a:pPr lvl="1"/>
            <a:endParaRPr lang="en-US" dirty="0"/>
          </a:p>
          <a:p>
            <a:pPr lvl="1"/>
            <a:r>
              <a:rPr lang="en-US" dirty="0"/>
              <a:t>Once configured, usage of the resources can be automated, requiring no further human involvement by the cloud user or cloud provider.</a:t>
            </a:r>
          </a:p>
        </p:txBody>
      </p:sp>
      <p:sp>
        <p:nvSpPr>
          <p:cNvPr id="4" name="Slide Number Placeholder 3">
            <a:extLst>
              <a:ext uri="{FF2B5EF4-FFF2-40B4-BE49-F238E27FC236}">
                <a16:creationId xmlns:a16="http://schemas.microsoft.com/office/drawing/2014/main" id="{316614D8-5C08-0E46-901C-67E455209BA2}"/>
              </a:ext>
            </a:extLst>
          </p:cNvPr>
          <p:cNvSpPr>
            <a:spLocks noGrp="1"/>
          </p:cNvSpPr>
          <p:nvPr>
            <p:ph type="sldNum" sz="quarter" idx="12"/>
          </p:nvPr>
        </p:nvSpPr>
        <p:spPr/>
        <p:txBody>
          <a:bodyPr/>
          <a:lstStyle/>
          <a:p>
            <a:fld id="{B6A95138-A96E-2F42-A959-2EFD44FE4AB7}" type="slidenum">
              <a:rPr lang="en-US" smtClean="0"/>
              <a:pPr/>
              <a:t>116</a:t>
            </a:fld>
            <a:endParaRPr lang="en-US" dirty="0"/>
          </a:p>
        </p:txBody>
      </p:sp>
    </p:spTree>
    <p:extLst>
      <p:ext uri="{BB962C8B-B14F-4D97-AF65-F5344CB8AC3E}">
        <p14:creationId xmlns:p14="http://schemas.microsoft.com/office/powerpoint/2010/main" val="316429492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Computing Characteristics (2/5)</a:t>
            </a:r>
            <a:br>
              <a:rPr lang="en-US" dirty="0"/>
            </a:br>
            <a:r>
              <a:rPr lang="en-US" b="1" dirty="0"/>
              <a:t>Broad Network access</a:t>
            </a:r>
          </a:p>
        </p:txBody>
      </p:sp>
      <p:sp>
        <p:nvSpPr>
          <p:cNvPr id="3" name="Content Placeholder 2"/>
          <p:cNvSpPr>
            <a:spLocks noGrp="1"/>
          </p:cNvSpPr>
          <p:nvPr>
            <p:ph idx="1"/>
          </p:nvPr>
        </p:nvSpPr>
        <p:spPr/>
        <p:txBody>
          <a:bodyPr/>
          <a:lstStyle/>
          <a:p>
            <a:r>
              <a:rPr lang="en-US" dirty="0"/>
              <a:t>Ubiquitous access represents the ability for a cloud service to be widely accessible.</a:t>
            </a:r>
          </a:p>
          <a:p>
            <a:endParaRPr lang="en-US" dirty="0"/>
          </a:p>
          <a:p>
            <a:r>
              <a:rPr lang="en-US" dirty="0"/>
              <a:t>Requires support for</a:t>
            </a:r>
          </a:p>
          <a:p>
            <a:pPr lvl="1"/>
            <a:r>
              <a:rPr lang="en-US" dirty="0"/>
              <a:t>a range of devices</a:t>
            </a:r>
          </a:p>
          <a:p>
            <a:pPr lvl="1"/>
            <a:r>
              <a:rPr lang="en-US" dirty="0"/>
              <a:t>transport protocols</a:t>
            </a:r>
          </a:p>
          <a:p>
            <a:pPr lvl="1"/>
            <a:r>
              <a:rPr lang="en-US" dirty="0"/>
              <a:t>interfaces</a:t>
            </a:r>
          </a:p>
          <a:p>
            <a:pPr lvl="1"/>
            <a:r>
              <a:rPr lang="en-US" dirty="0"/>
              <a:t>security technologies</a:t>
            </a:r>
          </a:p>
        </p:txBody>
      </p:sp>
      <p:sp>
        <p:nvSpPr>
          <p:cNvPr id="4" name="Slide Number Placeholder 3">
            <a:extLst>
              <a:ext uri="{FF2B5EF4-FFF2-40B4-BE49-F238E27FC236}">
                <a16:creationId xmlns:a16="http://schemas.microsoft.com/office/drawing/2014/main" id="{98360250-0A3B-4D46-AA6C-D091D342BF07}"/>
              </a:ext>
            </a:extLst>
          </p:cNvPr>
          <p:cNvSpPr>
            <a:spLocks noGrp="1"/>
          </p:cNvSpPr>
          <p:nvPr>
            <p:ph type="sldNum" sz="quarter" idx="12"/>
          </p:nvPr>
        </p:nvSpPr>
        <p:spPr/>
        <p:txBody>
          <a:bodyPr/>
          <a:lstStyle/>
          <a:p>
            <a:fld id="{B6A95138-A96E-2F42-A959-2EFD44FE4AB7}" type="slidenum">
              <a:rPr lang="en-US" smtClean="0"/>
              <a:pPr/>
              <a:t>117</a:t>
            </a:fld>
            <a:endParaRPr lang="en-US" dirty="0"/>
          </a:p>
        </p:txBody>
      </p:sp>
    </p:spTree>
    <p:extLst>
      <p:ext uri="{BB962C8B-B14F-4D97-AF65-F5344CB8AC3E}">
        <p14:creationId xmlns:p14="http://schemas.microsoft.com/office/powerpoint/2010/main" val="289327452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F5E88-EF03-3843-9AD7-F81BF77BA014}"/>
              </a:ext>
            </a:extLst>
          </p:cNvPr>
          <p:cNvSpPr>
            <a:spLocks noGrp="1"/>
          </p:cNvSpPr>
          <p:nvPr>
            <p:ph type="title"/>
          </p:nvPr>
        </p:nvSpPr>
        <p:spPr/>
        <p:txBody>
          <a:bodyPr/>
          <a:lstStyle/>
          <a:p>
            <a:r>
              <a:rPr lang="en-US" dirty="0"/>
              <a:t>Cloud Computing Characteristics (3/5)</a:t>
            </a:r>
            <a:br>
              <a:rPr lang="en-US" dirty="0"/>
            </a:br>
            <a:r>
              <a:rPr lang="en-US" b="1" dirty="0"/>
              <a:t>Resource Pooling</a:t>
            </a:r>
          </a:p>
        </p:txBody>
      </p:sp>
      <p:sp>
        <p:nvSpPr>
          <p:cNvPr id="3" name="Content Placeholder 2">
            <a:extLst>
              <a:ext uri="{FF2B5EF4-FFF2-40B4-BE49-F238E27FC236}">
                <a16:creationId xmlns:a16="http://schemas.microsoft.com/office/drawing/2014/main" id="{397C8370-D0C4-1941-9B2F-1B6E258EF5D4}"/>
              </a:ext>
            </a:extLst>
          </p:cNvPr>
          <p:cNvSpPr>
            <a:spLocks noGrp="1"/>
          </p:cNvSpPr>
          <p:nvPr>
            <p:ph idx="1"/>
          </p:nvPr>
        </p:nvSpPr>
        <p:spPr/>
        <p:txBody>
          <a:bodyPr/>
          <a:lstStyle/>
          <a:p>
            <a:r>
              <a:rPr lang="en-US" dirty="0"/>
              <a:t>A resource pooling architecture is based on the use of one or more resource pools, in which identical IT resources are grouped and maintained by a system that automatically ensures that they remain synchronized.</a:t>
            </a:r>
          </a:p>
          <a:p>
            <a:endParaRPr lang="en-US" dirty="0"/>
          </a:p>
          <a:p>
            <a:r>
              <a:rPr lang="en-US" dirty="0"/>
              <a:t>Physical and virtual resources dynamically assigned and reassigned according to consumer demand.</a:t>
            </a:r>
          </a:p>
          <a:p>
            <a:endParaRPr lang="en-US" dirty="0"/>
          </a:p>
        </p:txBody>
      </p:sp>
      <p:sp>
        <p:nvSpPr>
          <p:cNvPr id="4" name="Slide Number Placeholder 3">
            <a:extLst>
              <a:ext uri="{FF2B5EF4-FFF2-40B4-BE49-F238E27FC236}">
                <a16:creationId xmlns:a16="http://schemas.microsoft.com/office/drawing/2014/main" id="{C788BAFE-0E76-A04F-AC03-E1643AB67733}"/>
              </a:ext>
            </a:extLst>
          </p:cNvPr>
          <p:cNvSpPr>
            <a:spLocks noGrp="1"/>
          </p:cNvSpPr>
          <p:nvPr>
            <p:ph type="sldNum" sz="quarter" idx="12"/>
          </p:nvPr>
        </p:nvSpPr>
        <p:spPr/>
        <p:txBody>
          <a:bodyPr/>
          <a:lstStyle/>
          <a:p>
            <a:fld id="{B6A95138-A96E-2F42-A959-2EFD44FE4AB7}" type="slidenum">
              <a:rPr lang="en-US" smtClean="0"/>
              <a:pPr/>
              <a:t>118</a:t>
            </a:fld>
            <a:endParaRPr lang="en-US" dirty="0"/>
          </a:p>
        </p:txBody>
      </p:sp>
      <p:pic>
        <p:nvPicPr>
          <p:cNvPr id="5" name="Picture 2">
            <a:extLst>
              <a:ext uri="{FF2B5EF4-FFF2-40B4-BE49-F238E27FC236}">
                <a16:creationId xmlns:a16="http://schemas.microsoft.com/office/drawing/2014/main" id="{9E9BA198-6E91-E944-8BCD-6262D2CCFA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6190" y="4930260"/>
            <a:ext cx="7631113" cy="1809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388286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38F3D-3AAE-5446-9707-D0F9B9715D26}"/>
              </a:ext>
            </a:extLst>
          </p:cNvPr>
          <p:cNvSpPr>
            <a:spLocks noGrp="1"/>
          </p:cNvSpPr>
          <p:nvPr>
            <p:ph type="title"/>
          </p:nvPr>
        </p:nvSpPr>
        <p:spPr/>
        <p:txBody>
          <a:bodyPr/>
          <a:lstStyle/>
          <a:p>
            <a:r>
              <a:rPr lang="en-US" dirty="0"/>
              <a:t>Resource Pooling (continued)</a:t>
            </a:r>
          </a:p>
        </p:txBody>
      </p:sp>
      <p:sp>
        <p:nvSpPr>
          <p:cNvPr id="3" name="Content Placeholder 2">
            <a:extLst>
              <a:ext uri="{FF2B5EF4-FFF2-40B4-BE49-F238E27FC236}">
                <a16:creationId xmlns:a16="http://schemas.microsoft.com/office/drawing/2014/main" id="{86E4E760-E483-AA43-99B6-38000701ABC7}"/>
              </a:ext>
            </a:extLst>
          </p:cNvPr>
          <p:cNvSpPr>
            <a:spLocks noGrp="1"/>
          </p:cNvSpPr>
          <p:nvPr>
            <p:ph idx="1"/>
          </p:nvPr>
        </p:nvSpPr>
        <p:spPr/>
        <p:txBody>
          <a:bodyPr/>
          <a:lstStyle/>
          <a:p>
            <a:r>
              <a:rPr lang="en-US" dirty="0"/>
              <a:t>the provider’s computing resources are pooled to serve multiple consumers using the </a:t>
            </a:r>
            <a:r>
              <a:rPr lang="en-US" dirty="0">
                <a:highlight>
                  <a:srgbClr val="FFFF00"/>
                </a:highlight>
              </a:rPr>
              <a:t>multi-tenant model</a:t>
            </a:r>
            <a:r>
              <a:rPr lang="en-US" dirty="0"/>
              <a:t>.</a:t>
            </a:r>
          </a:p>
          <a:p>
            <a:endParaRPr lang="en-US" b="1" dirty="0"/>
          </a:p>
          <a:p>
            <a:r>
              <a:rPr lang="en-US" b="1" dirty="0"/>
              <a:t>Location-independence:</a:t>
            </a:r>
            <a:r>
              <a:rPr lang="en-US" dirty="0"/>
              <a:t> customer has no control or knowledge over the exact location of the provided resources but may be able to specify location at a higher level of abstraction (e.g., country, state, or data center).</a:t>
            </a:r>
          </a:p>
          <a:p>
            <a:endParaRPr lang="en-US" dirty="0"/>
          </a:p>
        </p:txBody>
      </p:sp>
      <p:sp>
        <p:nvSpPr>
          <p:cNvPr id="4" name="Slide Number Placeholder 3">
            <a:extLst>
              <a:ext uri="{FF2B5EF4-FFF2-40B4-BE49-F238E27FC236}">
                <a16:creationId xmlns:a16="http://schemas.microsoft.com/office/drawing/2014/main" id="{40161243-C71C-D644-B562-8B58D783209E}"/>
              </a:ext>
            </a:extLst>
          </p:cNvPr>
          <p:cNvSpPr>
            <a:spLocks noGrp="1"/>
          </p:cNvSpPr>
          <p:nvPr>
            <p:ph type="sldNum" sz="quarter" idx="12"/>
          </p:nvPr>
        </p:nvSpPr>
        <p:spPr/>
        <p:txBody>
          <a:bodyPr/>
          <a:lstStyle/>
          <a:p>
            <a:fld id="{B6A95138-A96E-2F42-A959-2EFD44FE4AB7}" type="slidenum">
              <a:rPr lang="en-US" smtClean="0"/>
              <a:pPr/>
              <a:t>119</a:t>
            </a:fld>
            <a:endParaRPr lang="en-US" dirty="0"/>
          </a:p>
        </p:txBody>
      </p:sp>
    </p:spTree>
    <p:extLst>
      <p:ext uri="{BB962C8B-B14F-4D97-AF65-F5344CB8AC3E}">
        <p14:creationId xmlns:p14="http://schemas.microsoft.com/office/powerpoint/2010/main" val="4066837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5F286-92B8-D147-B7C5-588729807790}"/>
              </a:ext>
            </a:extLst>
          </p:cNvPr>
          <p:cNvSpPr>
            <a:spLocks noGrp="1"/>
          </p:cNvSpPr>
          <p:nvPr>
            <p:ph type="title"/>
          </p:nvPr>
        </p:nvSpPr>
        <p:spPr>
          <a:xfrm>
            <a:off x="838200" y="365125"/>
            <a:ext cx="10515600" cy="1325563"/>
          </a:xfrm>
        </p:spPr>
        <p:txBody>
          <a:bodyPr/>
          <a:lstStyle/>
          <a:p>
            <a:r>
              <a:rPr lang="en-US" dirty="0"/>
              <a:t>Computing Paradigms (3):</a:t>
            </a:r>
            <a:br>
              <a:rPr lang="en-US" dirty="0"/>
            </a:br>
            <a:r>
              <a:rPr lang="en-US" dirty="0"/>
              <a:t>Pervasive/Ubiquitous computing</a:t>
            </a:r>
          </a:p>
        </p:txBody>
      </p:sp>
      <p:sp>
        <p:nvSpPr>
          <p:cNvPr id="3" name="Content Placeholder 2">
            <a:extLst>
              <a:ext uri="{FF2B5EF4-FFF2-40B4-BE49-F238E27FC236}">
                <a16:creationId xmlns:a16="http://schemas.microsoft.com/office/drawing/2014/main" id="{1863C6A9-A3A5-2B45-8D1C-C77B32144B90}"/>
              </a:ext>
            </a:extLst>
          </p:cNvPr>
          <p:cNvSpPr>
            <a:spLocks noGrp="1"/>
          </p:cNvSpPr>
          <p:nvPr>
            <p:ph idx="1"/>
          </p:nvPr>
        </p:nvSpPr>
        <p:spPr>
          <a:xfrm>
            <a:off x="609600" y="1825625"/>
            <a:ext cx="6797634" cy="4667250"/>
          </a:xfrm>
        </p:spPr>
        <p:txBody>
          <a:bodyPr/>
          <a:lstStyle/>
          <a:p>
            <a:r>
              <a:rPr lang="en-US" sz="2400" dirty="0"/>
              <a:t>Pervasive computing refers to the invisible and everywhere computing.</a:t>
            </a:r>
          </a:p>
          <a:p>
            <a:pPr lvl="1"/>
            <a:r>
              <a:rPr lang="en-US" sz="2000" b="1" dirty="0"/>
              <a:t>Ubiquitous</a:t>
            </a:r>
            <a:r>
              <a:rPr lang="en-US" sz="2000" dirty="0"/>
              <a:t> – seeming to be in all places</a:t>
            </a:r>
          </a:p>
          <a:p>
            <a:pPr lvl="1"/>
            <a:r>
              <a:rPr lang="en-US" sz="2000" b="1" dirty="0"/>
              <a:t>Pervasive </a:t>
            </a:r>
            <a:r>
              <a:rPr lang="en-US" sz="2000" dirty="0"/>
              <a:t>– present or noticeable in every part of a thing or place.</a:t>
            </a:r>
          </a:p>
          <a:p>
            <a:endParaRPr lang="en-US" sz="2400" dirty="0"/>
          </a:p>
          <a:p>
            <a:r>
              <a:rPr lang="en-US" sz="2400" dirty="0"/>
              <a:t>Making computers so embedded, so fitting, so natural that we use them without even thinking about them</a:t>
            </a:r>
          </a:p>
          <a:p>
            <a:pPr lvl="1"/>
            <a:r>
              <a:rPr lang="en-US" sz="2000" dirty="0"/>
              <a:t>Different models but same vision (small, inexpensive, robust devices distributed throughout  everyday life)</a:t>
            </a:r>
            <a:endParaRPr lang="en-US" sz="2400" dirty="0"/>
          </a:p>
          <a:p>
            <a:r>
              <a:rPr lang="en-US" sz="2400" dirty="0"/>
              <a:t>Term used since 1980s</a:t>
            </a:r>
          </a:p>
          <a:p>
            <a:endParaRPr lang="en-US" dirty="0"/>
          </a:p>
          <a:p>
            <a:endParaRPr lang="en-US" dirty="0"/>
          </a:p>
          <a:p>
            <a:pPr lvl="1"/>
            <a:endParaRPr lang="en-US" dirty="0"/>
          </a:p>
        </p:txBody>
      </p:sp>
      <p:sp>
        <p:nvSpPr>
          <p:cNvPr id="5" name="Slide Number Placeholder 4">
            <a:extLst>
              <a:ext uri="{FF2B5EF4-FFF2-40B4-BE49-F238E27FC236}">
                <a16:creationId xmlns:a16="http://schemas.microsoft.com/office/drawing/2014/main" id="{1652A2BD-8F93-5C48-9D78-42B64AE8BBCB}"/>
              </a:ext>
            </a:extLst>
          </p:cNvPr>
          <p:cNvSpPr>
            <a:spLocks noGrp="1"/>
          </p:cNvSpPr>
          <p:nvPr>
            <p:ph type="sldNum" sz="quarter" idx="12"/>
          </p:nvPr>
        </p:nvSpPr>
        <p:spPr>
          <a:xfrm>
            <a:off x="8610600" y="6356350"/>
            <a:ext cx="2743200" cy="365125"/>
          </a:xfrm>
        </p:spPr>
        <p:txBody>
          <a:bodyPr/>
          <a:lstStyle/>
          <a:p>
            <a:fld id="{B6A95138-A96E-2F42-A959-2EFD44FE4AB7}" type="slidenum">
              <a:rPr lang="en-US" smtClean="0"/>
              <a:pPr/>
              <a:t>12</a:t>
            </a:fld>
            <a:endParaRPr lang="en-US" dirty="0"/>
          </a:p>
        </p:txBody>
      </p:sp>
      <p:pic>
        <p:nvPicPr>
          <p:cNvPr id="12" name="Picture 11">
            <a:extLst>
              <a:ext uri="{FF2B5EF4-FFF2-40B4-BE49-F238E27FC236}">
                <a16:creationId xmlns:a16="http://schemas.microsoft.com/office/drawing/2014/main" id="{E25B6D02-8DA5-5646-ADBD-0ACDB65FACE7}"/>
              </a:ext>
            </a:extLst>
          </p:cNvPr>
          <p:cNvPicPr>
            <a:picLocks noChangeAspect="1"/>
          </p:cNvPicPr>
          <p:nvPr/>
        </p:nvPicPr>
        <p:blipFill>
          <a:blip r:embed="rId3"/>
          <a:stretch>
            <a:fillRect/>
          </a:stretch>
        </p:blipFill>
        <p:spPr>
          <a:xfrm>
            <a:off x="7543800" y="1786731"/>
            <a:ext cx="4457700" cy="4371975"/>
          </a:xfrm>
          <a:prstGeom prst="rect">
            <a:avLst/>
          </a:prstGeom>
          <a:ln>
            <a:solidFill>
              <a:schemeClr val="accent1"/>
            </a:solidFill>
          </a:ln>
        </p:spPr>
      </p:pic>
    </p:spTree>
    <p:extLst>
      <p:ext uri="{BB962C8B-B14F-4D97-AF65-F5344CB8AC3E}">
        <p14:creationId xmlns:p14="http://schemas.microsoft.com/office/powerpoint/2010/main" val="88514005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Cloud Computing Characteristics (4/5)</a:t>
            </a:r>
            <a:br>
              <a:rPr lang="en-US" dirty="0"/>
            </a:br>
            <a:r>
              <a:rPr lang="en-US" b="1" dirty="0"/>
              <a:t>Rapid Elasticity</a:t>
            </a:r>
          </a:p>
        </p:txBody>
      </p:sp>
      <p:sp>
        <p:nvSpPr>
          <p:cNvPr id="3" name="Content Placeholder 2"/>
          <p:cNvSpPr>
            <a:spLocks noGrp="1"/>
          </p:cNvSpPr>
          <p:nvPr>
            <p:ph idx="1"/>
          </p:nvPr>
        </p:nvSpPr>
        <p:spPr/>
        <p:txBody>
          <a:bodyPr>
            <a:noAutofit/>
          </a:bodyPr>
          <a:lstStyle/>
          <a:p>
            <a:r>
              <a:rPr lang="en-US" sz="2400" b="1" dirty="0"/>
              <a:t>Rapid Elasticity</a:t>
            </a:r>
            <a:r>
              <a:rPr lang="en-US" sz="2400" dirty="0"/>
              <a:t> is the automated ability of a cloud to transparently scale IT resources as required in response to runtime conditions or a pre-determined by the cloud consumer or cloud provider.</a:t>
            </a:r>
          </a:p>
          <a:p>
            <a:endParaRPr lang="en-US" sz="2400" dirty="0"/>
          </a:p>
          <a:p>
            <a:r>
              <a:rPr lang="en-US" sz="2400" dirty="0"/>
              <a:t>Capabilities can be elastically provisioned and released, in some cases automatically, to scale rapidly outward and inward commensurate with demand.</a:t>
            </a:r>
          </a:p>
          <a:p>
            <a:endParaRPr lang="en-US" sz="2400" dirty="0"/>
          </a:p>
          <a:p>
            <a:r>
              <a:rPr lang="en-US" sz="2400" dirty="0"/>
              <a:t>To the customer, the capabilities available for provisioning often appear to be unlimited and can be appropriated in any quantity at any time.</a:t>
            </a:r>
          </a:p>
        </p:txBody>
      </p:sp>
      <p:sp>
        <p:nvSpPr>
          <p:cNvPr id="4" name="Slide Number Placeholder 3">
            <a:extLst>
              <a:ext uri="{FF2B5EF4-FFF2-40B4-BE49-F238E27FC236}">
                <a16:creationId xmlns:a16="http://schemas.microsoft.com/office/drawing/2014/main" id="{E38773CA-782C-2F46-9A52-D51AA238D7DA}"/>
              </a:ext>
            </a:extLst>
          </p:cNvPr>
          <p:cNvSpPr>
            <a:spLocks noGrp="1"/>
          </p:cNvSpPr>
          <p:nvPr>
            <p:ph type="sldNum" sz="quarter" idx="12"/>
          </p:nvPr>
        </p:nvSpPr>
        <p:spPr/>
        <p:txBody>
          <a:bodyPr/>
          <a:lstStyle/>
          <a:p>
            <a:fld id="{B6A95138-A96E-2F42-A959-2EFD44FE4AB7}" type="slidenum">
              <a:rPr lang="en-US" smtClean="0"/>
              <a:pPr/>
              <a:t>120</a:t>
            </a:fld>
            <a:endParaRPr lang="en-US" dirty="0"/>
          </a:p>
        </p:txBody>
      </p:sp>
    </p:spTree>
    <p:extLst>
      <p:ext uri="{BB962C8B-B14F-4D97-AF65-F5344CB8AC3E}">
        <p14:creationId xmlns:p14="http://schemas.microsoft.com/office/powerpoint/2010/main" val="407268169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Computing Characteristics (5/5)</a:t>
            </a:r>
            <a:br>
              <a:rPr lang="en-US" dirty="0"/>
            </a:br>
            <a:r>
              <a:rPr lang="en-US" b="1" dirty="0"/>
              <a:t>Measured Usage</a:t>
            </a:r>
          </a:p>
        </p:txBody>
      </p:sp>
      <p:sp>
        <p:nvSpPr>
          <p:cNvPr id="3" name="Content Placeholder 2"/>
          <p:cNvSpPr>
            <a:spLocks noGrp="1"/>
          </p:cNvSpPr>
          <p:nvPr>
            <p:ph idx="1"/>
          </p:nvPr>
        </p:nvSpPr>
        <p:spPr/>
        <p:txBody>
          <a:bodyPr/>
          <a:lstStyle/>
          <a:p>
            <a:r>
              <a:rPr lang="en-US" dirty="0"/>
              <a:t>The measured usage characteristic is related to on-demand usage.</a:t>
            </a:r>
          </a:p>
          <a:p>
            <a:endParaRPr lang="en-US" dirty="0"/>
          </a:p>
          <a:p>
            <a:r>
              <a:rPr lang="en-US" dirty="0"/>
              <a:t>It represents the ability of a cloud platform to keep track of the usage of its IT resources.</a:t>
            </a:r>
          </a:p>
          <a:p>
            <a:endParaRPr lang="en-US" dirty="0"/>
          </a:p>
          <a:p>
            <a:r>
              <a:rPr lang="en-US" dirty="0"/>
              <a:t>Based on what is measured, the cloud provider can charge the consumer only for:</a:t>
            </a:r>
          </a:p>
          <a:p>
            <a:pPr lvl="1"/>
            <a:r>
              <a:rPr lang="en-US" dirty="0"/>
              <a:t>the IT resources actually used and/or </a:t>
            </a:r>
          </a:p>
          <a:p>
            <a:pPr lvl="1"/>
            <a:r>
              <a:rPr lang="en-US" dirty="0"/>
              <a:t>the timeframe during which access to the IT resources was granted.</a:t>
            </a:r>
          </a:p>
        </p:txBody>
      </p:sp>
      <p:sp>
        <p:nvSpPr>
          <p:cNvPr id="4" name="Slide Number Placeholder 3">
            <a:extLst>
              <a:ext uri="{FF2B5EF4-FFF2-40B4-BE49-F238E27FC236}">
                <a16:creationId xmlns:a16="http://schemas.microsoft.com/office/drawing/2014/main" id="{90D0F703-D499-0742-8B6B-9E5C958F3EB6}"/>
              </a:ext>
            </a:extLst>
          </p:cNvPr>
          <p:cNvSpPr>
            <a:spLocks noGrp="1"/>
          </p:cNvSpPr>
          <p:nvPr>
            <p:ph type="sldNum" sz="quarter" idx="12"/>
          </p:nvPr>
        </p:nvSpPr>
        <p:spPr/>
        <p:txBody>
          <a:bodyPr/>
          <a:lstStyle/>
          <a:p>
            <a:fld id="{B6A95138-A96E-2F42-A959-2EFD44FE4AB7}" type="slidenum">
              <a:rPr lang="en-US" smtClean="0"/>
              <a:pPr/>
              <a:t>121</a:t>
            </a:fld>
            <a:endParaRPr lang="en-US" dirty="0"/>
          </a:p>
        </p:txBody>
      </p:sp>
    </p:spTree>
    <p:extLst>
      <p:ext uri="{BB962C8B-B14F-4D97-AF65-F5344CB8AC3E}">
        <p14:creationId xmlns:p14="http://schemas.microsoft.com/office/powerpoint/2010/main" val="235497713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Provider-independent Introduction to Cloud Computing</a:t>
            </a:r>
          </a:p>
        </p:txBody>
      </p:sp>
      <p:sp>
        <p:nvSpPr>
          <p:cNvPr id="3" name="Content Placeholder 2"/>
          <p:cNvSpPr>
            <a:spLocks noGrp="1"/>
          </p:cNvSpPr>
          <p:nvPr>
            <p:ph idx="1"/>
          </p:nvPr>
        </p:nvSpPr>
        <p:spPr/>
        <p:txBody>
          <a:bodyPr/>
          <a:lstStyle/>
          <a:p>
            <a:r>
              <a:rPr lang="en-US" dirty="0">
                <a:solidFill>
                  <a:schemeClr val="bg1">
                    <a:lumMod val="75000"/>
                  </a:schemeClr>
                </a:solidFill>
              </a:rPr>
              <a:t>Cloud computing: Terminology, Benefits &amp; Risks</a:t>
            </a:r>
          </a:p>
          <a:p>
            <a:r>
              <a:rPr lang="en-US" dirty="0">
                <a:solidFill>
                  <a:schemeClr val="bg1">
                    <a:lumMod val="75000"/>
                  </a:schemeClr>
                </a:solidFill>
              </a:rPr>
              <a:t>Cloud Deployment Modes (public, private, community, hybrid)</a:t>
            </a:r>
          </a:p>
          <a:p>
            <a:r>
              <a:rPr lang="en-US" dirty="0">
                <a:solidFill>
                  <a:schemeClr val="bg1">
                    <a:lumMod val="75000"/>
                  </a:schemeClr>
                </a:solidFill>
              </a:rPr>
              <a:t>Cloud Computing Characteristics</a:t>
            </a:r>
          </a:p>
          <a:p>
            <a:r>
              <a:rPr lang="en-US" dirty="0"/>
              <a:t>Cloud Service Models (</a:t>
            </a:r>
            <a:r>
              <a:rPr lang="en-US" dirty="0" err="1"/>
              <a:t>Iaas</a:t>
            </a:r>
            <a:r>
              <a:rPr lang="en-US" dirty="0"/>
              <a:t>, PaaS, SaaS)</a:t>
            </a:r>
          </a:p>
        </p:txBody>
      </p:sp>
      <p:sp>
        <p:nvSpPr>
          <p:cNvPr id="4" name="Slide Number Placeholder 3">
            <a:extLst>
              <a:ext uri="{FF2B5EF4-FFF2-40B4-BE49-F238E27FC236}">
                <a16:creationId xmlns:a16="http://schemas.microsoft.com/office/drawing/2014/main" id="{11E00D75-7E7C-0947-9163-D7105FEA9C0A}"/>
              </a:ext>
            </a:extLst>
          </p:cNvPr>
          <p:cNvSpPr>
            <a:spLocks noGrp="1"/>
          </p:cNvSpPr>
          <p:nvPr>
            <p:ph type="sldNum" sz="quarter" idx="12"/>
          </p:nvPr>
        </p:nvSpPr>
        <p:spPr/>
        <p:txBody>
          <a:bodyPr/>
          <a:lstStyle/>
          <a:p>
            <a:fld id="{B6A95138-A96E-2F42-A959-2EFD44FE4AB7}" type="slidenum">
              <a:rPr lang="en-US" smtClean="0"/>
              <a:pPr/>
              <a:t>122</a:t>
            </a:fld>
            <a:endParaRPr lang="en-US" dirty="0"/>
          </a:p>
        </p:txBody>
      </p:sp>
    </p:spTree>
    <p:extLst>
      <p:ext uri="{BB962C8B-B14F-4D97-AF65-F5344CB8AC3E}">
        <p14:creationId xmlns:p14="http://schemas.microsoft.com/office/powerpoint/2010/main" val="292729440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3D813-64AB-9E4E-8A3D-4217D1912B51}"/>
              </a:ext>
            </a:extLst>
          </p:cNvPr>
          <p:cNvSpPr>
            <a:spLocks noGrp="1"/>
          </p:cNvSpPr>
          <p:nvPr>
            <p:ph type="title"/>
          </p:nvPr>
        </p:nvSpPr>
        <p:spPr/>
        <p:txBody>
          <a:bodyPr/>
          <a:lstStyle/>
          <a:p>
            <a:r>
              <a:rPr lang="en-US" dirty="0"/>
              <a:t>Videos</a:t>
            </a:r>
          </a:p>
        </p:txBody>
      </p:sp>
      <p:sp>
        <p:nvSpPr>
          <p:cNvPr id="3" name="Content Placeholder 2">
            <a:extLst>
              <a:ext uri="{FF2B5EF4-FFF2-40B4-BE49-F238E27FC236}">
                <a16:creationId xmlns:a16="http://schemas.microsoft.com/office/drawing/2014/main" id="{866432F4-5A3C-044F-AB2A-EDD877BF30FE}"/>
              </a:ext>
            </a:extLst>
          </p:cNvPr>
          <p:cNvSpPr>
            <a:spLocks noGrp="1"/>
          </p:cNvSpPr>
          <p:nvPr>
            <p:ph idx="1"/>
          </p:nvPr>
        </p:nvSpPr>
        <p:spPr/>
        <p:txBody>
          <a:bodyPr/>
          <a:lstStyle/>
          <a:p>
            <a:r>
              <a:rPr lang="en-US" dirty="0"/>
              <a:t>IaaS vs PaaS vs SaaS </a:t>
            </a:r>
            <a:r>
              <a:rPr lang="en-US" dirty="0">
                <a:solidFill>
                  <a:srgbClr val="FF0000"/>
                </a:solidFill>
              </a:rPr>
              <a:t>(7 minutes)</a:t>
            </a:r>
          </a:p>
          <a:p>
            <a:pPr lvl="1"/>
            <a:r>
              <a:rPr lang="en-US" dirty="0">
                <a:hlinkClick r:id="rId3"/>
              </a:rPr>
              <a:t>https://www.youtube.com/watch?v=36zducUX16w</a:t>
            </a:r>
            <a:r>
              <a:rPr lang="en-US" dirty="0"/>
              <a:t>  </a:t>
            </a:r>
          </a:p>
          <a:p>
            <a:endParaRPr lang="en-US" dirty="0"/>
          </a:p>
          <a:p>
            <a:r>
              <a:rPr lang="en-US" dirty="0"/>
              <a:t>SaaS </a:t>
            </a:r>
            <a:r>
              <a:rPr lang="en-US" dirty="0">
                <a:solidFill>
                  <a:srgbClr val="FF0000"/>
                </a:solidFill>
              </a:rPr>
              <a:t>(2.5 minutes)</a:t>
            </a:r>
          </a:p>
          <a:p>
            <a:pPr marL="0" indent="0">
              <a:buNone/>
            </a:pPr>
            <a:r>
              <a:rPr lang="en-US" dirty="0"/>
              <a:t>http://</a:t>
            </a:r>
            <a:r>
              <a:rPr lang="en-US" dirty="0" err="1"/>
              <a:t>www.youtube.com</a:t>
            </a:r>
            <a:r>
              <a:rPr lang="en-US" dirty="0"/>
              <a:t>/</a:t>
            </a:r>
            <a:r>
              <a:rPr lang="en-US" dirty="0" err="1"/>
              <a:t>watch?v</a:t>
            </a:r>
            <a:r>
              <a:rPr lang="en-US" dirty="0"/>
              <a:t>=kGUPSvswmY0&amp;feat </a:t>
            </a:r>
            <a:r>
              <a:rPr lang="en-US" dirty="0" err="1"/>
              <a:t>ure</a:t>
            </a:r>
            <a:r>
              <a:rPr lang="en-US" dirty="0"/>
              <a:t>=related</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4660A364-EE73-8C4E-98E0-9B293A8ED73E}"/>
              </a:ext>
            </a:extLst>
          </p:cNvPr>
          <p:cNvSpPr>
            <a:spLocks noGrp="1"/>
          </p:cNvSpPr>
          <p:nvPr>
            <p:ph type="sldNum" sz="quarter" idx="12"/>
          </p:nvPr>
        </p:nvSpPr>
        <p:spPr/>
        <p:txBody>
          <a:bodyPr/>
          <a:lstStyle/>
          <a:p>
            <a:fld id="{B6A95138-A96E-2F42-A959-2EFD44FE4AB7}" type="slidenum">
              <a:rPr lang="en-US" smtClean="0"/>
              <a:pPr/>
              <a:t>123</a:t>
            </a:fld>
            <a:endParaRPr lang="en-US" dirty="0"/>
          </a:p>
        </p:txBody>
      </p:sp>
    </p:spTree>
    <p:extLst>
      <p:ext uri="{BB962C8B-B14F-4D97-AF65-F5344CB8AC3E}">
        <p14:creationId xmlns:p14="http://schemas.microsoft.com/office/powerpoint/2010/main" val="272084811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68377" y="136525"/>
            <a:ext cx="10515600" cy="1325563"/>
          </a:xfrm>
        </p:spPr>
        <p:txBody>
          <a:bodyPr/>
          <a:lstStyle/>
          <a:p>
            <a:r>
              <a:rPr lang="en-US" dirty="0"/>
              <a:t>Cloud Delivery Models: *</a:t>
            </a:r>
            <a:r>
              <a:rPr lang="en-US" dirty="0" err="1"/>
              <a:t>aaS</a:t>
            </a:r>
            <a:r>
              <a:rPr lang="en-US" dirty="0"/>
              <a:t> Classification</a:t>
            </a:r>
          </a:p>
        </p:txBody>
      </p:sp>
      <p:sp>
        <p:nvSpPr>
          <p:cNvPr id="3" name="Content Placeholder 2"/>
          <p:cNvSpPr>
            <a:spLocks noGrp="1"/>
          </p:cNvSpPr>
          <p:nvPr>
            <p:ph idx="1"/>
          </p:nvPr>
        </p:nvSpPr>
        <p:spPr>
          <a:xfrm>
            <a:off x="838200" y="1589376"/>
            <a:ext cx="10515600" cy="4351338"/>
          </a:xfrm>
        </p:spPr>
        <p:txBody>
          <a:bodyPr/>
          <a:lstStyle/>
          <a:p>
            <a:pPr>
              <a:lnSpc>
                <a:spcPct val="100000"/>
              </a:lnSpc>
            </a:pPr>
            <a:r>
              <a:rPr lang="en-US" b="1" dirty="0">
                <a:solidFill>
                  <a:srgbClr val="FF0000"/>
                </a:solidFill>
              </a:rPr>
              <a:t>IaaS:</a:t>
            </a:r>
            <a:r>
              <a:rPr lang="en-US" dirty="0"/>
              <a:t> Infrastructure as a service</a:t>
            </a:r>
          </a:p>
          <a:p>
            <a:pPr lvl="2">
              <a:lnSpc>
                <a:spcPct val="100000"/>
              </a:lnSpc>
            </a:pPr>
            <a:r>
              <a:rPr lang="en-US" dirty="0"/>
              <a:t>On-demand servers, Amazon EC2, VMWare, </a:t>
            </a:r>
            <a:r>
              <a:rPr lang="en-US" dirty="0" err="1"/>
              <a:t>vClound</a:t>
            </a:r>
            <a:endParaRPr lang="en-US" dirty="0"/>
          </a:p>
          <a:p>
            <a:pPr>
              <a:lnSpc>
                <a:spcPct val="100000"/>
              </a:lnSpc>
            </a:pPr>
            <a:endParaRPr lang="en-US" b="1" dirty="0">
              <a:solidFill>
                <a:srgbClr val="FF0000"/>
              </a:solidFill>
            </a:endParaRPr>
          </a:p>
          <a:p>
            <a:pPr>
              <a:lnSpc>
                <a:spcPct val="100000"/>
              </a:lnSpc>
            </a:pPr>
            <a:r>
              <a:rPr lang="en-US" b="1" dirty="0" err="1">
                <a:solidFill>
                  <a:srgbClr val="FF0000"/>
                </a:solidFill>
              </a:rPr>
              <a:t>Paas</a:t>
            </a:r>
            <a:r>
              <a:rPr lang="en-US" b="1" dirty="0">
                <a:solidFill>
                  <a:srgbClr val="FF0000"/>
                </a:solidFill>
              </a:rPr>
              <a:t>:</a:t>
            </a:r>
            <a:r>
              <a:rPr lang="en-US" dirty="0"/>
              <a:t> Platform as a Service</a:t>
            </a:r>
          </a:p>
          <a:p>
            <a:pPr lvl="2">
              <a:lnSpc>
                <a:spcPct val="100000"/>
              </a:lnSpc>
            </a:pPr>
            <a:r>
              <a:rPr lang="en-US" dirty="0"/>
              <a:t>On-demand application-hosting environment</a:t>
            </a:r>
          </a:p>
          <a:p>
            <a:pPr lvl="2">
              <a:lnSpc>
                <a:spcPct val="100000"/>
              </a:lnSpc>
            </a:pPr>
            <a:r>
              <a:rPr lang="en-US" dirty="0"/>
              <a:t>For example, Google App Engine, </a:t>
            </a:r>
            <a:r>
              <a:rPr lang="en-US" dirty="0" err="1"/>
              <a:t>Salesforce.com</a:t>
            </a:r>
            <a:r>
              <a:rPr lang="en-US" dirty="0"/>
              <a:t>, Windows Azure, Amazon</a:t>
            </a:r>
          </a:p>
          <a:p>
            <a:pPr>
              <a:lnSpc>
                <a:spcPct val="100000"/>
              </a:lnSpc>
            </a:pPr>
            <a:endParaRPr lang="en-US" b="1" dirty="0">
              <a:solidFill>
                <a:srgbClr val="FF0000"/>
              </a:solidFill>
            </a:endParaRPr>
          </a:p>
          <a:p>
            <a:pPr>
              <a:lnSpc>
                <a:spcPct val="100000"/>
              </a:lnSpc>
            </a:pPr>
            <a:r>
              <a:rPr lang="en-US" b="1" dirty="0">
                <a:solidFill>
                  <a:srgbClr val="FF0000"/>
                </a:solidFill>
              </a:rPr>
              <a:t>SaaS:</a:t>
            </a:r>
            <a:r>
              <a:rPr lang="en-US" dirty="0"/>
              <a:t> Software as a Service</a:t>
            </a:r>
          </a:p>
          <a:p>
            <a:pPr lvl="2">
              <a:lnSpc>
                <a:spcPct val="100000"/>
              </a:lnSpc>
            </a:pPr>
            <a:r>
              <a:rPr lang="en-US" dirty="0"/>
              <a:t>on-demand applications</a:t>
            </a:r>
          </a:p>
          <a:p>
            <a:pPr lvl="2">
              <a:lnSpc>
                <a:spcPct val="100000"/>
              </a:lnSpc>
            </a:pPr>
            <a:r>
              <a:rPr lang="en-US" dirty="0"/>
              <a:t>For example, Gmail, Microsoft Office Web </a:t>
            </a:r>
            <a:r>
              <a:rPr lang="en-US" dirty="0" err="1"/>
              <a:t>Campanions</a:t>
            </a:r>
            <a:r>
              <a:rPr lang="en-US" dirty="0"/>
              <a:t>.</a:t>
            </a:r>
          </a:p>
          <a:p>
            <a:endParaRPr lang="en-US" dirty="0"/>
          </a:p>
        </p:txBody>
      </p:sp>
      <p:sp>
        <p:nvSpPr>
          <p:cNvPr id="4" name="Slide Number Placeholder 3">
            <a:extLst>
              <a:ext uri="{FF2B5EF4-FFF2-40B4-BE49-F238E27FC236}">
                <a16:creationId xmlns:a16="http://schemas.microsoft.com/office/drawing/2014/main" id="{4FC20746-4997-384E-8118-A9F184F619E6}"/>
              </a:ext>
            </a:extLst>
          </p:cNvPr>
          <p:cNvSpPr>
            <a:spLocks noGrp="1"/>
          </p:cNvSpPr>
          <p:nvPr>
            <p:ph type="sldNum" sz="quarter" idx="12"/>
          </p:nvPr>
        </p:nvSpPr>
        <p:spPr/>
        <p:txBody>
          <a:bodyPr/>
          <a:lstStyle/>
          <a:p>
            <a:fld id="{B6A95138-A96E-2F42-A959-2EFD44FE4AB7}" type="slidenum">
              <a:rPr lang="en-US" smtClean="0"/>
              <a:pPr/>
              <a:t>124</a:t>
            </a:fld>
            <a:endParaRPr lang="en-US" dirty="0"/>
          </a:p>
        </p:txBody>
      </p:sp>
    </p:spTree>
    <p:extLst>
      <p:ext uri="{BB962C8B-B14F-4D97-AF65-F5344CB8AC3E}">
        <p14:creationId xmlns:p14="http://schemas.microsoft.com/office/powerpoint/2010/main" val="23597435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Shape 406"/>
        <p:cNvGrpSpPr/>
        <p:nvPr/>
      </p:nvGrpSpPr>
      <p:grpSpPr>
        <a:xfrm>
          <a:off x="0" y="0"/>
          <a:ext cx="0" cy="0"/>
          <a:chOff x="0" y="0"/>
          <a:chExt cx="0" cy="0"/>
        </a:xfrm>
      </p:grpSpPr>
      <p:sp>
        <p:nvSpPr>
          <p:cNvPr id="407" name="Google Shape;407;p52"/>
          <p:cNvSpPr txBox="1"/>
          <p:nvPr/>
        </p:nvSpPr>
        <p:spPr>
          <a:xfrm>
            <a:off x="1219200" y="4148117"/>
            <a:ext cx="3170000" cy="2026200"/>
          </a:xfrm>
          <a:prstGeom prst="rect">
            <a:avLst/>
          </a:prstGeom>
          <a:noFill/>
          <a:ln>
            <a:noFill/>
          </a:ln>
        </p:spPr>
        <p:txBody>
          <a:bodyPr spcFirstLastPara="1" wrap="square" lIns="60967" tIns="121917" rIns="60967" bIns="60967" anchor="t" anchorCtr="0">
            <a:noAutofit/>
          </a:bodyPr>
          <a:lstStyle/>
          <a:p>
            <a:pPr marL="304815" marR="0" lvl="0" indent="-262480" algn="l" defTabSz="914400" rtl="0" eaLnBrk="1" fontAlgn="auto" latinLnBrk="0" hangingPunct="1">
              <a:lnSpc>
                <a:spcPct val="115000"/>
              </a:lnSpc>
              <a:spcBef>
                <a:spcPts val="0"/>
              </a:spcBef>
              <a:spcAft>
                <a:spcPts val="0"/>
              </a:spcAft>
              <a:buClr>
                <a:srgbClr val="3C4043"/>
              </a:buClr>
              <a:buSzPts val="2600"/>
              <a:buFont typeface="Roboto"/>
              <a:buChar char="●"/>
              <a:tabLst/>
              <a:defRPr/>
            </a:pPr>
            <a:r>
              <a:rPr kumimoji="0" lang="en" sz="1733" b="0" i="0" u="none" strike="noStrike" kern="1200" cap="none" spc="0" normalizeH="0" baseline="0" noProof="0">
                <a:ln>
                  <a:noFill/>
                </a:ln>
                <a:solidFill>
                  <a:srgbClr val="3C4043"/>
                </a:solidFill>
                <a:effectLst/>
                <a:uLnTx/>
                <a:uFillTx/>
                <a:latin typeface="Roboto"/>
                <a:ea typeface="Roboto"/>
                <a:cs typeface="Roboto"/>
                <a:sym typeface="Roboto"/>
              </a:rPr>
              <a:t>CPU, memory, storage, and networking is provided as a service.</a:t>
            </a:r>
            <a:endParaRPr kumimoji="0" sz="1733" b="0" i="0" u="none" strike="noStrike" kern="1200" cap="none" spc="0" normalizeH="0" baseline="0" noProof="0">
              <a:ln>
                <a:noFill/>
              </a:ln>
              <a:solidFill>
                <a:srgbClr val="3C4043"/>
              </a:solidFill>
              <a:effectLst/>
              <a:uLnTx/>
              <a:uFillTx/>
              <a:latin typeface="Roboto"/>
              <a:ea typeface="Roboto"/>
              <a:cs typeface="Roboto"/>
              <a:sym typeface="Roboto"/>
            </a:endParaRPr>
          </a:p>
          <a:p>
            <a:pPr marL="304815" marR="0" lvl="0" indent="-262480" algn="l" defTabSz="914400" rtl="0" eaLnBrk="1" fontAlgn="auto" latinLnBrk="0" hangingPunct="1">
              <a:lnSpc>
                <a:spcPct val="115000"/>
              </a:lnSpc>
              <a:spcBef>
                <a:spcPts val="667"/>
              </a:spcBef>
              <a:spcAft>
                <a:spcPts val="667"/>
              </a:spcAft>
              <a:buClr>
                <a:srgbClr val="3C4043"/>
              </a:buClr>
              <a:buSzPts val="2600"/>
              <a:buFont typeface="Roboto"/>
              <a:buChar char="●"/>
              <a:tabLst/>
              <a:defRPr/>
            </a:pPr>
            <a:r>
              <a:rPr kumimoji="0" lang="en" sz="1733" b="0" i="0" u="none" strike="noStrike" kern="1200" cap="none" spc="0" normalizeH="0" baseline="0" noProof="0">
                <a:ln>
                  <a:noFill/>
                </a:ln>
                <a:solidFill>
                  <a:srgbClr val="3C4043"/>
                </a:solidFill>
                <a:effectLst/>
                <a:uLnTx/>
                <a:uFillTx/>
                <a:latin typeface="Roboto"/>
                <a:ea typeface="Roboto"/>
                <a:cs typeface="Roboto"/>
                <a:sym typeface="Roboto"/>
              </a:rPr>
              <a:t>The user needs to manage the OS and the application.</a:t>
            </a:r>
            <a:endParaRPr kumimoji="0" sz="1733" b="0" i="0" u="none" strike="noStrike" kern="1200" cap="none" spc="0" normalizeH="0" baseline="0" noProof="0">
              <a:ln>
                <a:noFill/>
              </a:ln>
              <a:solidFill>
                <a:srgbClr val="3C4043"/>
              </a:solidFill>
              <a:effectLst/>
              <a:uLnTx/>
              <a:uFillTx/>
              <a:latin typeface="Roboto"/>
              <a:ea typeface="Roboto"/>
              <a:cs typeface="Roboto"/>
              <a:sym typeface="Roboto"/>
            </a:endParaRPr>
          </a:p>
        </p:txBody>
      </p:sp>
      <p:sp>
        <p:nvSpPr>
          <p:cNvPr id="408" name="Google Shape;408;p52"/>
          <p:cNvSpPr txBox="1"/>
          <p:nvPr/>
        </p:nvSpPr>
        <p:spPr>
          <a:xfrm>
            <a:off x="4512100" y="4125333"/>
            <a:ext cx="3170000" cy="1631200"/>
          </a:xfrm>
          <a:prstGeom prst="rect">
            <a:avLst/>
          </a:prstGeom>
          <a:noFill/>
          <a:ln>
            <a:noFill/>
          </a:ln>
        </p:spPr>
        <p:txBody>
          <a:bodyPr spcFirstLastPara="1" wrap="square" lIns="60967" tIns="121917" rIns="60967" bIns="60967" anchor="t" anchorCtr="0">
            <a:noAutofit/>
          </a:bodyPr>
          <a:lstStyle/>
          <a:p>
            <a:pPr marL="304815" marR="0" lvl="0" indent="-262480" algn="l" defTabSz="914400" rtl="0" eaLnBrk="1" fontAlgn="auto" latinLnBrk="0" hangingPunct="1">
              <a:lnSpc>
                <a:spcPct val="115000"/>
              </a:lnSpc>
              <a:spcBef>
                <a:spcPts val="0"/>
              </a:spcBef>
              <a:spcAft>
                <a:spcPts val="0"/>
              </a:spcAft>
              <a:buClr>
                <a:srgbClr val="3C4043"/>
              </a:buClr>
              <a:buSzPts val="2600"/>
              <a:buFont typeface="Roboto"/>
              <a:buChar char="●"/>
              <a:tabLst/>
              <a:defRPr/>
            </a:pPr>
            <a:r>
              <a:rPr kumimoji="0" lang="en" sz="1733" b="0" i="0" u="none" strike="noStrike" kern="1200" cap="none" spc="0" normalizeH="0" baseline="0" noProof="0">
                <a:ln>
                  <a:noFill/>
                </a:ln>
                <a:solidFill>
                  <a:srgbClr val="3C4043"/>
                </a:solidFill>
                <a:effectLst/>
                <a:uLnTx/>
                <a:uFillTx/>
                <a:latin typeface="Roboto"/>
                <a:ea typeface="Roboto"/>
                <a:cs typeface="Roboto"/>
                <a:sym typeface="Roboto"/>
              </a:rPr>
              <a:t>The platform is a managed service.</a:t>
            </a:r>
            <a:endParaRPr kumimoji="0" sz="1733" b="0" i="0" u="none" strike="noStrike" kern="1200" cap="none" spc="0" normalizeH="0" baseline="0" noProof="0">
              <a:ln>
                <a:noFill/>
              </a:ln>
              <a:solidFill>
                <a:srgbClr val="3C4043"/>
              </a:solidFill>
              <a:effectLst/>
              <a:uLnTx/>
              <a:uFillTx/>
              <a:latin typeface="Roboto"/>
              <a:ea typeface="Roboto"/>
              <a:cs typeface="Roboto"/>
              <a:sym typeface="Roboto"/>
            </a:endParaRPr>
          </a:p>
          <a:p>
            <a:pPr marL="304815" marR="0" lvl="0" indent="-262480" algn="l" defTabSz="914400" rtl="0" eaLnBrk="1" fontAlgn="auto" latinLnBrk="0" hangingPunct="1">
              <a:lnSpc>
                <a:spcPct val="115000"/>
              </a:lnSpc>
              <a:spcBef>
                <a:spcPts val="667"/>
              </a:spcBef>
              <a:spcAft>
                <a:spcPts val="0"/>
              </a:spcAft>
              <a:buClr>
                <a:srgbClr val="3C4043"/>
              </a:buClr>
              <a:buSzPts val="2600"/>
              <a:buFont typeface="Roboto"/>
              <a:buChar char="●"/>
              <a:tabLst/>
              <a:defRPr/>
            </a:pPr>
            <a:r>
              <a:rPr kumimoji="0" lang="en" sz="1733" b="0" i="0" u="none" strike="noStrike" kern="1200" cap="none" spc="0" normalizeH="0" baseline="0" noProof="0">
                <a:ln>
                  <a:noFill/>
                </a:ln>
                <a:solidFill>
                  <a:srgbClr val="3C4043"/>
                </a:solidFill>
                <a:effectLst/>
                <a:uLnTx/>
                <a:uFillTx/>
                <a:latin typeface="Roboto"/>
                <a:ea typeface="Roboto"/>
                <a:cs typeface="Roboto"/>
                <a:sym typeface="Roboto"/>
              </a:rPr>
              <a:t>All the user provides is the application.</a:t>
            </a:r>
            <a:endParaRPr kumimoji="0" sz="1733" b="0" i="0" u="none" strike="noStrike" kern="1200" cap="none" spc="0" normalizeH="0" baseline="0" noProof="0">
              <a:ln>
                <a:noFill/>
              </a:ln>
              <a:solidFill>
                <a:srgbClr val="3C4043"/>
              </a:solidFill>
              <a:effectLst/>
              <a:uLnTx/>
              <a:uFillTx/>
              <a:latin typeface="Roboto"/>
              <a:ea typeface="Roboto"/>
              <a:cs typeface="Roboto"/>
              <a:sym typeface="Roboto"/>
            </a:endParaRPr>
          </a:p>
          <a:p>
            <a:pPr marL="0" marR="0" lvl="0" indent="0" algn="l" defTabSz="914400" rtl="0" eaLnBrk="1" fontAlgn="auto" latinLnBrk="0" hangingPunct="1">
              <a:lnSpc>
                <a:spcPct val="115000"/>
              </a:lnSpc>
              <a:spcBef>
                <a:spcPts val="400"/>
              </a:spcBef>
              <a:spcAft>
                <a:spcPts val="400"/>
              </a:spcAft>
              <a:buClrTx/>
              <a:buSzTx/>
              <a:buFontTx/>
              <a:buNone/>
              <a:tabLst/>
              <a:defRPr/>
            </a:pPr>
            <a:endParaRPr kumimoji="0" sz="1733" b="0" i="0" u="none" strike="noStrike" kern="1200" cap="none" spc="0" normalizeH="0" baseline="0" noProof="0">
              <a:ln>
                <a:noFill/>
              </a:ln>
              <a:solidFill>
                <a:srgbClr val="3C4043"/>
              </a:solidFill>
              <a:effectLst/>
              <a:uLnTx/>
              <a:uFillTx/>
              <a:latin typeface="Roboto"/>
              <a:ea typeface="Roboto"/>
              <a:cs typeface="Roboto"/>
              <a:sym typeface="Roboto"/>
            </a:endParaRPr>
          </a:p>
        </p:txBody>
      </p:sp>
      <p:sp>
        <p:nvSpPr>
          <p:cNvPr id="409" name="Google Shape;409;p52"/>
          <p:cNvSpPr txBox="1"/>
          <p:nvPr/>
        </p:nvSpPr>
        <p:spPr>
          <a:xfrm>
            <a:off x="7814100" y="4125333"/>
            <a:ext cx="3170000" cy="1108800"/>
          </a:xfrm>
          <a:prstGeom prst="rect">
            <a:avLst/>
          </a:prstGeom>
          <a:noFill/>
          <a:ln>
            <a:noFill/>
          </a:ln>
        </p:spPr>
        <p:txBody>
          <a:bodyPr spcFirstLastPara="1" wrap="square" lIns="60967" tIns="121917" rIns="60967" bIns="60967" anchor="t" anchorCtr="0">
            <a:noAutofit/>
          </a:bodyPr>
          <a:lstStyle/>
          <a:p>
            <a:pPr marL="304815" marR="0" lvl="0" indent="-262480" algn="l" defTabSz="914400" rtl="0" eaLnBrk="1" fontAlgn="auto" latinLnBrk="0" hangingPunct="1">
              <a:lnSpc>
                <a:spcPct val="115000"/>
              </a:lnSpc>
              <a:spcBef>
                <a:spcPts val="0"/>
              </a:spcBef>
              <a:spcAft>
                <a:spcPts val="0"/>
              </a:spcAft>
              <a:buClr>
                <a:srgbClr val="3C4043"/>
              </a:buClr>
              <a:buSzPts val="2600"/>
              <a:buFont typeface="Roboto"/>
              <a:buChar char="●"/>
              <a:tabLst/>
              <a:defRPr/>
            </a:pPr>
            <a:r>
              <a:rPr kumimoji="0" lang="en" sz="1733" b="0" i="0" u="none" strike="noStrike" kern="1200" cap="none" spc="0" normalizeH="0" baseline="0" noProof="0">
                <a:ln>
                  <a:noFill/>
                </a:ln>
                <a:solidFill>
                  <a:srgbClr val="3C4043"/>
                </a:solidFill>
                <a:effectLst/>
                <a:uLnTx/>
                <a:uFillTx/>
                <a:latin typeface="Roboto"/>
                <a:ea typeface="Roboto"/>
                <a:cs typeface="Roboto"/>
                <a:sym typeface="Roboto"/>
              </a:rPr>
              <a:t>The platform and software is provided as a service to the user.</a:t>
            </a:r>
            <a:endParaRPr kumimoji="0" sz="1733" b="0" i="0" u="none" strike="noStrike" kern="1200" cap="none" spc="0" normalizeH="0" baseline="0" noProof="0">
              <a:ln>
                <a:noFill/>
              </a:ln>
              <a:solidFill>
                <a:srgbClr val="3C4043"/>
              </a:solidFill>
              <a:effectLst/>
              <a:uLnTx/>
              <a:uFillTx/>
              <a:latin typeface="Roboto"/>
              <a:ea typeface="Roboto"/>
              <a:cs typeface="Roboto"/>
              <a:sym typeface="Roboto"/>
            </a:endParaRPr>
          </a:p>
          <a:p>
            <a:pPr marL="304815" marR="0" lvl="0" indent="-262480" algn="l" defTabSz="914400" rtl="0" eaLnBrk="1" fontAlgn="auto" latinLnBrk="0" hangingPunct="1">
              <a:lnSpc>
                <a:spcPct val="115000"/>
              </a:lnSpc>
              <a:spcBef>
                <a:spcPts val="667"/>
              </a:spcBef>
              <a:spcAft>
                <a:spcPts val="667"/>
              </a:spcAft>
              <a:buClr>
                <a:srgbClr val="3C4043"/>
              </a:buClr>
              <a:buSzPts val="2600"/>
              <a:buFont typeface="Roboto"/>
              <a:buChar char="●"/>
              <a:tabLst/>
              <a:defRPr/>
            </a:pPr>
            <a:r>
              <a:rPr kumimoji="0" lang="en" sz="1733" b="0" i="0" u="none" strike="noStrike" kern="1200" cap="none" spc="0" normalizeH="0" baseline="0" noProof="0">
                <a:ln>
                  <a:noFill/>
                </a:ln>
                <a:solidFill>
                  <a:srgbClr val="3C4043"/>
                </a:solidFill>
                <a:effectLst/>
                <a:uLnTx/>
                <a:uFillTx/>
                <a:latin typeface="Roboto"/>
                <a:ea typeface="Roboto"/>
                <a:cs typeface="Roboto"/>
                <a:sym typeface="Roboto"/>
              </a:rPr>
              <a:t>The user supplies the data.</a:t>
            </a:r>
            <a:endParaRPr kumimoji="0" sz="1733" b="0" i="0" u="none" strike="noStrike" kern="1200" cap="none" spc="0" normalizeH="0" baseline="0" noProof="0">
              <a:ln>
                <a:noFill/>
              </a:ln>
              <a:solidFill>
                <a:srgbClr val="3C4043"/>
              </a:solidFill>
              <a:effectLst/>
              <a:uLnTx/>
              <a:uFillTx/>
              <a:latin typeface="Roboto"/>
              <a:ea typeface="Roboto"/>
              <a:cs typeface="Roboto"/>
              <a:sym typeface="Roboto"/>
            </a:endParaRPr>
          </a:p>
        </p:txBody>
      </p:sp>
      <p:pic>
        <p:nvPicPr>
          <p:cNvPr id="410" name="Google Shape;410;p52"/>
          <p:cNvPicPr preferRelativeResize="0"/>
          <p:nvPr/>
        </p:nvPicPr>
        <p:blipFill>
          <a:blip r:embed="rId3">
            <a:alphaModFix/>
          </a:blip>
          <a:stretch>
            <a:fillRect/>
          </a:stretch>
        </p:blipFill>
        <p:spPr>
          <a:xfrm>
            <a:off x="1766955" y="1736491"/>
            <a:ext cx="2063723" cy="1467492"/>
          </a:xfrm>
          <a:prstGeom prst="rect">
            <a:avLst/>
          </a:prstGeom>
          <a:noFill/>
          <a:ln>
            <a:noFill/>
          </a:ln>
        </p:spPr>
      </p:pic>
      <p:grpSp>
        <p:nvGrpSpPr>
          <p:cNvPr id="411" name="Google Shape;411;p52"/>
          <p:cNvGrpSpPr/>
          <p:nvPr/>
        </p:nvGrpSpPr>
        <p:grpSpPr>
          <a:xfrm>
            <a:off x="8059316" y="1731367"/>
            <a:ext cx="2677370" cy="1467434"/>
            <a:chOff x="12275802" y="2341429"/>
            <a:chExt cx="4183391" cy="2285960"/>
          </a:xfrm>
        </p:grpSpPr>
        <p:grpSp>
          <p:nvGrpSpPr>
            <p:cNvPr id="412" name="Google Shape;412;p52"/>
            <p:cNvGrpSpPr/>
            <p:nvPr/>
          </p:nvGrpSpPr>
          <p:grpSpPr>
            <a:xfrm>
              <a:off x="12275802" y="2341429"/>
              <a:ext cx="3816352" cy="2079354"/>
              <a:chOff x="6985689" y="7288201"/>
              <a:chExt cx="1881830" cy="1018742"/>
            </a:xfrm>
          </p:grpSpPr>
          <p:pic>
            <p:nvPicPr>
              <p:cNvPr id="413" name="Google Shape;413;p52"/>
              <p:cNvPicPr preferRelativeResize="0"/>
              <p:nvPr/>
            </p:nvPicPr>
            <p:blipFill>
              <a:blip r:embed="rId4">
                <a:alphaModFix/>
              </a:blip>
              <a:stretch>
                <a:fillRect/>
              </a:stretch>
            </p:blipFill>
            <p:spPr>
              <a:xfrm>
                <a:off x="6985689" y="7288201"/>
                <a:ext cx="1881830" cy="1018742"/>
              </a:xfrm>
              <a:prstGeom prst="rect">
                <a:avLst/>
              </a:prstGeom>
              <a:noFill/>
              <a:ln>
                <a:noFill/>
              </a:ln>
            </p:spPr>
          </p:pic>
          <p:sp>
            <p:nvSpPr>
              <p:cNvPr id="414" name="Google Shape;414;p52"/>
              <p:cNvSpPr/>
              <p:nvPr/>
            </p:nvSpPr>
            <p:spPr>
              <a:xfrm>
                <a:off x="7806325" y="7458622"/>
                <a:ext cx="346500" cy="263100"/>
              </a:xfrm>
              <a:prstGeom prst="rect">
                <a:avLst/>
              </a:prstGeom>
              <a:solidFill>
                <a:srgbClr val="EA4335"/>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202124"/>
                  </a:solidFill>
                  <a:effectLst/>
                  <a:uLnTx/>
                  <a:uFillTx/>
                  <a:latin typeface="Arial"/>
                  <a:ea typeface="+mn-ea"/>
                  <a:cs typeface="+mn-cs"/>
                </a:endParaRPr>
              </a:p>
            </p:txBody>
          </p:sp>
          <p:sp>
            <p:nvSpPr>
              <p:cNvPr id="415" name="Google Shape;415;p52"/>
              <p:cNvSpPr/>
              <p:nvPr/>
            </p:nvSpPr>
            <p:spPr>
              <a:xfrm>
                <a:off x="7647139" y="7358456"/>
                <a:ext cx="1122000" cy="99600"/>
              </a:xfrm>
              <a:prstGeom prst="rect">
                <a:avLst/>
              </a:prstGeom>
              <a:solidFill>
                <a:srgbClr val="B7B7B7"/>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202124"/>
                  </a:solidFill>
                  <a:effectLst/>
                  <a:uLnTx/>
                  <a:uFillTx/>
                  <a:latin typeface="Arial"/>
                  <a:ea typeface="+mn-ea"/>
                  <a:cs typeface="+mn-cs"/>
                </a:endParaRPr>
              </a:p>
            </p:txBody>
          </p:sp>
          <p:sp>
            <p:nvSpPr>
              <p:cNvPr id="416" name="Google Shape;416;p52"/>
              <p:cNvSpPr/>
              <p:nvPr/>
            </p:nvSpPr>
            <p:spPr>
              <a:xfrm>
                <a:off x="8531587" y="7379972"/>
                <a:ext cx="56700" cy="56700"/>
              </a:xfrm>
              <a:prstGeom prst="ellipse">
                <a:avLst/>
              </a:prstGeom>
              <a:solidFill>
                <a:srgbClr val="FFFFFF"/>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202124"/>
                  </a:solidFill>
                  <a:effectLst/>
                  <a:uLnTx/>
                  <a:uFillTx/>
                  <a:latin typeface="Arial"/>
                  <a:ea typeface="+mn-ea"/>
                  <a:cs typeface="+mn-cs"/>
                </a:endParaRPr>
              </a:p>
            </p:txBody>
          </p:sp>
          <p:sp>
            <p:nvSpPr>
              <p:cNvPr id="417" name="Google Shape;417;p52"/>
              <p:cNvSpPr/>
              <p:nvPr/>
            </p:nvSpPr>
            <p:spPr>
              <a:xfrm>
                <a:off x="8606818" y="7379972"/>
                <a:ext cx="56700" cy="56700"/>
              </a:xfrm>
              <a:prstGeom prst="ellipse">
                <a:avLst/>
              </a:prstGeom>
              <a:solidFill>
                <a:srgbClr val="FFFFFF"/>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202124"/>
                  </a:solidFill>
                  <a:effectLst/>
                  <a:uLnTx/>
                  <a:uFillTx/>
                  <a:latin typeface="Arial"/>
                  <a:ea typeface="+mn-ea"/>
                  <a:cs typeface="+mn-cs"/>
                </a:endParaRPr>
              </a:p>
            </p:txBody>
          </p:sp>
          <p:sp>
            <p:nvSpPr>
              <p:cNvPr id="418" name="Google Shape;418;p52"/>
              <p:cNvSpPr/>
              <p:nvPr/>
            </p:nvSpPr>
            <p:spPr>
              <a:xfrm>
                <a:off x="8679150" y="7379972"/>
                <a:ext cx="56700" cy="56700"/>
              </a:xfrm>
              <a:prstGeom prst="ellipse">
                <a:avLst/>
              </a:prstGeom>
              <a:solidFill>
                <a:srgbClr val="FFFFFF"/>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202124"/>
                  </a:solidFill>
                  <a:effectLst/>
                  <a:uLnTx/>
                  <a:uFillTx/>
                  <a:latin typeface="Arial"/>
                  <a:ea typeface="+mn-ea"/>
                  <a:cs typeface="+mn-cs"/>
                </a:endParaRPr>
              </a:p>
            </p:txBody>
          </p:sp>
          <p:sp>
            <p:nvSpPr>
              <p:cNvPr id="419" name="Google Shape;419;p52"/>
              <p:cNvSpPr/>
              <p:nvPr/>
            </p:nvSpPr>
            <p:spPr>
              <a:xfrm>
                <a:off x="8202192" y="7458629"/>
                <a:ext cx="567000" cy="689700"/>
              </a:xfrm>
              <a:prstGeom prst="rect">
                <a:avLst/>
              </a:prstGeom>
              <a:solidFill>
                <a:srgbClr val="D9D9D9"/>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202124"/>
                  </a:solidFill>
                  <a:effectLst/>
                  <a:uLnTx/>
                  <a:uFillTx/>
                  <a:latin typeface="Arial"/>
                  <a:ea typeface="+mn-ea"/>
                  <a:cs typeface="+mn-cs"/>
                </a:endParaRPr>
              </a:p>
            </p:txBody>
          </p:sp>
          <p:sp>
            <p:nvSpPr>
              <p:cNvPr id="420" name="Google Shape;420;p52"/>
              <p:cNvSpPr/>
              <p:nvPr/>
            </p:nvSpPr>
            <p:spPr>
              <a:xfrm>
                <a:off x="7806325" y="7773119"/>
                <a:ext cx="346500" cy="263100"/>
              </a:xfrm>
              <a:prstGeom prst="rect">
                <a:avLst/>
              </a:prstGeom>
              <a:solidFill>
                <a:srgbClr val="3B83F3"/>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202124"/>
                  </a:solidFill>
                  <a:effectLst/>
                  <a:uLnTx/>
                  <a:uFillTx/>
                  <a:latin typeface="Arial"/>
                  <a:ea typeface="+mn-ea"/>
                  <a:cs typeface="+mn-cs"/>
                </a:endParaRPr>
              </a:p>
            </p:txBody>
          </p:sp>
          <p:sp>
            <p:nvSpPr>
              <p:cNvPr id="421" name="Google Shape;421;p52"/>
              <p:cNvSpPr/>
              <p:nvPr/>
            </p:nvSpPr>
            <p:spPr>
              <a:xfrm>
                <a:off x="7806325" y="8091528"/>
                <a:ext cx="346500" cy="56700"/>
              </a:xfrm>
              <a:prstGeom prst="rect">
                <a:avLst/>
              </a:prstGeom>
              <a:solidFill>
                <a:srgbClr val="34A853"/>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202124"/>
                  </a:solidFill>
                  <a:effectLst/>
                  <a:uLnTx/>
                  <a:uFillTx/>
                  <a:latin typeface="Arial"/>
                  <a:ea typeface="+mn-ea"/>
                  <a:cs typeface="+mn-cs"/>
                </a:endParaRPr>
              </a:p>
            </p:txBody>
          </p:sp>
          <p:cxnSp>
            <p:nvCxnSpPr>
              <p:cNvPr id="422" name="Google Shape;422;p52"/>
              <p:cNvCxnSpPr/>
              <p:nvPr/>
            </p:nvCxnSpPr>
            <p:spPr>
              <a:xfrm>
                <a:off x="8244775" y="7778475"/>
                <a:ext cx="362100" cy="0"/>
              </a:xfrm>
              <a:prstGeom prst="straightConnector1">
                <a:avLst/>
              </a:prstGeom>
              <a:noFill/>
              <a:ln w="28575" cap="flat" cmpd="sng">
                <a:solidFill>
                  <a:srgbClr val="999999"/>
                </a:solidFill>
                <a:prstDash val="solid"/>
                <a:round/>
                <a:headEnd type="none" w="med" len="med"/>
                <a:tailEnd type="none" w="med" len="med"/>
              </a:ln>
            </p:spPr>
          </p:cxnSp>
          <p:cxnSp>
            <p:nvCxnSpPr>
              <p:cNvPr id="423" name="Google Shape;423;p52"/>
              <p:cNvCxnSpPr/>
              <p:nvPr/>
            </p:nvCxnSpPr>
            <p:spPr>
              <a:xfrm>
                <a:off x="8244775" y="7824433"/>
                <a:ext cx="362100" cy="0"/>
              </a:xfrm>
              <a:prstGeom prst="straightConnector1">
                <a:avLst/>
              </a:prstGeom>
              <a:noFill/>
              <a:ln w="28575" cap="flat" cmpd="sng">
                <a:solidFill>
                  <a:srgbClr val="999999"/>
                </a:solidFill>
                <a:prstDash val="solid"/>
                <a:round/>
                <a:headEnd type="none" w="med" len="med"/>
                <a:tailEnd type="none" w="med" len="med"/>
              </a:ln>
            </p:spPr>
          </p:cxnSp>
          <p:cxnSp>
            <p:nvCxnSpPr>
              <p:cNvPr id="424" name="Google Shape;424;p52"/>
              <p:cNvCxnSpPr/>
              <p:nvPr/>
            </p:nvCxnSpPr>
            <p:spPr>
              <a:xfrm>
                <a:off x="8244775" y="7870392"/>
                <a:ext cx="362100" cy="0"/>
              </a:xfrm>
              <a:prstGeom prst="straightConnector1">
                <a:avLst/>
              </a:prstGeom>
              <a:noFill/>
              <a:ln w="28575" cap="flat" cmpd="sng">
                <a:solidFill>
                  <a:srgbClr val="999999"/>
                </a:solidFill>
                <a:prstDash val="solid"/>
                <a:round/>
                <a:headEnd type="none" w="med" len="med"/>
                <a:tailEnd type="none" w="med" len="med"/>
              </a:ln>
            </p:spPr>
          </p:cxnSp>
          <p:cxnSp>
            <p:nvCxnSpPr>
              <p:cNvPr id="425" name="Google Shape;425;p52"/>
              <p:cNvCxnSpPr/>
              <p:nvPr/>
            </p:nvCxnSpPr>
            <p:spPr>
              <a:xfrm>
                <a:off x="8244775" y="7916350"/>
                <a:ext cx="262500" cy="0"/>
              </a:xfrm>
              <a:prstGeom prst="straightConnector1">
                <a:avLst/>
              </a:prstGeom>
              <a:noFill/>
              <a:ln w="28575" cap="flat" cmpd="sng">
                <a:solidFill>
                  <a:srgbClr val="999999"/>
                </a:solidFill>
                <a:prstDash val="solid"/>
                <a:round/>
                <a:headEnd type="none" w="med" len="med"/>
                <a:tailEnd type="none" w="med" len="med"/>
              </a:ln>
            </p:spPr>
          </p:cxnSp>
          <p:cxnSp>
            <p:nvCxnSpPr>
              <p:cNvPr id="426" name="Google Shape;426;p52"/>
              <p:cNvCxnSpPr/>
              <p:nvPr/>
            </p:nvCxnSpPr>
            <p:spPr>
              <a:xfrm>
                <a:off x="8244775" y="7468089"/>
                <a:ext cx="362100" cy="0"/>
              </a:xfrm>
              <a:prstGeom prst="straightConnector1">
                <a:avLst/>
              </a:prstGeom>
              <a:noFill/>
              <a:ln w="28575" cap="flat" cmpd="sng">
                <a:solidFill>
                  <a:srgbClr val="999999"/>
                </a:solidFill>
                <a:prstDash val="solid"/>
                <a:round/>
                <a:headEnd type="none" w="med" len="med"/>
                <a:tailEnd type="none" w="med" len="med"/>
              </a:ln>
            </p:spPr>
          </p:cxnSp>
          <p:cxnSp>
            <p:nvCxnSpPr>
              <p:cNvPr id="427" name="Google Shape;427;p52"/>
              <p:cNvCxnSpPr/>
              <p:nvPr/>
            </p:nvCxnSpPr>
            <p:spPr>
              <a:xfrm>
                <a:off x="8244775" y="7514047"/>
                <a:ext cx="362100" cy="0"/>
              </a:xfrm>
              <a:prstGeom prst="straightConnector1">
                <a:avLst/>
              </a:prstGeom>
              <a:noFill/>
              <a:ln w="28575" cap="flat" cmpd="sng">
                <a:solidFill>
                  <a:srgbClr val="999999"/>
                </a:solidFill>
                <a:prstDash val="solid"/>
                <a:round/>
                <a:headEnd type="none" w="med" len="med"/>
                <a:tailEnd type="none" w="med" len="med"/>
              </a:ln>
            </p:spPr>
          </p:cxnSp>
          <p:cxnSp>
            <p:nvCxnSpPr>
              <p:cNvPr id="428" name="Google Shape;428;p52"/>
              <p:cNvCxnSpPr/>
              <p:nvPr/>
            </p:nvCxnSpPr>
            <p:spPr>
              <a:xfrm>
                <a:off x="8244775" y="7560005"/>
                <a:ext cx="362100" cy="0"/>
              </a:xfrm>
              <a:prstGeom prst="straightConnector1">
                <a:avLst/>
              </a:prstGeom>
              <a:noFill/>
              <a:ln w="28575" cap="flat" cmpd="sng">
                <a:solidFill>
                  <a:srgbClr val="999999"/>
                </a:solidFill>
                <a:prstDash val="solid"/>
                <a:round/>
                <a:headEnd type="none" w="med" len="med"/>
                <a:tailEnd type="none" w="med" len="med"/>
              </a:ln>
            </p:spPr>
          </p:cxnSp>
          <p:cxnSp>
            <p:nvCxnSpPr>
              <p:cNvPr id="429" name="Google Shape;429;p52"/>
              <p:cNvCxnSpPr/>
              <p:nvPr/>
            </p:nvCxnSpPr>
            <p:spPr>
              <a:xfrm>
                <a:off x="8244775" y="7605964"/>
                <a:ext cx="262500" cy="0"/>
              </a:xfrm>
              <a:prstGeom prst="straightConnector1">
                <a:avLst/>
              </a:prstGeom>
              <a:noFill/>
              <a:ln w="28575" cap="flat" cmpd="sng">
                <a:solidFill>
                  <a:srgbClr val="999999"/>
                </a:solidFill>
                <a:prstDash val="solid"/>
                <a:round/>
                <a:headEnd type="none" w="med" len="med"/>
                <a:tailEnd type="none" w="med" len="med"/>
              </a:ln>
            </p:spPr>
          </p:cxnSp>
          <p:cxnSp>
            <p:nvCxnSpPr>
              <p:cNvPr id="430" name="Google Shape;430;p52"/>
              <p:cNvCxnSpPr/>
              <p:nvPr/>
            </p:nvCxnSpPr>
            <p:spPr>
              <a:xfrm>
                <a:off x="8244775" y="8091525"/>
                <a:ext cx="362100" cy="0"/>
              </a:xfrm>
              <a:prstGeom prst="straightConnector1">
                <a:avLst/>
              </a:prstGeom>
              <a:noFill/>
              <a:ln w="28575" cap="flat" cmpd="sng">
                <a:solidFill>
                  <a:srgbClr val="999999"/>
                </a:solidFill>
                <a:prstDash val="solid"/>
                <a:round/>
                <a:headEnd type="none" w="med" len="med"/>
                <a:tailEnd type="none" w="med" len="med"/>
              </a:ln>
            </p:spPr>
          </p:cxnSp>
          <p:cxnSp>
            <p:nvCxnSpPr>
              <p:cNvPr id="431" name="Google Shape;431;p52"/>
              <p:cNvCxnSpPr/>
              <p:nvPr/>
            </p:nvCxnSpPr>
            <p:spPr>
              <a:xfrm>
                <a:off x="8244775" y="8137483"/>
                <a:ext cx="362100" cy="0"/>
              </a:xfrm>
              <a:prstGeom prst="straightConnector1">
                <a:avLst/>
              </a:prstGeom>
              <a:noFill/>
              <a:ln w="28575" cap="flat" cmpd="sng">
                <a:solidFill>
                  <a:srgbClr val="999999"/>
                </a:solidFill>
                <a:prstDash val="solid"/>
                <a:round/>
                <a:headEnd type="none" w="med" len="med"/>
                <a:tailEnd type="none" w="med" len="med"/>
              </a:ln>
            </p:spPr>
          </p:cxnSp>
        </p:grpSp>
        <p:grpSp>
          <p:nvGrpSpPr>
            <p:cNvPr id="432" name="Google Shape;432;p52"/>
            <p:cNvGrpSpPr/>
            <p:nvPr/>
          </p:nvGrpSpPr>
          <p:grpSpPr>
            <a:xfrm>
              <a:off x="15750052" y="3334810"/>
              <a:ext cx="709141" cy="1292579"/>
              <a:chOff x="8698830" y="7774890"/>
              <a:chExt cx="349675" cy="633276"/>
            </a:xfrm>
          </p:grpSpPr>
          <p:pic>
            <p:nvPicPr>
              <p:cNvPr id="433" name="Google Shape;433;p52"/>
              <p:cNvPicPr preferRelativeResize="0"/>
              <p:nvPr/>
            </p:nvPicPr>
            <p:blipFill>
              <a:blip r:embed="rId5">
                <a:alphaModFix/>
              </a:blip>
              <a:stretch>
                <a:fillRect/>
              </a:stretch>
            </p:blipFill>
            <p:spPr>
              <a:xfrm rot="10800000">
                <a:off x="8698830" y="7774890"/>
                <a:ext cx="349675" cy="633276"/>
              </a:xfrm>
              <a:prstGeom prst="rect">
                <a:avLst/>
              </a:prstGeom>
              <a:noFill/>
              <a:ln>
                <a:noFill/>
              </a:ln>
            </p:spPr>
          </p:pic>
          <p:sp>
            <p:nvSpPr>
              <p:cNvPr id="434" name="Google Shape;434;p52"/>
              <p:cNvSpPr/>
              <p:nvPr/>
            </p:nvSpPr>
            <p:spPr>
              <a:xfrm>
                <a:off x="8755005" y="7847624"/>
                <a:ext cx="257700" cy="171900"/>
              </a:xfrm>
              <a:prstGeom prst="rect">
                <a:avLst/>
              </a:prstGeom>
              <a:solidFill>
                <a:srgbClr val="EA4335"/>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202124"/>
                  </a:solidFill>
                  <a:effectLst/>
                  <a:uLnTx/>
                  <a:uFillTx/>
                  <a:latin typeface="Arial"/>
                  <a:ea typeface="+mn-ea"/>
                  <a:cs typeface="+mn-cs"/>
                </a:endParaRPr>
              </a:p>
            </p:txBody>
          </p:sp>
          <p:cxnSp>
            <p:nvCxnSpPr>
              <p:cNvPr id="435" name="Google Shape;435;p52"/>
              <p:cNvCxnSpPr/>
              <p:nvPr/>
            </p:nvCxnSpPr>
            <p:spPr>
              <a:xfrm>
                <a:off x="8755007" y="8068550"/>
                <a:ext cx="257700" cy="0"/>
              </a:xfrm>
              <a:prstGeom prst="straightConnector1">
                <a:avLst/>
              </a:prstGeom>
              <a:noFill/>
              <a:ln w="28575" cap="flat" cmpd="sng">
                <a:solidFill>
                  <a:srgbClr val="999999"/>
                </a:solidFill>
                <a:prstDash val="solid"/>
                <a:round/>
                <a:headEnd type="none" w="med" len="med"/>
                <a:tailEnd type="none" w="med" len="med"/>
              </a:ln>
            </p:spPr>
          </p:cxnSp>
          <p:cxnSp>
            <p:nvCxnSpPr>
              <p:cNvPr id="436" name="Google Shape;436;p52"/>
              <p:cNvCxnSpPr/>
              <p:nvPr/>
            </p:nvCxnSpPr>
            <p:spPr>
              <a:xfrm>
                <a:off x="8755007" y="8114508"/>
                <a:ext cx="257700" cy="0"/>
              </a:xfrm>
              <a:prstGeom prst="straightConnector1">
                <a:avLst/>
              </a:prstGeom>
              <a:noFill/>
              <a:ln w="28575" cap="flat" cmpd="sng">
                <a:solidFill>
                  <a:srgbClr val="999999"/>
                </a:solidFill>
                <a:prstDash val="solid"/>
                <a:round/>
                <a:headEnd type="none" w="med" len="med"/>
                <a:tailEnd type="none" w="med" len="med"/>
              </a:ln>
            </p:spPr>
          </p:cxnSp>
          <p:cxnSp>
            <p:nvCxnSpPr>
              <p:cNvPr id="437" name="Google Shape;437;p52"/>
              <p:cNvCxnSpPr/>
              <p:nvPr/>
            </p:nvCxnSpPr>
            <p:spPr>
              <a:xfrm>
                <a:off x="8755007" y="8160467"/>
                <a:ext cx="257700" cy="0"/>
              </a:xfrm>
              <a:prstGeom prst="straightConnector1">
                <a:avLst/>
              </a:prstGeom>
              <a:noFill/>
              <a:ln w="28575" cap="flat" cmpd="sng">
                <a:solidFill>
                  <a:srgbClr val="999999"/>
                </a:solidFill>
                <a:prstDash val="solid"/>
                <a:round/>
                <a:headEnd type="none" w="med" len="med"/>
                <a:tailEnd type="none" w="med" len="med"/>
              </a:ln>
            </p:spPr>
          </p:cxnSp>
          <p:cxnSp>
            <p:nvCxnSpPr>
              <p:cNvPr id="438" name="Google Shape;438;p52"/>
              <p:cNvCxnSpPr/>
              <p:nvPr/>
            </p:nvCxnSpPr>
            <p:spPr>
              <a:xfrm>
                <a:off x="8755007" y="8206425"/>
                <a:ext cx="186900" cy="0"/>
              </a:xfrm>
              <a:prstGeom prst="straightConnector1">
                <a:avLst/>
              </a:prstGeom>
              <a:noFill/>
              <a:ln w="28575" cap="flat" cmpd="sng">
                <a:solidFill>
                  <a:srgbClr val="999999"/>
                </a:solidFill>
                <a:prstDash val="solid"/>
                <a:round/>
                <a:headEnd type="none" w="med" len="med"/>
                <a:tailEnd type="none" w="med" len="med"/>
              </a:ln>
            </p:spPr>
          </p:cxnSp>
        </p:grpSp>
      </p:grpSp>
      <p:sp>
        <p:nvSpPr>
          <p:cNvPr id="439" name="Google Shape;439;p52"/>
          <p:cNvSpPr/>
          <p:nvPr/>
        </p:nvSpPr>
        <p:spPr>
          <a:xfrm>
            <a:off x="1192200" y="3326817"/>
            <a:ext cx="9753600" cy="798600"/>
          </a:xfrm>
          <a:prstGeom prst="rect">
            <a:avLst/>
          </a:prstGeom>
          <a:solidFill>
            <a:srgbClr val="FFF2CC"/>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202124"/>
              </a:solidFill>
              <a:effectLst/>
              <a:uLnTx/>
              <a:uFillTx/>
              <a:latin typeface="Arial"/>
              <a:ea typeface="+mn-ea"/>
              <a:cs typeface="+mn-cs"/>
            </a:endParaRPr>
          </a:p>
        </p:txBody>
      </p:sp>
      <p:sp>
        <p:nvSpPr>
          <p:cNvPr id="440" name="Google Shape;440;p52"/>
          <p:cNvSpPr txBox="1"/>
          <p:nvPr/>
        </p:nvSpPr>
        <p:spPr>
          <a:xfrm>
            <a:off x="1214917" y="3349517"/>
            <a:ext cx="3167800" cy="798600"/>
          </a:xfrm>
          <a:prstGeom prst="rect">
            <a:avLst/>
          </a:prstGeom>
          <a:noFill/>
          <a:ln>
            <a:noFill/>
          </a:ln>
        </p:spPr>
        <p:txBody>
          <a:bodyPr spcFirstLastPara="1" wrap="square" lIns="60950" tIns="60950" rIns="60950" bIns="60950" anchor="t" anchorCtr="0">
            <a:noAutofit/>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kumimoji="0" lang="en" sz="2000" b="0" i="0" u="none" strike="noStrike" kern="1200" cap="none" spc="0" normalizeH="0" baseline="0" noProof="0">
                <a:ln>
                  <a:noFill/>
                </a:ln>
                <a:solidFill>
                  <a:srgbClr val="3C4043"/>
                </a:solidFill>
                <a:effectLst/>
                <a:uLnTx/>
                <a:uFillTx/>
                <a:latin typeface="Google Sans"/>
                <a:ea typeface="Google Sans"/>
                <a:cs typeface="Google Sans"/>
                <a:sym typeface="Google Sans"/>
              </a:rPr>
              <a:t>Infrastructure as a service</a:t>
            </a:r>
            <a:endParaRPr kumimoji="0" sz="2000" b="0" i="0" u="none" strike="noStrike" kern="1200" cap="none" spc="0" normalizeH="0" baseline="0" noProof="0">
              <a:ln>
                <a:noFill/>
              </a:ln>
              <a:solidFill>
                <a:srgbClr val="3C4043"/>
              </a:solidFill>
              <a:effectLst/>
              <a:uLnTx/>
              <a:uFillTx/>
              <a:latin typeface="Google Sans"/>
              <a:ea typeface="Google Sans"/>
              <a:cs typeface="Google Sans"/>
              <a:sym typeface="Google Sans"/>
            </a:endParaRPr>
          </a:p>
          <a:p>
            <a:pPr marL="0" marR="0" lvl="0" indent="0" algn="ctr" defTabSz="914400" rtl="0" eaLnBrk="1" fontAlgn="auto" latinLnBrk="0" hangingPunct="1">
              <a:lnSpc>
                <a:spcPct val="115000"/>
              </a:lnSpc>
              <a:spcBef>
                <a:spcPts val="0"/>
              </a:spcBef>
              <a:spcAft>
                <a:spcPts val="0"/>
              </a:spcAft>
              <a:buClrTx/>
              <a:buSzTx/>
              <a:buFontTx/>
              <a:buNone/>
              <a:tabLst/>
              <a:defRPr/>
            </a:pPr>
            <a:r>
              <a:rPr kumimoji="0" lang="en" sz="2000" b="1" i="0" u="none" strike="noStrike" kern="1200" cap="none" spc="0" normalizeH="0" baseline="0" noProof="0">
                <a:ln>
                  <a:noFill/>
                </a:ln>
                <a:solidFill>
                  <a:srgbClr val="3C4043"/>
                </a:solidFill>
                <a:effectLst/>
                <a:uLnTx/>
                <a:uFillTx/>
                <a:latin typeface="Google Sans"/>
                <a:ea typeface="Google Sans"/>
                <a:cs typeface="Google Sans"/>
                <a:sym typeface="Google Sans"/>
              </a:rPr>
              <a:t>(IaaS)</a:t>
            </a:r>
            <a:endParaRPr kumimoji="0" sz="1200" b="1" i="0" u="none" strike="noStrike" kern="1200" cap="none" spc="0" normalizeH="0" baseline="0" noProof="0">
              <a:ln>
                <a:noFill/>
              </a:ln>
              <a:solidFill>
                <a:srgbClr val="3C4043"/>
              </a:solidFill>
              <a:effectLst/>
              <a:uLnTx/>
              <a:uFillTx/>
              <a:latin typeface="Arial"/>
              <a:ea typeface="+mn-ea"/>
              <a:cs typeface="+mn-cs"/>
            </a:endParaRPr>
          </a:p>
        </p:txBody>
      </p:sp>
      <p:sp>
        <p:nvSpPr>
          <p:cNvPr id="441" name="Google Shape;441;p52"/>
          <p:cNvSpPr txBox="1"/>
          <p:nvPr/>
        </p:nvSpPr>
        <p:spPr>
          <a:xfrm>
            <a:off x="4512100" y="3349517"/>
            <a:ext cx="3167800" cy="798600"/>
          </a:xfrm>
          <a:prstGeom prst="rect">
            <a:avLst/>
          </a:prstGeom>
          <a:noFill/>
          <a:ln>
            <a:noFill/>
          </a:ln>
        </p:spPr>
        <p:txBody>
          <a:bodyPr spcFirstLastPara="1" wrap="square" lIns="60950" tIns="60950" rIns="60950" bIns="60950" anchor="t" anchorCtr="0">
            <a:noAutofit/>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kumimoji="0" lang="en" sz="2000" b="0" i="0" u="none" strike="noStrike" kern="1200" cap="none" spc="0" normalizeH="0" baseline="0" noProof="0">
                <a:ln>
                  <a:noFill/>
                </a:ln>
                <a:solidFill>
                  <a:srgbClr val="3C4043"/>
                </a:solidFill>
                <a:effectLst/>
                <a:uLnTx/>
                <a:uFillTx/>
                <a:latin typeface="Google Sans"/>
                <a:ea typeface="Google Sans"/>
                <a:cs typeface="Google Sans"/>
                <a:sym typeface="Google Sans"/>
              </a:rPr>
              <a:t>Platform as a service</a:t>
            </a:r>
            <a:endParaRPr kumimoji="0" sz="2000" b="0" i="0" u="none" strike="noStrike" kern="1200" cap="none" spc="0" normalizeH="0" baseline="0" noProof="0">
              <a:ln>
                <a:noFill/>
              </a:ln>
              <a:solidFill>
                <a:srgbClr val="3C4043"/>
              </a:solidFill>
              <a:effectLst/>
              <a:uLnTx/>
              <a:uFillTx/>
              <a:latin typeface="Google Sans"/>
              <a:ea typeface="Google Sans"/>
              <a:cs typeface="Google Sans"/>
              <a:sym typeface="Google Sans"/>
            </a:endParaRPr>
          </a:p>
          <a:p>
            <a:pPr marL="0" marR="0" lvl="0" indent="0" algn="ctr" defTabSz="914400" rtl="0" eaLnBrk="1" fontAlgn="auto" latinLnBrk="0" hangingPunct="1">
              <a:lnSpc>
                <a:spcPct val="115000"/>
              </a:lnSpc>
              <a:spcBef>
                <a:spcPts val="0"/>
              </a:spcBef>
              <a:spcAft>
                <a:spcPts val="0"/>
              </a:spcAft>
              <a:buClrTx/>
              <a:buSzTx/>
              <a:buFontTx/>
              <a:buNone/>
              <a:tabLst/>
              <a:defRPr/>
            </a:pPr>
            <a:r>
              <a:rPr kumimoji="0" lang="en" sz="2000" b="1" i="0" u="none" strike="noStrike" kern="1200" cap="none" spc="0" normalizeH="0" baseline="0" noProof="0">
                <a:ln>
                  <a:noFill/>
                </a:ln>
                <a:solidFill>
                  <a:srgbClr val="3C4043"/>
                </a:solidFill>
                <a:effectLst/>
                <a:uLnTx/>
                <a:uFillTx/>
                <a:latin typeface="Google Sans"/>
                <a:ea typeface="Google Sans"/>
                <a:cs typeface="Google Sans"/>
                <a:sym typeface="Google Sans"/>
              </a:rPr>
              <a:t>(PaaS)</a:t>
            </a:r>
            <a:endParaRPr kumimoji="0" sz="1200" b="1" i="0" u="none" strike="noStrike" kern="1200" cap="none" spc="0" normalizeH="0" baseline="0" noProof="0">
              <a:ln>
                <a:noFill/>
              </a:ln>
              <a:solidFill>
                <a:srgbClr val="3C4043"/>
              </a:solidFill>
              <a:effectLst/>
              <a:uLnTx/>
              <a:uFillTx/>
              <a:latin typeface="Arial"/>
              <a:ea typeface="+mn-ea"/>
              <a:cs typeface="+mn-cs"/>
            </a:endParaRPr>
          </a:p>
        </p:txBody>
      </p:sp>
      <p:sp>
        <p:nvSpPr>
          <p:cNvPr id="442" name="Google Shape;442;p52"/>
          <p:cNvSpPr txBox="1"/>
          <p:nvPr/>
        </p:nvSpPr>
        <p:spPr>
          <a:xfrm>
            <a:off x="7814100" y="3349517"/>
            <a:ext cx="3167800" cy="798600"/>
          </a:xfrm>
          <a:prstGeom prst="rect">
            <a:avLst/>
          </a:prstGeom>
          <a:noFill/>
          <a:ln>
            <a:noFill/>
          </a:ln>
        </p:spPr>
        <p:txBody>
          <a:bodyPr spcFirstLastPara="1" wrap="square" lIns="60950" tIns="60950" rIns="60950" bIns="60950" anchor="t" anchorCtr="0">
            <a:noAutofit/>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kumimoji="0" lang="en" sz="2000" b="0" i="0" u="none" strike="noStrike" kern="1200" cap="none" spc="0" normalizeH="0" baseline="0" noProof="0">
                <a:ln>
                  <a:noFill/>
                </a:ln>
                <a:solidFill>
                  <a:srgbClr val="3C4043"/>
                </a:solidFill>
                <a:effectLst/>
                <a:uLnTx/>
                <a:uFillTx/>
                <a:latin typeface="Google Sans"/>
                <a:ea typeface="Google Sans"/>
                <a:cs typeface="Google Sans"/>
                <a:sym typeface="Google Sans"/>
              </a:rPr>
              <a:t>Software as a service</a:t>
            </a:r>
            <a:endParaRPr kumimoji="0" sz="2000" b="0" i="0" u="none" strike="noStrike" kern="1200" cap="none" spc="0" normalizeH="0" baseline="0" noProof="0">
              <a:ln>
                <a:noFill/>
              </a:ln>
              <a:solidFill>
                <a:srgbClr val="3C4043"/>
              </a:solidFill>
              <a:effectLst/>
              <a:uLnTx/>
              <a:uFillTx/>
              <a:latin typeface="Google Sans"/>
              <a:ea typeface="Google Sans"/>
              <a:cs typeface="Google Sans"/>
              <a:sym typeface="Google Sans"/>
            </a:endParaRPr>
          </a:p>
          <a:p>
            <a:pPr marL="0" marR="0" lvl="0" indent="0" algn="ctr" defTabSz="914400" rtl="0" eaLnBrk="1" fontAlgn="auto" latinLnBrk="0" hangingPunct="1">
              <a:lnSpc>
                <a:spcPct val="115000"/>
              </a:lnSpc>
              <a:spcBef>
                <a:spcPts val="0"/>
              </a:spcBef>
              <a:spcAft>
                <a:spcPts val="0"/>
              </a:spcAft>
              <a:buClrTx/>
              <a:buSzTx/>
              <a:buFontTx/>
              <a:buNone/>
              <a:tabLst/>
              <a:defRPr/>
            </a:pPr>
            <a:r>
              <a:rPr kumimoji="0" lang="en" sz="2000" b="1" i="0" u="none" strike="noStrike" kern="1200" cap="none" spc="0" normalizeH="0" baseline="0" noProof="0">
                <a:ln>
                  <a:noFill/>
                </a:ln>
                <a:solidFill>
                  <a:srgbClr val="3C4043"/>
                </a:solidFill>
                <a:effectLst/>
                <a:uLnTx/>
                <a:uFillTx/>
                <a:latin typeface="Google Sans"/>
                <a:ea typeface="Google Sans"/>
                <a:cs typeface="Google Sans"/>
                <a:sym typeface="Google Sans"/>
              </a:rPr>
              <a:t>(SaaS)</a:t>
            </a:r>
            <a:endParaRPr kumimoji="0" sz="1200" b="1" i="0" u="none" strike="noStrike" kern="1200" cap="none" spc="0" normalizeH="0" baseline="0" noProof="0">
              <a:ln>
                <a:noFill/>
              </a:ln>
              <a:solidFill>
                <a:srgbClr val="3C4043"/>
              </a:solidFill>
              <a:effectLst/>
              <a:uLnTx/>
              <a:uFillTx/>
              <a:latin typeface="Arial"/>
              <a:ea typeface="+mn-ea"/>
              <a:cs typeface="+mn-cs"/>
            </a:endParaRPr>
          </a:p>
        </p:txBody>
      </p:sp>
      <p:cxnSp>
        <p:nvCxnSpPr>
          <p:cNvPr id="443" name="Google Shape;443;p52"/>
          <p:cNvCxnSpPr/>
          <p:nvPr/>
        </p:nvCxnSpPr>
        <p:spPr>
          <a:xfrm flipH="1">
            <a:off x="4456250" y="1584817"/>
            <a:ext cx="6000" cy="4541800"/>
          </a:xfrm>
          <a:prstGeom prst="straightConnector1">
            <a:avLst/>
          </a:prstGeom>
          <a:noFill/>
          <a:ln w="9525" cap="flat" cmpd="sng">
            <a:solidFill>
              <a:schemeClr val="accent2"/>
            </a:solidFill>
            <a:prstDash val="dot"/>
            <a:round/>
            <a:headEnd type="none" w="med" len="med"/>
            <a:tailEnd type="none" w="med" len="med"/>
          </a:ln>
        </p:spPr>
      </p:cxnSp>
      <p:cxnSp>
        <p:nvCxnSpPr>
          <p:cNvPr id="444" name="Google Shape;444;p52"/>
          <p:cNvCxnSpPr/>
          <p:nvPr/>
        </p:nvCxnSpPr>
        <p:spPr>
          <a:xfrm flipH="1">
            <a:off x="7707450" y="1584817"/>
            <a:ext cx="6000" cy="4541800"/>
          </a:xfrm>
          <a:prstGeom prst="straightConnector1">
            <a:avLst/>
          </a:prstGeom>
          <a:noFill/>
          <a:ln w="9525" cap="flat" cmpd="sng">
            <a:solidFill>
              <a:schemeClr val="accent2"/>
            </a:solidFill>
            <a:prstDash val="dot"/>
            <a:round/>
            <a:headEnd type="none" w="med" len="med"/>
            <a:tailEnd type="none" w="med" len="med"/>
          </a:ln>
        </p:spPr>
      </p:cxnSp>
      <p:sp>
        <p:nvSpPr>
          <p:cNvPr id="445" name="Google Shape;445;p52"/>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IaaS versus PaaS versus SaaS</a:t>
            </a:r>
            <a:endParaRPr/>
          </a:p>
        </p:txBody>
      </p:sp>
      <p:grpSp>
        <p:nvGrpSpPr>
          <p:cNvPr id="446" name="Google Shape;446;p52"/>
          <p:cNvGrpSpPr/>
          <p:nvPr/>
        </p:nvGrpSpPr>
        <p:grpSpPr>
          <a:xfrm>
            <a:off x="4739879" y="1326583"/>
            <a:ext cx="2712243" cy="1973598"/>
            <a:chOff x="7367100" y="1990188"/>
            <a:chExt cx="3553777" cy="2588665"/>
          </a:xfrm>
        </p:grpSpPr>
        <p:pic>
          <p:nvPicPr>
            <p:cNvPr id="447" name="Google Shape;447;p52"/>
            <p:cNvPicPr preferRelativeResize="0"/>
            <p:nvPr/>
          </p:nvPicPr>
          <p:blipFill>
            <a:blip r:embed="rId6">
              <a:alphaModFix/>
            </a:blip>
            <a:stretch>
              <a:fillRect/>
            </a:stretch>
          </p:blipFill>
          <p:spPr>
            <a:xfrm>
              <a:off x="7367100" y="1990188"/>
              <a:ext cx="3553777" cy="2588665"/>
            </a:xfrm>
            <a:prstGeom prst="rect">
              <a:avLst/>
            </a:prstGeom>
            <a:noFill/>
            <a:ln>
              <a:noFill/>
            </a:ln>
          </p:spPr>
        </p:pic>
        <p:grpSp>
          <p:nvGrpSpPr>
            <p:cNvPr id="448" name="Google Shape;448;p52"/>
            <p:cNvGrpSpPr/>
            <p:nvPr/>
          </p:nvGrpSpPr>
          <p:grpSpPr>
            <a:xfrm>
              <a:off x="8462377" y="2754284"/>
              <a:ext cx="1363252" cy="1363252"/>
              <a:chOff x="6183000" y="5220252"/>
              <a:chExt cx="1694954" cy="1694954"/>
            </a:xfrm>
          </p:grpSpPr>
          <p:grpSp>
            <p:nvGrpSpPr>
              <p:cNvPr id="449" name="Google Shape;449;p52"/>
              <p:cNvGrpSpPr/>
              <p:nvPr/>
            </p:nvGrpSpPr>
            <p:grpSpPr>
              <a:xfrm rot="2700000">
                <a:off x="6760180" y="5139513"/>
                <a:ext cx="540595" cy="1856432"/>
                <a:chOff x="6359325" y="6070522"/>
                <a:chExt cx="540600" cy="1856450"/>
              </a:xfrm>
            </p:grpSpPr>
            <p:sp>
              <p:nvSpPr>
                <p:cNvPr id="450" name="Google Shape;450;p52"/>
                <p:cNvSpPr/>
                <p:nvPr/>
              </p:nvSpPr>
              <p:spPr>
                <a:xfrm>
                  <a:off x="6359325" y="6108925"/>
                  <a:ext cx="540600" cy="540600"/>
                </a:xfrm>
                <a:prstGeom prst="ellipse">
                  <a:avLst/>
                </a:prstGeom>
                <a:solidFill>
                  <a:srgbClr val="34A853"/>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202124"/>
                    </a:solidFill>
                    <a:effectLst/>
                    <a:uLnTx/>
                    <a:uFillTx/>
                    <a:latin typeface="Arial"/>
                    <a:ea typeface="+mn-ea"/>
                    <a:cs typeface="+mn-cs"/>
                  </a:endParaRPr>
                </a:p>
              </p:txBody>
            </p:sp>
            <p:sp>
              <p:nvSpPr>
                <p:cNvPr id="451" name="Google Shape;451;p52"/>
                <p:cNvSpPr/>
                <p:nvPr/>
              </p:nvSpPr>
              <p:spPr>
                <a:xfrm>
                  <a:off x="6359325" y="7332000"/>
                  <a:ext cx="540600" cy="540600"/>
                </a:xfrm>
                <a:prstGeom prst="ellipse">
                  <a:avLst/>
                </a:prstGeom>
                <a:solidFill>
                  <a:srgbClr val="34A853"/>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202124"/>
                    </a:solidFill>
                    <a:effectLst/>
                    <a:uLnTx/>
                    <a:uFillTx/>
                    <a:latin typeface="Arial"/>
                    <a:ea typeface="+mn-ea"/>
                    <a:cs typeface="+mn-cs"/>
                  </a:endParaRPr>
                </a:p>
              </p:txBody>
            </p:sp>
            <p:sp>
              <p:nvSpPr>
                <p:cNvPr id="452" name="Google Shape;452;p52"/>
                <p:cNvSpPr/>
                <p:nvPr/>
              </p:nvSpPr>
              <p:spPr>
                <a:xfrm>
                  <a:off x="6516075" y="6379275"/>
                  <a:ext cx="227100" cy="1200600"/>
                </a:xfrm>
                <a:prstGeom prst="rect">
                  <a:avLst/>
                </a:prstGeom>
                <a:solidFill>
                  <a:srgbClr val="34A853"/>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202124"/>
                    </a:solidFill>
                    <a:effectLst/>
                    <a:uLnTx/>
                    <a:uFillTx/>
                    <a:latin typeface="Arial"/>
                    <a:ea typeface="+mn-ea"/>
                    <a:cs typeface="+mn-cs"/>
                  </a:endParaRPr>
                </a:p>
              </p:txBody>
            </p:sp>
            <p:sp>
              <p:nvSpPr>
                <p:cNvPr id="453" name="Google Shape;453;p52"/>
                <p:cNvSpPr/>
                <p:nvPr/>
              </p:nvSpPr>
              <p:spPr>
                <a:xfrm>
                  <a:off x="6516075" y="6070522"/>
                  <a:ext cx="227100" cy="347100"/>
                </a:xfrm>
                <a:prstGeom prst="rect">
                  <a:avLst/>
                </a:prstGeom>
                <a:solidFill>
                  <a:srgbClr val="FFFFFF"/>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202124"/>
                    </a:solidFill>
                    <a:effectLst/>
                    <a:uLnTx/>
                    <a:uFillTx/>
                    <a:latin typeface="Arial"/>
                    <a:ea typeface="+mn-ea"/>
                    <a:cs typeface="+mn-cs"/>
                  </a:endParaRPr>
                </a:p>
              </p:txBody>
            </p:sp>
            <p:sp>
              <p:nvSpPr>
                <p:cNvPr id="454" name="Google Shape;454;p52"/>
                <p:cNvSpPr/>
                <p:nvPr/>
              </p:nvSpPr>
              <p:spPr>
                <a:xfrm>
                  <a:off x="6516075" y="7579872"/>
                  <a:ext cx="227100" cy="347100"/>
                </a:xfrm>
                <a:prstGeom prst="rect">
                  <a:avLst/>
                </a:prstGeom>
                <a:solidFill>
                  <a:srgbClr val="FFFFFF"/>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202124"/>
                    </a:solidFill>
                    <a:effectLst/>
                    <a:uLnTx/>
                    <a:uFillTx/>
                    <a:latin typeface="Arial"/>
                    <a:ea typeface="+mn-ea"/>
                    <a:cs typeface="+mn-cs"/>
                  </a:endParaRPr>
                </a:p>
              </p:txBody>
            </p:sp>
          </p:grpSp>
          <p:grpSp>
            <p:nvGrpSpPr>
              <p:cNvPr id="455" name="Google Shape;455;p52"/>
              <p:cNvGrpSpPr/>
              <p:nvPr/>
            </p:nvGrpSpPr>
            <p:grpSpPr>
              <a:xfrm rot="-2700000">
                <a:off x="6868304" y="5126862"/>
                <a:ext cx="324358" cy="1881744"/>
                <a:chOff x="5689325" y="7405625"/>
                <a:chExt cx="378600" cy="2196425"/>
              </a:xfrm>
            </p:grpSpPr>
            <p:sp>
              <p:nvSpPr>
                <p:cNvPr id="456" name="Google Shape;456;p52"/>
                <p:cNvSpPr/>
                <p:nvPr/>
              </p:nvSpPr>
              <p:spPr>
                <a:xfrm>
                  <a:off x="5830775" y="7639800"/>
                  <a:ext cx="95700" cy="1075800"/>
                </a:xfrm>
                <a:prstGeom prst="rect">
                  <a:avLst/>
                </a:prstGeom>
                <a:solidFill>
                  <a:srgbClr val="EA4335"/>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202124"/>
                    </a:solidFill>
                    <a:effectLst/>
                    <a:uLnTx/>
                    <a:uFillTx/>
                    <a:latin typeface="Arial"/>
                    <a:ea typeface="+mn-ea"/>
                    <a:cs typeface="+mn-cs"/>
                  </a:endParaRPr>
                </a:p>
              </p:txBody>
            </p:sp>
            <p:sp>
              <p:nvSpPr>
                <p:cNvPr id="457" name="Google Shape;457;p52"/>
                <p:cNvSpPr/>
                <p:nvPr/>
              </p:nvSpPr>
              <p:spPr>
                <a:xfrm rot="10800000">
                  <a:off x="5689325" y="8672050"/>
                  <a:ext cx="378600" cy="930000"/>
                </a:xfrm>
                <a:prstGeom prst="round2SameRect">
                  <a:avLst>
                    <a:gd name="adj1" fmla="val 50000"/>
                    <a:gd name="adj2" fmla="val 0"/>
                  </a:avLst>
                </a:prstGeom>
                <a:solidFill>
                  <a:srgbClr val="EA4335"/>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202124"/>
                    </a:solidFill>
                    <a:effectLst/>
                    <a:uLnTx/>
                    <a:uFillTx/>
                    <a:latin typeface="Arial"/>
                    <a:ea typeface="+mn-ea"/>
                    <a:cs typeface="+mn-cs"/>
                  </a:endParaRPr>
                </a:p>
              </p:txBody>
            </p:sp>
            <p:sp>
              <p:nvSpPr>
                <p:cNvPr id="458" name="Google Shape;458;p52"/>
                <p:cNvSpPr/>
                <p:nvPr/>
              </p:nvSpPr>
              <p:spPr>
                <a:xfrm>
                  <a:off x="5786700" y="7405625"/>
                  <a:ext cx="183900" cy="294300"/>
                </a:xfrm>
                <a:prstGeom prst="trapezoid">
                  <a:avLst>
                    <a:gd name="adj" fmla="val 25000"/>
                  </a:avLst>
                </a:prstGeom>
                <a:solidFill>
                  <a:srgbClr val="EA4335"/>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202124"/>
                    </a:solidFill>
                    <a:effectLst/>
                    <a:uLnTx/>
                    <a:uFillTx/>
                    <a:latin typeface="Arial"/>
                    <a:ea typeface="+mn-ea"/>
                    <a:cs typeface="+mn-cs"/>
                  </a:endParaRPr>
                </a:p>
              </p:txBody>
            </p:sp>
            <p:sp>
              <p:nvSpPr>
                <p:cNvPr id="459" name="Google Shape;459;p52"/>
                <p:cNvSpPr/>
                <p:nvPr/>
              </p:nvSpPr>
              <p:spPr>
                <a:xfrm rot="10800000">
                  <a:off x="5786650" y="7700075"/>
                  <a:ext cx="183900" cy="128400"/>
                </a:xfrm>
                <a:prstGeom prst="trapezoid">
                  <a:avLst>
                    <a:gd name="adj" fmla="val 25000"/>
                  </a:avLst>
                </a:prstGeom>
                <a:solidFill>
                  <a:srgbClr val="EA4335"/>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202124"/>
                    </a:solidFill>
                    <a:effectLst/>
                    <a:uLnTx/>
                    <a:uFillTx/>
                    <a:latin typeface="Arial"/>
                    <a:ea typeface="+mn-ea"/>
                    <a:cs typeface="+mn-cs"/>
                  </a:endParaRPr>
                </a:p>
              </p:txBody>
            </p:sp>
          </p:grpSp>
        </p:grpSp>
      </p:grpSp>
      <p:sp>
        <p:nvSpPr>
          <p:cNvPr id="460" name="Google Shape;460;p52"/>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15000"/>
              </a:lnSpc>
              <a:spcBef>
                <a:spcPts val="0"/>
              </a:spcBef>
              <a:spcAft>
                <a:spcPts val="0"/>
              </a:spcAft>
              <a:buClr>
                <a:srgbClr val="000000"/>
              </a:buClr>
              <a:buSzPts val="2200"/>
              <a:buFontTx/>
              <a:buNone/>
              <a:tabLst/>
              <a:defRPr/>
            </a:pPr>
            <a:r>
              <a:rPr kumimoji="0" lang="en" sz="1067" b="0" i="0" u="none" strike="noStrike" kern="1200" cap="none" spc="0" normalizeH="0" baseline="0" noProof="0">
                <a:ln>
                  <a:noFill/>
                </a:ln>
                <a:solidFill>
                  <a:srgbClr val="546E7A"/>
                </a:solidFill>
                <a:effectLst/>
                <a:uLnTx/>
                <a:uFillTx/>
                <a:latin typeface="Google Sans"/>
                <a:ea typeface="Google Sans"/>
                <a:cs typeface="Google Sans"/>
                <a:sym typeface="Google Sans"/>
              </a:rPr>
              <a:t>Copyright Google LLC. For educational purposes in accordance with the terms of use set forth on the program </a:t>
            </a:r>
            <a:r>
              <a:rPr kumimoji="0" lang="en" sz="1067" b="0" i="0" u="sng" strike="noStrike" kern="1200" cap="none" spc="0" normalizeH="0" baseline="0" noProof="0">
                <a:ln>
                  <a:noFill/>
                </a:ln>
                <a:solidFill>
                  <a:srgbClr val="3B83F3"/>
                </a:solidFill>
                <a:effectLst/>
                <a:uLnTx/>
                <a:uFillTx/>
                <a:latin typeface="Google Sans"/>
                <a:ea typeface="Google Sans"/>
                <a:cs typeface="Google Sans"/>
                <a:sym typeface="Google Sans"/>
                <a:hlinkClick r:id="rId7">
                  <a:extLst>
                    <a:ext uri="{A12FA001-AC4F-418D-AE19-62706E023703}">
                      <ahyp:hlinkClr xmlns:ahyp="http://schemas.microsoft.com/office/drawing/2018/hyperlinkcolor" val="tx"/>
                    </a:ext>
                  </a:extLst>
                </a:hlinkClick>
              </a:rPr>
              <a:t>Website</a:t>
            </a:r>
            <a:r>
              <a:rPr kumimoji="0" lang="en" sz="1067" b="0" i="0" u="none" strike="noStrike" kern="1200" cap="none" spc="0" normalizeH="0" baseline="0" noProof="0">
                <a:ln>
                  <a:noFill/>
                </a:ln>
                <a:solidFill>
                  <a:srgbClr val="546E7A"/>
                </a:solidFill>
                <a:effectLst/>
                <a:uLnTx/>
                <a:uFillTx/>
                <a:latin typeface="Google Sans"/>
                <a:ea typeface="Google Sans"/>
                <a:cs typeface="Google Sans"/>
                <a:sym typeface="Google Sans"/>
              </a:rPr>
              <a:t>.</a:t>
            </a:r>
            <a:endParaRPr kumimoji="0" sz="1067" b="0" i="0" u="none" strike="noStrike" kern="1200" cap="none" spc="0" normalizeH="0" baseline="0" noProof="0">
              <a:ln>
                <a:noFill/>
              </a:ln>
              <a:solidFill>
                <a:srgbClr val="999999"/>
              </a:solidFill>
              <a:effectLst/>
              <a:uLnTx/>
              <a:uFillTx/>
              <a:latin typeface="Google Sans"/>
              <a:ea typeface="Google Sans"/>
              <a:cs typeface="Google Sans"/>
              <a:sym typeface="Google Sans"/>
            </a:endParaRPr>
          </a:p>
        </p:txBody>
      </p:sp>
    </p:spTree>
    <p:extLst>
      <p:ext uri="{BB962C8B-B14F-4D97-AF65-F5344CB8AC3E}">
        <p14:creationId xmlns:p14="http://schemas.microsoft.com/office/powerpoint/2010/main" val="41438443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Iaas</a:t>
            </a:r>
            <a:r>
              <a:rPr lang="en-US" dirty="0"/>
              <a:t>, </a:t>
            </a:r>
            <a:r>
              <a:rPr lang="en-US" dirty="0" err="1"/>
              <a:t>Paas</a:t>
            </a:r>
            <a:r>
              <a:rPr lang="en-US" dirty="0"/>
              <a:t>, SaaS comparison</a:t>
            </a:r>
          </a:p>
        </p:txBody>
      </p:sp>
      <p:sp>
        <p:nvSpPr>
          <p:cNvPr id="3" name="Slide Number Placeholder 2">
            <a:extLst>
              <a:ext uri="{FF2B5EF4-FFF2-40B4-BE49-F238E27FC236}">
                <a16:creationId xmlns:a16="http://schemas.microsoft.com/office/drawing/2014/main" id="{AC73882D-900F-E74B-BBC3-9E3496319B6C}"/>
              </a:ext>
            </a:extLst>
          </p:cNvPr>
          <p:cNvSpPr>
            <a:spLocks noGrp="1"/>
          </p:cNvSpPr>
          <p:nvPr>
            <p:ph type="sldNum" sz="quarter" idx="12"/>
          </p:nvPr>
        </p:nvSpPr>
        <p:spPr/>
        <p:txBody>
          <a:bodyPr/>
          <a:lstStyle/>
          <a:p>
            <a:fld id="{B6A95138-A96E-2F42-A959-2EFD44FE4AB7}" type="slidenum">
              <a:rPr lang="en-US" smtClean="0"/>
              <a:pPr/>
              <a:t>126</a:t>
            </a:fld>
            <a:endParaRPr lang="en-US" dirty="0"/>
          </a:p>
        </p:txBody>
      </p:sp>
      <p:pic>
        <p:nvPicPr>
          <p:cNvPr id="8" name="Content Placeholder 7">
            <a:extLst>
              <a:ext uri="{FF2B5EF4-FFF2-40B4-BE49-F238E27FC236}">
                <a16:creationId xmlns:a16="http://schemas.microsoft.com/office/drawing/2014/main" id="{1DE9D3BC-236E-6647-9B7D-A11411FD986A}"/>
              </a:ext>
            </a:extLst>
          </p:cNvPr>
          <p:cNvPicPr>
            <a:picLocks noGrp="1" noChangeAspect="1"/>
          </p:cNvPicPr>
          <p:nvPr>
            <p:ph idx="1"/>
          </p:nvPr>
        </p:nvPicPr>
        <p:blipFill>
          <a:blip r:embed="rId3"/>
          <a:stretch>
            <a:fillRect/>
          </a:stretch>
        </p:blipFill>
        <p:spPr>
          <a:xfrm>
            <a:off x="1527191" y="1690688"/>
            <a:ext cx="10033927" cy="4665662"/>
          </a:xfrm>
        </p:spPr>
      </p:pic>
    </p:spTree>
    <p:extLst>
      <p:ext uri="{BB962C8B-B14F-4D97-AF65-F5344CB8AC3E}">
        <p14:creationId xmlns:p14="http://schemas.microsoft.com/office/powerpoint/2010/main" val="116499130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73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2084" y="1440781"/>
            <a:ext cx="6342007" cy="35690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7347" name="Text Box 3"/>
          <p:cNvSpPr txBox="1">
            <a:spLocks noChangeArrowheads="1"/>
          </p:cNvSpPr>
          <p:nvPr/>
        </p:nvSpPr>
        <p:spPr bwMode="auto">
          <a:xfrm>
            <a:off x="2273216" y="5831731"/>
            <a:ext cx="8192371" cy="674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1261" dirty="0"/>
              <a:t>Figure 4.11 A cloud consumer is using a virtual server within an IaaS environment. Cloud consumers are </a:t>
            </a:r>
          </a:p>
          <a:p>
            <a:r>
              <a:rPr lang="en-US" altLang="en-US" sz="1261" dirty="0"/>
              <a:t>	 provided with a range of contractual guarantees by the cloud provider, pertaining to characteristics </a:t>
            </a:r>
          </a:p>
          <a:p>
            <a:r>
              <a:rPr lang="en-US" altLang="en-US" sz="1261" dirty="0"/>
              <a:t>	 such as capacity, performance, and availability.</a:t>
            </a:r>
          </a:p>
        </p:txBody>
      </p:sp>
      <p:sp>
        <p:nvSpPr>
          <p:cNvPr id="5" name="Title 1"/>
          <p:cNvSpPr txBox="1">
            <a:spLocks/>
          </p:cNvSpPr>
          <p:nvPr/>
        </p:nvSpPr>
        <p:spPr>
          <a:xfrm>
            <a:off x="838200" y="365125"/>
            <a:ext cx="10515600" cy="86032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IaaS : </a:t>
            </a:r>
            <a:r>
              <a:rPr lang="en-US" b="1" dirty="0">
                <a:solidFill>
                  <a:srgbClr val="FF0000"/>
                </a:solidFill>
              </a:rPr>
              <a:t>I</a:t>
            </a:r>
            <a:r>
              <a:rPr lang="en-US" dirty="0"/>
              <a:t>nfrastructure </a:t>
            </a:r>
            <a:r>
              <a:rPr lang="en-US" b="1" dirty="0">
                <a:solidFill>
                  <a:srgbClr val="FF0000"/>
                </a:solidFill>
              </a:rPr>
              <a:t>a</a:t>
            </a:r>
            <a:r>
              <a:rPr lang="en-US" dirty="0"/>
              <a:t>s </a:t>
            </a:r>
            <a:r>
              <a:rPr lang="en-US" b="1" dirty="0">
                <a:solidFill>
                  <a:srgbClr val="FF0000"/>
                </a:solidFill>
              </a:rPr>
              <a:t>a</a:t>
            </a:r>
            <a:r>
              <a:rPr lang="en-US" dirty="0"/>
              <a:t> </a:t>
            </a:r>
            <a:r>
              <a:rPr lang="en-US" dirty="0">
                <a:solidFill>
                  <a:srgbClr val="FF0000"/>
                </a:solidFill>
              </a:rPr>
              <a:t>S</a:t>
            </a:r>
            <a:r>
              <a:rPr lang="en-US" dirty="0"/>
              <a:t>ervice</a:t>
            </a:r>
          </a:p>
        </p:txBody>
      </p:sp>
      <p:sp>
        <p:nvSpPr>
          <p:cNvPr id="2" name="Slide Number Placeholder 1">
            <a:extLst>
              <a:ext uri="{FF2B5EF4-FFF2-40B4-BE49-F238E27FC236}">
                <a16:creationId xmlns:a16="http://schemas.microsoft.com/office/drawing/2014/main" id="{B8ABE451-8ECF-E346-A36E-77A5BF05C943}"/>
              </a:ext>
            </a:extLst>
          </p:cNvPr>
          <p:cNvSpPr>
            <a:spLocks noGrp="1"/>
          </p:cNvSpPr>
          <p:nvPr>
            <p:ph type="sldNum" sz="quarter" idx="12"/>
          </p:nvPr>
        </p:nvSpPr>
        <p:spPr/>
        <p:txBody>
          <a:bodyPr/>
          <a:lstStyle/>
          <a:p>
            <a:fld id="{096FDAC9-2319-174D-BC2A-4BFF5B567AC1}" type="slidenum">
              <a:rPr lang="en-US" smtClean="0"/>
              <a:t>127</a:t>
            </a:fld>
            <a:endParaRPr lang="en-US"/>
          </a:p>
        </p:txBody>
      </p:sp>
    </p:spTree>
    <p:extLst>
      <p:ext uri="{BB962C8B-B14F-4D97-AF65-F5344CB8AC3E}">
        <p14:creationId xmlns:p14="http://schemas.microsoft.com/office/powerpoint/2010/main" val="131922395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F0D430-FA36-F342-9A86-8B2C0531690F}"/>
              </a:ext>
            </a:extLst>
          </p:cNvPr>
          <p:cNvSpPr>
            <a:spLocks noGrp="1"/>
          </p:cNvSpPr>
          <p:nvPr>
            <p:ph type="title"/>
          </p:nvPr>
        </p:nvSpPr>
        <p:spPr/>
        <p:txBody>
          <a:bodyPr/>
          <a:lstStyle/>
          <a:p>
            <a:r>
              <a:rPr lang="en-US" dirty="0"/>
              <a:t>NIST definition of IaaS</a:t>
            </a:r>
          </a:p>
        </p:txBody>
      </p:sp>
      <p:sp>
        <p:nvSpPr>
          <p:cNvPr id="4" name="Content Placeholder 3">
            <a:extLst>
              <a:ext uri="{FF2B5EF4-FFF2-40B4-BE49-F238E27FC236}">
                <a16:creationId xmlns:a16="http://schemas.microsoft.com/office/drawing/2014/main" id="{95589992-AB29-C448-BB06-F55AF4C55A73}"/>
              </a:ext>
            </a:extLst>
          </p:cNvPr>
          <p:cNvSpPr>
            <a:spLocks noGrp="1"/>
          </p:cNvSpPr>
          <p:nvPr>
            <p:ph idx="1"/>
          </p:nvPr>
        </p:nvSpPr>
        <p:spPr>
          <a:xfrm>
            <a:off x="838200" y="1825625"/>
            <a:ext cx="10515600" cy="3674630"/>
          </a:xfrm>
          <a:ln w="31750">
            <a:solidFill>
              <a:schemeClr val="tx1"/>
            </a:solidFill>
          </a:ln>
        </p:spPr>
        <p:txBody>
          <a:bodyPr/>
          <a:lstStyle/>
          <a:p>
            <a:pPr marL="0" indent="0" algn="just">
              <a:lnSpc>
                <a:spcPct val="100000"/>
              </a:lnSpc>
              <a:buNone/>
            </a:pPr>
            <a:r>
              <a:rPr lang="en-US" dirty="0"/>
              <a:t>The capability provided to the consumer is to provision </a:t>
            </a:r>
            <a:r>
              <a:rPr lang="en-US" dirty="0">
                <a:solidFill>
                  <a:srgbClr val="FF0000"/>
                </a:solidFill>
              </a:rPr>
              <a:t>processing</a:t>
            </a:r>
            <a:r>
              <a:rPr lang="en-US" dirty="0"/>
              <a:t>, </a:t>
            </a:r>
            <a:r>
              <a:rPr lang="en-US" dirty="0">
                <a:solidFill>
                  <a:srgbClr val="FF0000"/>
                </a:solidFill>
              </a:rPr>
              <a:t>storage</a:t>
            </a:r>
            <a:r>
              <a:rPr lang="en-US" dirty="0"/>
              <a:t>, </a:t>
            </a:r>
            <a:r>
              <a:rPr lang="en-US" dirty="0">
                <a:solidFill>
                  <a:srgbClr val="FF0000"/>
                </a:solidFill>
              </a:rPr>
              <a:t>networks</a:t>
            </a:r>
            <a:r>
              <a:rPr lang="en-US" dirty="0"/>
              <a:t>, and other fundamental computing resources where the consumer is able to deploy and run arbitrary software, which can include operating systems and applications. The consumer does not manage or control the underlying cloud infrastructure but has control over operating systems, storage, and deployed applications; and possibly limited control of select networking components (e.g., host firewalls).</a:t>
            </a:r>
          </a:p>
        </p:txBody>
      </p:sp>
      <p:sp>
        <p:nvSpPr>
          <p:cNvPr id="2" name="Slide Number Placeholder 1">
            <a:extLst>
              <a:ext uri="{FF2B5EF4-FFF2-40B4-BE49-F238E27FC236}">
                <a16:creationId xmlns:a16="http://schemas.microsoft.com/office/drawing/2014/main" id="{A82E9D09-4F08-6747-8A09-5453A825D035}"/>
              </a:ext>
            </a:extLst>
          </p:cNvPr>
          <p:cNvSpPr>
            <a:spLocks noGrp="1"/>
          </p:cNvSpPr>
          <p:nvPr>
            <p:ph type="sldNum" sz="quarter" idx="12"/>
          </p:nvPr>
        </p:nvSpPr>
        <p:spPr/>
        <p:txBody>
          <a:bodyPr/>
          <a:lstStyle/>
          <a:p>
            <a:fld id="{096FDAC9-2319-174D-BC2A-4BFF5B567AC1}" type="slidenum">
              <a:rPr lang="en-US" smtClean="0"/>
              <a:t>128</a:t>
            </a:fld>
            <a:endParaRPr lang="en-US"/>
          </a:p>
        </p:txBody>
      </p:sp>
    </p:spTree>
    <p:extLst>
      <p:ext uri="{BB962C8B-B14F-4D97-AF65-F5344CB8AC3E}">
        <p14:creationId xmlns:p14="http://schemas.microsoft.com/office/powerpoint/2010/main" val="209574843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734373" y="2526179"/>
            <a:ext cx="5345107" cy="3716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651165" y="2498284"/>
            <a:ext cx="4819650" cy="1200329"/>
          </a:xfrm>
          <a:prstGeom prst="rect">
            <a:avLst/>
          </a:prstGeom>
          <a:noFill/>
        </p:spPr>
        <p:txBody>
          <a:bodyPr wrap="square" rtlCol="0">
            <a:spAutoFit/>
          </a:bodyPr>
          <a:lstStyle/>
          <a:p>
            <a:r>
              <a:rPr lang="en-US" altLang="en-US" dirty="0"/>
              <a:t>A cloud consumer is accessing a ready-made PaaS environment. The question mark indicates  that the cloud consumer is intentionally shielded from the implementation details of the platform</a:t>
            </a:r>
            <a:endParaRPr lang="en-US" dirty="0"/>
          </a:p>
        </p:txBody>
      </p:sp>
      <p:sp>
        <p:nvSpPr>
          <p:cNvPr id="3" name="Slide Number Placeholder 2">
            <a:extLst>
              <a:ext uri="{FF2B5EF4-FFF2-40B4-BE49-F238E27FC236}">
                <a16:creationId xmlns:a16="http://schemas.microsoft.com/office/drawing/2014/main" id="{584D34FF-2C8D-2644-BDDB-EA7166E33B76}"/>
              </a:ext>
            </a:extLst>
          </p:cNvPr>
          <p:cNvSpPr>
            <a:spLocks noGrp="1"/>
          </p:cNvSpPr>
          <p:nvPr>
            <p:ph type="sldNum" sz="quarter" idx="12"/>
          </p:nvPr>
        </p:nvSpPr>
        <p:spPr/>
        <p:txBody>
          <a:bodyPr/>
          <a:lstStyle/>
          <a:p>
            <a:fld id="{B6A95138-A96E-2F42-A959-2EFD44FE4AB7}" type="slidenum">
              <a:rPr lang="en-US" smtClean="0"/>
              <a:pPr/>
              <a:t>129</a:t>
            </a:fld>
            <a:endParaRPr lang="en-US" dirty="0"/>
          </a:p>
        </p:txBody>
      </p:sp>
      <p:sp>
        <p:nvSpPr>
          <p:cNvPr id="8" name="Title 1">
            <a:extLst>
              <a:ext uri="{FF2B5EF4-FFF2-40B4-BE49-F238E27FC236}">
                <a16:creationId xmlns:a16="http://schemas.microsoft.com/office/drawing/2014/main" id="{BEFD0477-BBD7-8C49-8F65-765F78A8BBE6}"/>
              </a:ext>
            </a:extLst>
          </p:cNvPr>
          <p:cNvSpPr txBox="1">
            <a:spLocks/>
          </p:cNvSpPr>
          <p:nvPr/>
        </p:nvSpPr>
        <p:spPr>
          <a:xfrm>
            <a:off x="838200" y="365125"/>
            <a:ext cx="10515600" cy="86032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PaaS : </a:t>
            </a:r>
            <a:r>
              <a:rPr lang="en-US" b="1" dirty="0">
                <a:solidFill>
                  <a:srgbClr val="FF0000"/>
                </a:solidFill>
              </a:rPr>
              <a:t>P</a:t>
            </a:r>
            <a:r>
              <a:rPr lang="en-US" b="1" dirty="0"/>
              <a:t>latform</a:t>
            </a:r>
            <a:r>
              <a:rPr lang="en-US" dirty="0"/>
              <a:t> </a:t>
            </a:r>
            <a:r>
              <a:rPr lang="en-US" b="1" dirty="0">
                <a:solidFill>
                  <a:srgbClr val="FF0000"/>
                </a:solidFill>
              </a:rPr>
              <a:t>a</a:t>
            </a:r>
            <a:r>
              <a:rPr lang="en-US" dirty="0"/>
              <a:t>s </a:t>
            </a:r>
            <a:r>
              <a:rPr lang="en-US" b="1" dirty="0">
                <a:solidFill>
                  <a:srgbClr val="FF0000"/>
                </a:solidFill>
              </a:rPr>
              <a:t>a</a:t>
            </a:r>
            <a:r>
              <a:rPr lang="en-US" dirty="0"/>
              <a:t> </a:t>
            </a:r>
            <a:r>
              <a:rPr lang="en-US" dirty="0">
                <a:solidFill>
                  <a:srgbClr val="FF0000"/>
                </a:solidFill>
              </a:rPr>
              <a:t>S</a:t>
            </a:r>
            <a:r>
              <a:rPr lang="en-US" dirty="0"/>
              <a:t>ervice</a:t>
            </a:r>
          </a:p>
        </p:txBody>
      </p:sp>
      <p:sp>
        <p:nvSpPr>
          <p:cNvPr id="9" name="Rectangle 8">
            <a:extLst>
              <a:ext uri="{FF2B5EF4-FFF2-40B4-BE49-F238E27FC236}">
                <a16:creationId xmlns:a16="http://schemas.microsoft.com/office/drawing/2014/main" id="{35E57FB3-8CA5-D447-A5C5-7F039CB5FBD0}"/>
              </a:ext>
            </a:extLst>
          </p:cNvPr>
          <p:cNvSpPr/>
          <p:nvPr/>
        </p:nvSpPr>
        <p:spPr>
          <a:xfrm>
            <a:off x="651165" y="1488691"/>
            <a:ext cx="10155380" cy="752514"/>
          </a:xfrm>
          <a:prstGeom prst="rect">
            <a:avLst/>
          </a:prstGeom>
        </p:spPr>
        <p:txBody>
          <a:bodyPr wrap="square">
            <a:spAutoFit/>
          </a:bodyPr>
          <a:lstStyle/>
          <a:p>
            <a:pPr>
              <a:lnSpc>
                <a:spcPct val="110000"/>
              </a:lnSpc>
            </a:pPr>
            <a:r>
              <a:rPr lang="en-US" sz="2000" b="1" dirty="0"/>
              <a:t>PaaS is a cloud computing service that offers a platform for users to run applications on the cloud</a:t>
            </a:r>
            <a:r>
              <a:rPr lang="en-US" sz="2000" dirty="0"/>
              <a:t>.</a:t>
            </a:r>
          </a:p>
        </p:txBody>
      </p:sp>
    </p:spTree>
    <p:extLst>
      <p:ext uri="{BB962C8B-B14F-4D97-AF65-F5344CB8AC3E}">
        <p14:creationId xmlns:p14="http://schemas.microsoft.com/office/powerpoint/2010/main" val="912238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AE93F-40C1-8B4F-BE65-69635CBC0DE1}"/>
              </a:ext>
            </a:extLst>
          </p:cNvPr>
          <p:cNvSpPr>
            <a:spLocks noGrp="1"/>
          </p:cNvSpPr>
          <p:nvPr>
            <p:ph type="title"/>
          </p:nvPr>
        </p:nvSpPr>
        <p:spPr/>
        <p:txBody>
          <a:bodyPr/>
          <a:lstStyle/>
          <a:p>
            <a:r>
              <a:rPr lang="en-US" dirty="0"/>
              <a:t>Pervasive/Ubiquitous computing (continued)</a:t>
            </a:r>
          </a:p>
        </p:txBody>
      </p:sp>
      <p:sp>
        <p:nvSpPr>
          <p:cNvPr id="3" name="Content Placeholder 2">
            <a:extLst>
              <a:ext uri="{FF2B5EF4-FFF2-40B4-BE49-F238E27FC236}">
                <a16:creationId xmlns:a16="http://schemas.microsoft.com/office/drawing/2014/main" id="{8F4298C6-3956-964E-9666-C41EEF875315}"/>
              </a:ext>
            </a:extLst>
          </p:cNvPr>
          <p:cNvSpPr>
            <a:spLocks noGrp="1"/>
          </p:cNvSpPr>
          <p:nvPr>
            <p:ph idx="1"/>
          </p:nvPr>
        </p:nvSpPr>
        <p:spPr/>
        <p:txBody>
          <a:bodyPr/>
          <a:lstStyle/>
          <a:p>
            <a:r>
              <a:rPr lang="en-US" sz="2400" dirty="0"/>
              <a:t>Characterized by:</a:t>
            </a:r>
          </a:p>
          <a:p>
            <a:pPr lvl="1"/>
            <a:r>
              <a:rPr lang="en-US" sz="2000" b="1" dirty="0"/>
              <a:t>Invisible:</a:t>
            </a:r>
            <a:r>
              <a:rPr lang="en-US" sz="2000" dirty="0"/>
              <a:t> tiny, embedded, attachable</a:t>
            </a:r>
          </a:p>
          <a:p>
            <a:pPr lvl="1"/>
            <a:r>
              <a:rPr lang="en-US" sz="2000" b="1" dirty="0"/>
              <a:t>Everywhere:</a:t>
            </a:r>
            <a:r>
              <a:rPr lang="en-US" sz="2000" dirty="0"/>
              <a:t> wireless, dynamically configurable, remote access, adapting.</a:t>
            </a:r>
          </a:p>
          <a:p>
            <a:pPr lvl="1"/>
            <a:r>
              <a:rPr lang="en-US" sz="2000" b="1" dirty="0"/>
              <a:t>Context Awareness: </a:t>
            </a:r>
            <a:r>
              <a:rPr lang="en-US" sz="2000" dirty="0"/>
              <a:t>physical location, physiological state, emotional state, distraction free.</a:t>
            </a:r>
          </a:p>
          <a:p>
            <a:endParaRPr lang="en-US" dirty="0"/>
          </a:p>
        </p:txBody>
      </p:sp>
      <p:sp>
        <p:nvSpPr>
          <p:cNvPr id="5" name="Slide Number Placeholder 4">
            <a:extLst>
              <a:ext uri="{FF2B5EF4-FFF2-40B4-BE49-F238E27FC236}">
                <a16:creationId xmlns:a16="http://schemas.microsoft.com/office/drawing/2014/main" id="{E345D809-12C3-504E-AB59-79D50658AA9B}"/>
              </a:ext>
            </a:extLst>
          </p:cNvPr>
          <p:cNvSpPr>
            <a:spLocks noGrp="1"/>
          </p:cNvSpPr>
          <p:nvPr>
            <p:ph type="sldNum" sz="quarter" idx="12"/>
          </p:nvPr>
        </p:nvSpPr>
        <p:spPr/>
        <p:txBody>
          <a:bodyPr/>
          <a:lstStyle/>
          <a:p>
            <a:fld id="{B6A95138-A96E-2F42-A959-2EFD44FE4AB7}" type="slidenum">
              <a:rPr lang="en-US" smtClean="0"/>
              <a:pPr/>
              <a:t>13</a:t>
            </a:fld>
            <a:endParaRPr lang="en-US" dirty="0"/>
          </a:p>
        </p:txBody>
      </p:sp>
    </p:spTree>
    <p:extLst>
      <p:ext uri="{BB962C8B-B14F-4D97-AF65-F5344CB8AC3E}">
        <p14:creationId xmlns:p14="http://schemas.microsoft.com/office/powerpoint/2010/main" val="242215790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PaaS (continued)</a:t>
            </a:r>
          </a:p>
        </p:txBody>
      </p:sp>
      <p:sp>
        <p:nvSpPr>
          <p:cNvPr id="3" name="Content Placeholder 2"/>
          <p:cNvSpPr>
            <a:spLocks noGrp="1"/>
          </p:cNvSpPr>
          <p:nvPr>
            <p:ph idx="1"/>
          </p:nvPr>
        </p:nvSpPr>
        <p:spPr>
          <a:xfrm>
            <a:off x="838200" y="1590098"/>
            <a:ext cx="10515600" cy="4351338"/>
          </a:xfrm>
        </p:spPr>
        <p:txBody>
          <a:bodyPr>
            <a:normAutofit lnSpcReduction="10000"/>
          </a:bodyPr>
          <a:lstStyle/>
          <a:p>
            <a:pPr>
              <a:lnSpc>
                <a:spcPct val="110000"/>
              </a:lnSpc>
            </a:pPr>
            <a:r>
              <a:rPr lang="en-US" dirty="0"/>
              <a:t>PaaS is a level above IaaS:</a:t>
            </a:r>
          </a:p>
          <a:p>
            <a:pPr lvl="1">
              <a:lnSpc>
                <a:spcPct val="110000"/>
              </a:lnSpc>
            </a:pPr>
            <a:r>
              <a:rPr lang="en-US" dirty="0"/>
              <a:t>unlike IaaS, PaaS does not require users to develop their own operating system environment.</a:t>
            </a:r>
          </a:p>
          <a:p>
            <a:pPr>
              <a:lnSpc>
                <a:spcPct val="110000"/>
              </a:lnSpc>
            </a:pPr>
            <a:endParaRPr lang="en-US" dirty="0"/>
          </a:p>
          <a:p>
            <a:pPr>
              <a:lnSpc>
                <a:spcPct val="110000"/>
              </a:lnSpc>
            </a:pPr>
            <a:r>
              <a:rPr lang="en-US" dirty="0"/>
              <a:t>PaaS is a middle ground between IaaS and SaaS.</a:t>
            </a:r>
          </a:p>
          <a:p>
            <a:pPr>
              <a:lnSpc>
                <a:spcPct val="110000"/>
              </a:lnSpc>
            </a:pPr>
            <a:endParaRPr lang="en-US" dirty="0"/>
          </a:p>
          <a:p>
            <a:pPr>
              <a:lnSpc>
                <a:spcPct val="110000"/>
              </a:lnSpc>
            </a:pPr>
            <a:r>
              <a:rPr lang="en-US" dirty="0"/>
              <a:t>PaaS provides a development platform platform that will automatically scale with demand.</a:t>
            </a:r>
          </a:p>
          <a:p>
            <a:pPr lvl="1">
              <a:lnSpc>
                <a:spcPct val="110000"/>
              </a:lnSpc>
            </a:pPr>
            <a:r>
              <a:rPr lang="en-US" dirty="0"/>
              <a:t>Customers use it to develop applications that benefit from the scalability of the Cloud without fully developing their own solution using an IaaS provider.</a:t>
            </a:r>
          </a:p>
        </p:txBody>
      </p:sp>
      <p:sp>
        <p:nvSpPr>
          <p:cNvPr id="4" name="Slide Number Placeholder 3">
            <a:extLst>
              <a:ext uri="{FF2B5EF4-FFF2-40B4-BE49-F238E27FC236}">
                <a16:creationId xmlns:a16="http://schemas.microsoft.com/office/drawing/2014/main" id="{5B59D78C-7917-1544-B0BD-C74C54BC6E82}"/>
              </a:ext>
            </a:extLst>
          </p:cNvPr>
          <p:cNvSpPr>
            <a:spLocks noGrp="1"/>
          </p:cNvSpPr>
          <p:nvPr>
            <p:ph type="sldNum" sz="quarter" idx="12"/>
          </p:nvPr>
        </p:nvSpPr>
        <p:spPr/>
        <p:txBody>
          <a:bodyPr/>
          <a:lstStyle/>
          <a:p>
            <a:fld id="{B6A95138-A96E-2F42-A959-2EFD44FE4AB7}" type="slidenum">
              <a:rPr lang="en-US" smtClean="0"/>
              <a:pPr/>
              <a:t>130</a:t>
            </a:fld>
            <a:endParaRPr lang="en-US" dirty="0"/>
          </a:p>
        </p:txBody>
      </p:sp>
    </p:spTree>
    <p:extLst>
      <p:ext uri="{BB962C8B-B14F-4D97-AF65-F5344CB8AC3E}">
        <p14:creationId xmlns:p14="http://schemas.microsoft.com/office/powerpoint/2010/main" val="237254459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NIST definition of PaaS</a:t>
            </a:r>
          </a:p>
        </p:txBody>
      </p:sp>
      <p:sp>
        <p:nvSpPr>
          <p:cNvPr id="3" name="Content Placeholder 2"/>
          <p:cNvSpPr>
            <a:spLocks noGrp="1"/>
          </p:cNvSpPr>
          <p:nvPr>
            <p:ph idx="1"/>
          </p:nvPr>
        </p:nvSpPr>
        <p:spPr>
          <a:xfrm>
            <a:off x="838200" y="1825625"/>
            <a:ext cx="10515600" cy="3355975"/>
          </a:xfrm>
          <a:ln w="25400">
            <a:solidFill>
              <a:schemeClr val="tx1"/>
            </a:solidFill>
          </a:ln>
        </p:spPr>
        <p:txBody>
          <a:bodyPr/>
          <a:lstStyle/>
          <a:p>
            <a:pPr marL="0" indent="0" algn="just">
              <a:lnSpc>
                <a:spcPct val="100000"/>
              </a:lnSpc>
              <a:buNone/>
            </a:pPr>
            <a:r>
              <a:rPr lang="en-US" dirty="0"/>
              <a:t>The capability provided to the consumer is to </a:t>
            </a:r>
            <a:r>
              <a:rPr lang="en-US" dirty="0">
                <a:solidFill>
                  <a:srgbClr val="FF0000"/>
                </a:solidFill>
              </a:rPr>
              <a:t>deploy</a:t>
            </a:r>
            <a:r>
              <a:rPr lang="en-US" dirty="0"/>
              <a:t> onto the cloud infrastructure </a:t>
            </a:r>
            <a:r>
              <a:rPr lang="en-US" dirty="0">
                <a:solidFill>
                  <a:srgbClr val="FF0000"/>
                </a:solidFill>
              </a:rPr>
              <a:t>consumer-created or acquired applications created using programming languages, libraries, services, and tools supported by the provider.</a:t>
            </a:r>
            <a:r>
              <a:rPr lang="en-US" dirty="0"/>
              <a:t> The consumer does not manage or control the underlying cloud infrastructure including network, servers, operating systems, or storage, but has control over the deployed applications and possibly configuration settings for the application-hosting environment.</a:t>
            </a:r>
          </a:p>
        </p:txBody>
      </p:sp>
      <p:sp>
        <p:nvSpPr>
          <p:cNvPr id="4" name="Slide Number Placeholder 3">
            <a:extLst>
              <a:ext uri="{FF2B5EF4-FFF2-40B4-BE49-F238E27FC236}">
                <a16:creationId xmlns:a16="http://schemas.microsoft.com/office/drawing/2014/main" id="{3759E5E2-5C98-0645-8914-6185DEEEBC65}"/>
              </a:ext>
            </a:extLst>
          </p:cNvPr>
          <p:cNvSpPr>
            <a:spLocks noGrp="1"/>
          </p:cNvSpPr>
          <p:nvPr>
            <p:ph type="sldNum" sz="quarter" idx="12"/>
          </p:nvPr>
        </p:nvSpPr>
        <p:spPr/>
        <p:txBody>
          <a:bodyPr/>
          <a:lstStyle/>
          <a:p>
            <a:fld id="{B6A95138-A96E-2F42-A959-2EFD44FE4AB7}" type="slidenum">
              <a:rPr lang="en-US" smtClean="0"/>
              <a:pPr/>
              <a:t>131</a:t>
            </a:fld>
            <a:endParaRPr lang="en-US" dirty="0"/>
          </a:p>
        </p:txBody>
      </p:sp>
    </p:spTree>
    <p:extLst>
      <p:ext uri="{BB962C8B-B14F-4D97-AF65-F5344CB8AC3E}">
        <p14:creationId xmlns:p14="http://schemas.microsoft.com/office/powerpoint/2010/main" val="353508409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PaaS Examples</a:t>
            </a:r>
          </a:p>
        </p:txBody>
      </p:sp>
      <p:sp>
        <p:nvSpPr>
          <p:cNvPr id="3" name="Content Placeholder 2"/>
          <p:cNvSpPr>
            <a:spLocks noGrp="1"/>
          </p:cNvSpPr>
          <p:nvPr>
            <p:ph idx="1"/>
          </p:nvPr>
        </p:nvSpPr>
        <p:spPr/>
        <p:txBody>
          <a:bodyPr/>
          <a:lstStyle/>
          <a:p>
            <a:r>
              <a:rPr lang="en-US" dirty="0"/>
              <a:t>Amazon AWS EC2</a:t>
            </a:r>
          </a:p>
          <a:p>
            <a:r>
              <a:rPr lang="en-US" dirty="0"/>
              <a:t>Google App Engine</a:t>
            </a:r>
          </a:p>
          <a:p>
            <a:r>
              <a:rPr lang="en-US" dirty="0"/>
              <a:t>Microsoft Azure:	</a:t>
            </a:r>
          </a:p>
          <a:p>
            <a:pPr lvl="1"/>
            <a:r>
              <a:rPr lang="en-US" dirty="0"/>
              <a:t>Compute: Web, worker, and VM role</a:t>
            </a:r>
          </a:p>
          <a:p>
            <a:pPr lvl="1"/>
            <a:r>
              <a:rPr lang="en-US" dirty="0"/>
              <a:t>Storage: Blob, table, Queue, and Azure SQL Server</a:t>
            </a:r>
          </a:p>
          <a:p>
            <a:pPr lvl="1"/>
            <a:r>
              <a:rPr lang="en-US" dirty="0"/>
              <a:t>Application fabric:</a:t>
            </a:r>
          </a:p>
          <a:p>
            <a:pPr lvl="2"/>
            <a:r>
              <a:rPr lang="en-US" dirty="0"/>
              <a:t>Services bus, access control</a:t>
            </a:r>
          </a:p>
          <a:p>
            <a:pPr lvl="2"/>
            <a:r>
              <a:rPr lang="en-US" dirty="0"/>
              <a:t>Future: cache, integration, and composite.</a:t>
            </a:r>
          </a:p>
        </p:txBody>
      </p:sp>
      <p:sp>
        <p:nvSpPr>
          <p:cNvPr id="4" name="Slide Number Placeholder 3">
            <a:extLst>
              <a:ext uri="{FF2B5EF4-FFF2-40B4-BE49-F238E27FC236}">
                <a16:creationId xmlns:a16="http://schemas.microsoft.com/office/drawing/2014/main" id="{22975C01-6C64-3747-8B40-8113D38A65F6}"/>
              </a:ext>
            </a:extLst>
          </p:cNvPr>
          <p:cNvSpPr>
            <a:spLocks noGrp="1"/>
          </p:cNvSpPr>
          <p:nvPr>
            <p:ph type="sldNum" sz="quarter" idx="12"/>
          </p:nvPr>
        </p:nvSpPr>
        <p:spPr/>
        <p:txBody>
          <a:bodyPr/>
          <a:lstStyle/>
          <a:p>
            <a:fld id="{B6A95138-A96E-2F42-A959-2EFD44FE4AB7}" type="slidenum">
              <a:rPr lang="en-US" smtClean="0"/>
              <a:pPr/>
              <a:t>132</a:t>
            </a:fld>
            <a:endParaRPr lang="en-US" dirty="0"/>
          </a:p>
        </p:txBody>
      </p:sp>
    </p:spTree>
    <p:extLst>
      <p:ext uri="{BB962C8B-B14F-4D97-AF65-F5344CB8AC3E}">
        <p14:creationId xmlns:p14="http://schemas.microsoft.com/office/powerpoint/2010/main" val="183959531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PaaS</a:t>
            </a:r>
          </a:p>
        </p:txBody>
      </p:sp>
      <p:sp>
        <p:nvSpPr>
          <p:cNvPr id="3" name="Content Placeholder 2"/>
          <p:cNvSpPr>
            <a:spLocks noGrp="1"/>
          </p:cNvSpPr>
          <p:nvPr>
            <p:ph idx="1"/>
          </p:nvPr>
        </p:nvSpPr>
        <p:spPr/>
        <p:txBody>
          <a:bodyPr/>
          <a:lstStyle/>
          <a:p>
            <a:pPr>
              <a:lnSpc>
                <a:spcPct val="100000"/>
              </a:lnSpc>
            </a:pPr>
            <a:r>
              <a:rPr lang="en-US" dirty="0"/>
              <a:t>PaaS is more cost effective than IaaS because systems are optimized to run applications efficiently.</a:t>
            </a:r>
          </a:p>
          <a:p>
            <a:pPr>
              <a:lnSpc>
                <a:spcPct val="100000"/>
              </a:lnSpc>
            </a:pPr>
            <a:endParaRPr lang="en-US" dirty="0"/>
          </a:p>
          <a:p>
            <a:pPr>
              <a:lnSpc>
                <a:spcPct val="100000"/>
              </a:lnSpc>
            </a:pPr>
            <a:r>
              <a:rPr lang="en-US" dirty="0"/>
              <a:t>IaaS may only provide hardware, and thus, client must be in charge of load balancing and networking.</a:t>
            </a:r>
          </a:p>
          <a:p>
            <a:pPr>
              <a:lnSpc>
                <a:spcPct val="100000"/>
              </a:lnSpc>
            </a:pPr>
            <a:endParaRPr lang="en-US" dirty="0"/>
          </a:p>
          <a:p>
            <a:endParaRPr lang="en-US" dirty="0"/>
          </a:p>
        </p:txBody>
      </p:sp>
      <p:sp>
        <p:nvSpPr>
          <p:cNvPr id="4" name="Slide Number Placeholder 3">
            <a:extLst>
              <a:ext uri="{FF2B5EF4-FFF2-40B4-BE49-F238E27FC236}">
                <a16:creationId xmlns:a16="http://schemas.microsoft.com/office/drawing/2014/main" id="{E0B8BEE3-86F9-7B46-B938-FE0F78C73B2C}"/>
              </a:ext>
            </a:extLst>
          </p:cNvPr>
          <p:cNvSpPr>
            <a:spLocks noGrp="1"/>
          </p:cNvSpPr>
          <p:nvPr>
            <p:ph type="sldNum" sz="quarter" idx="12"/>
          </p:nvPr>
        </p:nvSpPr>
        <p:spPr/>
        <p:txBody>
          <a:bodyPr/>
          <a:lstStyle/>
          <a:p>
            <a:fld id="{B6A95138-A96E-2F42-A959-2EFD44FE4AB7}" type="slidenum">
              <a:rPr lang="en-US" smtClean="0"/>
              <a:pPr/>
              <a:t>133</a:t>
            </a:fld>
            <a:endParaRPr lang="en-US" dirty="0"/>
          </a:p>
        </p:txBody>
      </p:sp>
    </p:spTree>
    <p:extLst>
      <p:ext uri="{BB962C8B-B14F-4D97-AF65-F5344CB8AC3E}">
        <p14:creationId xmlns:p14="http://schemas.microsoft.com/office/powerpoint/2010/main" val="63122221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Disadvantage of PaaS</a:t>
            </a:r>
          </a:p>
        </p:txBody>
      </p:sp>
      <p:sp>
        <p:nvSpPr>
          <p:cNvPr id="3" name="Content Placeholder 2"/>
          <p:cNvSpPr>
            <a:spLocks noGrp="1"/>
          </p:cNvSpPr>
          <p:nvPr>
            <p:ph idx="1"/>
          </p:nvPr>
        </p:nvSpPr>
        <p:spPr/>
        <p:txBody>
          <a:bodyPr/>
          <a:lstStyle/>
          <a:p>
            <a:pPr>
              <a:lnSpc>
                <a:spcPct val="100000"/>
              </a:lnSpc>
            </a:pPr>
            <a:r>
              <a:rPr lang="en-US" b="1" dirty="0">
                <a:solidFill>
                  <a:srgbClr val="FF0000"/>
                </a:solidFill>
              </a:rPr>
              <a:t>Vendor lock-in</a:t>
            </a:r>
          </a:p>
          <a:p>
            <a:pPr lvl="1">
              <a:lnSpc>
                <a:spcPct val="100000"/>
              </a:lnSpc>
            </a:pPr>
            <a:r>
              <a:rPr lang="en-US" dirty="0"/>
              <a:t>PaaS may lock in applications by requiring users to develop apps using proprietary interfaces and languages.</a:t>
            </a:r>
          </a:p>
          <a:p>
            <a:pPr lvl="1">
              <a:lnSpc>
                <a:spcPct val="100000"/>
              </a:lnSpc>
            </a:pPr>
            <a:endParaRPr lang="en-US" dirty="0"/>
          </a:p>
          <a:p>
            <a:pPr lvl="1">
              <a:lnSpc>
                <a:spcPct val="100000"/>
              </a:lnSpc>
            </a:pPr>
            <a:r>
              <a:rPr lang="en-US" dirty="0"/>
              <a:t>This means that is may be difficult for users to go to another vendor to host their app.</a:t>
            </a:r>
          </a:p>
          <a:p>
            <a:pPr>
              <a:lnSpc>
                <a:spcPct val="100000"/>
              </a:lnSpc>
            </a:pPr>
            <a:endParaRPr lang="en-US" dirty="0"/>
          </a:p>
          <a:p>
            <a:pPr>
              <a:lnSpc>
                <a:spcPct val="100000"/>
              </a:lnSpc>
            </a:pPr>
            <a:r>
              <a:rPr lang="en-US" dirty="0"/>
              <a:t>Businesses may risk their future on the dependability of the PaaS.</a:t>
            </a:r>
          </a:p>
        </p:txBody>
      </p:sp>
      <p:sp>
        <p:nvSpPr>
          <p:cNvPr id="4" name="Slide Number Placeholder 3">
            <a:extLst>
              <a:ext uri="{FF2B5EF4-FFF2-40B4-BE49-F238E27FC236}">
                <a16:creationId xmlns:a16="http://schemas.microsoft.com/office/drawing/2014/main" id="{B43AA3C5-4C54-DD4F-A36C-BDDF4BDBD344}"/>
              </a:ext>
            </a:extLst>
          </p:cNvPr>
          <p:cNvSpPr>
            <a:spLocks noGrp="1"/>
          </p:cNvSpPr>
          <p:nvPr>
            <p:ph type="sldNum" sz="quarter" idx="12"/>
          </p:nvPr>
        </p:nvSpPr>
        <p:spPr/>
        <p:txBody>
          <a:bodyPr/>
          <a:lstStyle/>
          <a:p>
            <a:fld id="{B6A95138-A96E-2F42-A959-2EFD44FE4AB7}" type="slidenum">
              <a:rPr lang="en-US" smtClean="0"/>
              <a:pPr/>
              <a:t>134</a:t>
            </a:fld>
            <a:endParaRPr lang="en-US" dirty="0"/>
          </a:p>
        </p:txBody>
      </p:sp>
    </p:spTree>
    <p:extLst>
      <p:ext uri="{BB962C8B-B14F-4D97-AF65-F5344CB8AC3E}">
        <p14:creationId xmlns:p14="http://schemas.microsoft.com/office/powerpoint/2010/main" val="325389578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 a developer, IaaS or PaaS?</a:t>
            </a:r>
          </a:p>
        </p:txBody>
      </p:sp>
      <p:sp>
        <p:nvSpPr>
          <p:cNvPr id="3" name="Content Placeholder 2"/>
          <p:cNvSpPr>
            <a:spLocks noGrp="1"/>
          </p:cNvSpPr>
          <p:nvPr>
            <p:ph idx="1"/>
          </p:nvPr>
        </p:nvSpPr>
        <p:spPr/>
        <p:txBody>
          <a:bodyPr/>
          <a:lstStyle/>
          <a:p>
            <a:pPr>
              <a:lnSpc>
                <a:spcPct val="100000"/>
              </a:lnSpc>
            </a:pPr>
            <a:r>
              <a:rPr lang="en-US" dirty="0"/>
              <a:t>As a developer, your objective is to create an application in the quickest most effective way possible.</a:t>
            </a:r>
          </a:p>
          <a:p>
            <a:pPr>
              <a:lnSpc>
                <a:spcPct val="100000"/>
              </a:lnSpc>
            </a:pPr>
            <a:endParaRPr lang="en-US" dirty="0"/>
          </a:p>
          <a:p>
            <a:pPr>
              <a:lnSpc>
                <a:spcPct val="100000"/>
              </a:lnSpc>
            </a:pPr>
            <a:r>
              <a:rPr lang="en-US" dirty="0"/>
              <a:t>You should not create applications using convoluted methods that may take a long time to complete.</a:t>
            </a:r>
          </a:p>
          <a:p>
            <a:pPr>
              <a:lnSpc>
                <a:spcPct val="100000"/>
              </a:lnSpc>
            </a:pPr>
            <a:endParaRPr lang="en-US" dirty="0"/>
          </a:p>
          <a:p>
            <a:pPr>
              <a:lnSpc>
                <a:spcPct val="100000"/>
              </a:lnSpc>
            </a:pPr>
            <a:r>
              <a:rPr lang="en-US" dirty="0"/>
              <a:t>The user only sees the end product, not the development process.</a:t>
            </a:r>
          </a:p>
        </p:txBody>
      </p:sp>
      <p:sp>
        <p:nvSpPr>
          <p:cNvPr id="4" name="Slide Number Placeholder 3">
            <a:extLst>
              <a:ext uri="{FF2B5EF4-FFF2-40B4-BE49-F238E27FC236}">
                <a16:creationId xmlns:a16="http://schemas.microsoft.com/office/drawing/2014/main" id="{6E9D94A3-BADB-DC48-AA95-FD12052C27DB}"/>
              </a:ext>
            </a:extLst>
          </p:cNvPr>
          <p:cNvSpPr>
            <a:spLocks noGrp="1"/>
          </p:cNvSpPr>
          <p:nvPr>
            <p:ph type="sldNum" sz="quarter" idx="12"/>
          </p:nvPr>
        </p:nvSpPr>
        <p:spPr/>
        <p:txBody>
          <a:bodyPr/>
          <a:lstStyle/>
          <a:p>
            <a:fld id="{B6A95138-A96E-2F42-A959-2EFD44FE4AB7}" type="slidenum">
              <a:rPr lang="en-US" smtClean="0"/>
              <a:pPr/>
              <a:t>135</a:t>
            </a:fld>
            <a:endParaRPr lang="en-US" dirty="0"/>
          </a:p>
        </p:txBody>
      </p:sp>
    </p:spTree>
    <p:extLst>
      <p:ext uri="{BB962C8B-B14F-4D97-AF65-F5344CB8AC3E}">
        <p14:creationId xmlns:p14="http://schemas.microsoft.com/office/powerpoint/2010/main" val="227959172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PaaS vs. IaaS</a:t>
            </a:r>
          </a:p>
        </p:txBody>
      </p:sp>
      <p:sp>
        <p:nvSpPr>
          <p:cNvPr id="3" name="Content Placeholder 2"/>
          <p:cNvSpPr>
            <a:spLocks noGrp="1"/>
          </p:cNvSpPr>
          <p:nvPr>
            <p:ph idx="1"/>
          </p:nvPr>
        </p:nvSpPr>
        <p:spPr/>
        <p:txBody>
          <a:bodyPr/>
          <a:lstStyle/>
          <a:p>
            <a:pPr>
              <a:lnSpc>
                <a:spcPct val="100000"/>
              </a:lnSpc>
            </a:pPr>
            <a:r>
              <a:rPr lang="en-US" dirty="0"/>
              <a:t>When you use the Cloud, remember that your decisions have long-term consequences.</a:t>
            </a:r>
          </a:p>
          <a:p>
            <a:pPr>
              <a:lnSpc>
                <a:spcPct val="100000"/>
              </a:lnSpc>
            </a:pPr>
            <a:endParaRPr lang="en-US" dirty="0"/>
          </a:p>
          <a:p>
            <a:pPr>
              <a:lnSpc>
                <a:spcPct val="100000"/>
              </a:lnSpc>
            </a:pPr>
            <a:r>
              <a:rPr lang="en-US" dirty="0"/>
              <a:t>If you choose to use a PaaS and get your application vendor locked in, then your business may fail if the PaaS greatly increases the vendor’s prices.</a:t>
            </a:r>
          </a:p>
          <a:p>
            <a:pPr>
              <a:lnSpc>
                <a:spcPct val="100000"/>
              </a:lnSpc>
            </a:pPr>
            <a:endParaRPr lang="en-US" dirty="0"/>
          </a:p>
          <a:p>
            <a:pPr>
              <a:lnSpc>
                <a:spcPct val="100000"/>
              </a:lnSpc>
            </a:pPr>
            <a:r>
              <a:rPr lang="en-US" dirty="0"/>
              <a:t>You will not be able to move to another cloud since your app cannot be easily migrated to somewhere else.</a:t>
            </a:r>
          </a:p>
        </p:txBody>
      </p:sp>
      <p:sp>
        <p:nvSpPr>
          <p:cNvPr id="4" name="Slide Number Placeholder 3">
            <a:extLst>
              <a:ext uri="{FF2B5EF4-FFF2-40B4-BE49-F238E27FC236}">
                <a16:creationId xmlns:a16="http://schemas.microsoft.com/office/drawing/2014/main" id="{E7D4BBB2-EF06-1040-AF2F-29FAD3D94B38}"/>
              </a:ext>
            </a:extLst>
          </p:cNvPr>
          <p:cNvSpPr>
            <a:spLocks noGrp="1"/>
          </p:cNvSpPr>
          <p:nvPr>
            <p:ph type="sldNum" sz="quarter" idx="12"/>
          </p:nvPr>
        </p:nvSpPr>
        <p:spPr/>
        <p:txBody>
          <a:bodyPr/>
          <a:lstStyle/>
          <a:p>
            <a:fld id="{B6A95138-A96E-2F42-A959-2EFD44FE4AB7}" type="slidenum">
              <a:rPr lang="en-US" smtClean="0"/>
              <a:pPr/>
              <a:t>136</a:t>
            </a:fld>
            <a:endParaRPr lang="en-US" dirty="0"/>
          </a:p>
        </p:txBody>
      </p:sp>
    </p:spTree>
    <p:extLst>
      <p:ext uri="{BB962C8B-B14F-4D97-AF65-F5344CB8AC3E}">
        <p14:creationId xmlns:p14="http://schemas.microsoft.com/office/powerpoint/2010/main" val="87890658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PaaS vs. IaaS (continued)</a:t>
            </a:r>
          </a:p>
        </p:txBody>
      </p:sp>
      <p:sp>
        <p:nvSpPr>
          <p:cNvPr id="3" name="Content Placeholder 2"/>
          <p:cNvSpPr>
            <a:spLocks noGrp="1"/>
          </p:cNvSpPr>
          <p:nvPr>
            <p:ph idx="1"/>
          </p:nvPr>
        </p:nvSpPr>
        <p:spPr/>
        <p:txBody>
          <a:bodyPr/>
          <a:lstStyle/>
          <a:p>
            <a:pPr>
              <a:lnSpc>
                <a:spcPct val="100000"/>
              </a:lnSpc>
            </a:pPr>
            <a:r>
              <a:rPr lang="en-US" dirty="0"/>
              <a:t>An app that is used to fulfill a temporary need may be handled by a PaaS solution.</a:t>
            </a:r>
          </a:p>
          <a:p>
            <a:pPr>
              <a:lnSpc>
                <a:spcPct val="100000"/>
              </a:lnSpc>
            </a:pPr>
            <a:endParaRPr lang="en-US" dirty="0"/>
          </a:p>
          <a:p>
            <a:pPr>
              <a:lnSpc>
                <a:spcPct val="100000"/>
              </a:lnSpc>
            </a:pPr>
            <a:r>
              <a:rPr lang="en-US" dirty="0"/>
              <a:t>An app that needs to be deployed quickly may be faster developed by a PaaS.</a:t>
            </a:r>
          </a:p>
          <a:p>
            <a:pPr>
              <a:lnSpc>
                <a:spcPct val="100000"/>
              </a:lnSpc>
            </a:pPr>
            <a:endParaRPr lang="en-US" dirty="0"/>
          </a:p>
          <a:p>
            <a:pPr>
              <a:lnSpc>
                <a:spcPct val="100000"/>
              </a:lnSpc>
            </a:pPr>
            <a:r>
              <a:rPr lang="en-US" dirty="0"/>
              <a:t>If your software team is small, it may be better to develop a PaaS and let the PaaS provider handle the OS and networking for you.</a:t>
            </a:r>
          </a:p>
        </p:txBody>
      </p:sp>
      <p:sp>
        <p:nvSpPr>
          <p:cNvPr id="4" name="Slide Number Placeholder 3">
            <a:extLst>
              <a:ext uri="{FF2B5EF4-FFF2-40B4-BE49-F238E27FC236}">
                <a16:creationId xmlns:a16="http://schemas.microsoft.com/office/drawing/2014/main" id="{01ED362A-EE8C-E643-B0AF-7CCB2DDAAE58}"/>
              </a:ext>
            </a:extLst>
          </p:cNvPr>
          <p:cNvSpPr>
            <a:spLocks noGrp="1"/>
          </p:cNvSpPr>
          <p:nvPr>
            <p:ph type="sldNum" sz="quarter" idx="12"/>
          </p:nvPr>
        </p:nvSpPr>
        <p:spPr/>
        <p:txBody>
          <a:bodyPr/>
          <a:lstStyle/>
          <a:p>
            <a:fld id="{B6A95138-A96E-2F42-A959-2EFD44FE4AB7}" type="slidenum">
              <a:rPr lang="en-US" smtClean="0"/>
              <a:pPr/>
              <a:t>137</a:t>
            </a:fld>
            <a:endParaRPr lang="en-US" dirty="0"/>
          </a:p>
        </p:txBody>
      </p:sp>
    </p:spTree>
    <p:extLst>
      <p:ext uri="{BB962C8B-B14F-4D97-AF65-F5344CB8AC3E}">
        <p14:creationId xmlns:p14="http://schemas.microsoft.com/office/powerpoint/2010/main" val="165761377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SaaS: </a:t>
            </a:r>
            <a:r>
              <a:rPr lang="en-US" dirty="0">
                <a:solidFill>
                  <a:srgbClr val="FF0000"/>
                </a:solidFill>
              </a:rPr>
              <a:t>S</a:t>
            </a:r>
            <a:r>
              <a:rPr lang="en-US" dirty="0"/>
              <a:t>oftware </a:t>
            </a:r>
            <a:r>
              <a:rPr lang="en-US" dirty="0">
                <a:solidFill>
                  <a:srgbClr val="FF0000"/>
                </a:solidFill>
              </a:rPr>
              <a:t>a</a:t>
            </a:r>
            <a:r>
              <a:rPr lang="en-US" dirty="0"/>
              <a:t>s </a:t>
            </a:r>
            <a:r>
              <a:rPr lang="en-US" dirty="0">
                <a:solidFill>
                  <a:srgbClr val="FF0000"/>
                </a:solidFill>
              </a:rPr>
              <a:t>a</a:t>
            </a:r>
            <a:r>
              <a:rPr lang="en-US" dirty="0"/>
              <a:t> </a:t>
            </a:r>
            <a:r>
              <a:rPr lang="en-US" dirty="0">
                <a:solidFill>
                  <a:srgbClr val="FF0000"/>
                </a:solidFill>
              </a:rPr>
              <a:t>S</a:t>
            </a:r>
            <a:r>
              <a:rPr lang="en-US" dirty="0"/>
              <a:t>ervice</a:t>
            </a:r>
          </a:p>
        </p:txBody>
      </p:sp>
      <p:pic>
        <p:nvPicPr>
          <p:cNvPr id="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5594888" y="2216726"/>
            <a:ext cx="5758912" cy="3717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a:extLst>
              <a:ext uri="{FF2B5EF4-FFF2-40B4-BE49-F238E27FC236}">
                <a16:creationId xmlns:a16="http://schemas.microsoft.com/office/drawing/2014/main" id="{B5C00495-EE69-CD47-BA16-5A3777EE9E19}"/>
              </a:ext>
            </a:extLst>
          </p:cNvPr>
          <p:cNvSpPr>
            <a:spLocks noGrp="1"/>
          </p:cNvSpPr>
          <p:nvPr>
            <p:ph type="sldNum" sz="quarter" idx="12"/>
          </p:nvPr>
        </p:nvSpPr>
        <p:spPr/>
        <p:txBody>
          <a:bodyPr/>
          <a:lstStyle/>
          <a:p>
            <a:fld id="{B6A95138-A96E-2F42-A959-2EFD44FE4AB7}" type="slidenum">
              <a:rPr lang="en-US" smtClean="0"/>
              <a:pPr/>
              <a:t>138</a:t>
            </a:fld>
            <a:endParaRPr lang="en-US" dirty="0"/>
          </a:p>
        </p:txBody>
      </p:sp>
      <p:sp>
        <p:nvSpPr>
          <p:cNvPr id="5" name="TextBox 4">
            <a:extLst>
              <a:ext uri="{FF2B5EF4-FFF2-40B4-BE49-F238E27FC236}">
                <a16:creationId xmlns:a16="http://schemas.microsoft.com/office/drawing/2014/main" id="{BBB8D71B-0D7E-A041-9345-862DC8C812D8}"/>
              </a:ext>
            </a:extLst>
          </p:cNvPr>
          <p:cNvSpPr txBox="1"/>
          <p:nvPr/>
        </p:nvSpPr>
        <p:spPr>
          <a:xfrm>
            <a:off x="651165" y="2498284"/>
            <a:ext cx="4819650" cy="2031325"/>
          </a:xfrm>
          <a:prstGeom prst="rect">
            <a:avLst/>
          </a:prstGeom>
          <a:noFill/>
        </p:spPr>
        <p:txBody>
          <a:bodyPr wrap="square" rtlCol="0">
            <a:spAutoFit/>
          </a:bodyPr>
          <a:lstStyle/>
          <a:p>
            <a:r>
              <a:rPr lang="en-US" altLang="en-US" dirty="0"/>
              <a:t>A software program positioned as a shared cloud service and made available as a </a:t>
            </a:r>
          </a:p>
          <a:p>
            <a:r>
              <a:rPr lang="en-US" dirty="0"/>
              <a:t>‘product’ or a generic utility. </a:t>
            </a:r>
          </a:p>
          <a:p>
            <a:endParaRPr lang="en-US" dirty="0"/>
          </a:p>
          <a:p>
            <a:r>
              <a:rPr lang="en-US" dirty="0"/>
              <a:t>A cloud consumer is granted very limited administrative control over a SaaS implementation.</a:t>
            </a:r>
          </a:p>
        </p:txBody>
      </p:sp>
    </p:spTree>
    <p:extLst>
      <p:ext uri="{BB962C8B-B14F-4D97-AF65-F5344CB8AC3E}">
        <p14:creationId xmlns:p14="http://schemas.microsoft.com/office/powerpoint/2010/main" val="178447933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8F1B7-2817-2B4C-AAA6-C5A5C169B137}"/>
              </a:ext>
            </a:extLst>
          </p:cNvPr>
          <p:cNvSpPr>
            <a:spLocks noGrp="1"/>
          </p:cNvSpPr>
          <p:nvPr>
            <p:ph type="title"/>
          </p:nvPr>
        </p:nvSpPr>
        <p:spPr/>
        <p:txBody>
          <a:bodyPr/>
          <a:lstStyle/>
          <a:p>
            <a:r>
              <a:rPr lang="en-US" dirty="0"/>
              <a:t>NIST definition of SaaS</a:t>
            </a:r>
          </a:p>
        </p:txBody>
      </p:sp>
      <p:sp>
        <p:nvSpPr>
          <p:cNvPr id="3" name="Content Placeholder 2">
            <a:extLst>
              <a:ext uri="{FF2B5EF4-FFF2-40B4-BE49-F238E27FC236}">
                <a16:creationId xmlns:a16="http://schemas.microsoft.com/office/drawing/2014/main" id="{5C2BC2C7-8301-8F48-ADF4-8EB0AE13CC6A}"/>
              </a:ext>
            </a:extLst>
          </p:cNvPr>
          <p:cNvSpPr>
            <a:spLocks noGrp="1"/>
          </p:cNvSpPr>
          <p:nvPr>
            <p:ph idx="1"/>
          </p:nvPr>
        </p:nvSpPr>
        <p:spPr>
          <a:xfrm>
            <a:off x="946688" y="1690688"/>
            <a:ext cx="10515600" cy="3392756"/>
          </a:xfrm>
          <a:ln w="25400">
            <a:solidFill>
              <a:schemeClr val="tx1"/>
            </a:solidFill>
          </a:ln>
        </p:spPr>
        <p:txBody>
          <a:bodyPr/>
          <a:lstStyle/>
          <a:p>
            <a:pPr marL="0" indent="0" algn="just">
              <a:buNone/>
            </a:pPr>
            <a:r>
              <a:rPr lang="en-US" dirty="0"/>
              <a:t>The capability provided to the consumer is to </a:t>
            </a:r>
            <a:r>
              <a:rPr lang="en-US" dirty="0">
                <a:solidFill>
                  <a:srgbClr val="FF0000"/>
                </a:solidFill>
              </a:rPr>
              <a:t>use the provider’s applications running on a cloud infrastructure</a:t>
            </a:r>
            <a:r>
              <a:rPr lang="en-US" dirty="0"/>
              <a:t>. The applications are accessible from various client devices through either a thin client interface, such as a web browser (e.g., web-based email), or a program interface. The consumer does not manage or control the underlying cloud infrastructure including network, servers, operating systems, storage, or even individual application capabilities, with the possible exception of limited user-specific application configuration</a:t>
            </a:r>
          </a:p>
        </p:txBody>
      </p:sp>
      <p:sp>
        <p:nvSpPr>
          <p:cNvPr id="4" name="Slide Number Placeholder 3">
            <a:extLst>
              <a:ext uri="{FF2B5EF4-FFF2-40B4-BE49-F238E27FC236}">
                <a16:creationId xmlns:a16="http://schemas.microsoft.com/office/drawing/2014/main" id="{75B00F05-D4C0-9642-9985-5B7DEBB7B66F}"/>
              </a:ext>
            </a:extLst>
          </p:cNvPr>
          <p:cNvSpPr>
            <a:spLocks noGrp="1"/>
          </p:cNvSpPr>
          <p:nvPr>
            <p:ph type="sldNum" sz="quarter" idx="12"/>
          </p:nvPr>
        </p:nvSpPr>
        <p:spPr/>
        <p:txBody>
          <a:bodyPr/>
          <a:lstStyle/>
          <a:p>
            <a:fld id="{B6A95138-A96E-2F42-A959-2EFD44FE4AB7}" type="slidenum">
              <a:rPr lang="en-US" smtClean="0"/>
              <a:pPr/>
              <a:t>139</a:t>
            </a:fld>
            <a:endParaRPr lang="en-US" dirty="0"/>
          </a:p>
        </p:txBody>
      </p:sp>
    </p:spTree>
    <p:extLst>
      <p:ext uri="{BB962C8B-B14F-4D97-AF65-F5344CB8AC3E}">
        <p14:creationId xmlns:p14="http://schemas.microsoft.com/office/powerpoint/2010/main" val="4168067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49858-1829-704B-8280-B4B276713CC2}"/>
              </a:ext>
            </a:extLst>
          </p:cNvPr>
          <p:cNvSpPr>
            <a:spLocks noGrp="1"/>
          </p:cNvSpPr>
          <p:nvPr>
            <p:ph type="title"/>
          </p:nvPr>
        </p:nvSpPr>
        <p:spPr/>
        <p:txBody>
          <a:bodyPr/>
          <a:lstStyle/>
          <a:p>
            <a:r>
              <a:rPr lang="en-US" dirty="0"/>
              <a:t>Examples on Pervasive Computing</a:t>
            </a:r>
          </a:p>
        </p:txBody>
      </p:sp>
      <p:sp>
        <p:nvSpPr>
          <p:cNvPr id="3" name="Content Placeholder 2">
            <a:extLst>
              <a:ext uri="{FF2B5EF4-FFF2-40B4-BE49-F238E27FC236}">
                <a16:creationId xmlns:a16="http://schemas.microsoft.com/office/drawing/2014/main" id="{3FF106BC-6CE7-F848-A822-5CDAC629B5A2}"/>
              </a:ext>
            </a:extLst>
          </p:cNvPr>
          <p:cNvSpPr>
            <a:spLocks noGrp="1"/>
          </p:cNvSpPr>
          <p:nvPr>
            <p:ph idx="1"/>
          </p:nvPr>
        </p:nvSpPr>
        <p:spPr>
          <a:xfrm>
            <a:off x="838200" y="1825625"/>
            <a:ext cx="6946232" cy="4351338"/>
          </a:xfrm>
        </p:spPr>
        <p:txBody>
          <a:bodyPr/>
          <a:lstStyle/>
          <a:p>
            <a:r>
              <a:rPr lang="en-US" dirty="0"/>
              <a:t>Automatic adjustment of heating, cooling, and lighting levels in a rooms based on an occupant’s profile.</a:t>
            </a:r>
          </a:p>
          <a:p>
            <a:endParaRPr lang="en-US" dirty="0"/>
          </a:p>
          <a:p>
            <a:r>
              <a:rPr lang="en-US" dirty="0"/>
              <a:t>Refrigerators are aware of their suitable tagged contents, able to both plan a variety of menus from the food actually on hand and warn users of stake or spoiled food.</a:t>
            </a:r>
          </a:p>
        </p:txBody>
      </p:sp>
      <p:sp>
        <p:nvSpPr>
          <p:cNvPr id="5" name="Slide Number Placeholder 4">
            <a:extLst>
              <a:ext uri="{FF2B5EF4-FFF2-40B4-BE49-F238E27FC236}">
                <a16:creationId xmlns:a16="http://schemas.microsoft.com/office/drawing/2014/main" id="{8C0C36FE-8776-5B4D-89E1-0201D4B3B0FD}"/>
              </a:ext>
            </a:extLst>
          </p:cNvPr>
          <p:cNvSpPr>
            <a:spLocks noGrp="1"/>
          </p:cNvSpPr>
          <p:nvPr>
            <p:ph type="sldNum" sz="quarter" idx="12"/>
          </p:nvPr>
        </p:nvSpPr>
        <p:spPr/>
        <p:txBody>
          <a:bodyPr/>
          <a:lstStyle/>
          <a:p>
            <a:fld id="{B6A95138-A96E-2F42-A959-2EFD44FE4AB7}" type="slidenum">
              <a:rPr lang="en-US" smtClean="0"/>
              <a:pPr/>
              <a:t>14</a:t>
            </a:fld>
            <a:endParaRPr lang="en-US" dirty="0"/>
          </a:p>
        </p:txBody>
      </p:sp>
      <p:pic>
        <p:nvPicPr>
          <p:cNvPr id="6" name="Picture 2">
            <a:extLst>
              <a:ext uri="{FF2B5EF4-FFF2-40B4-BE49-F238E27FC236}">
                <a16:creationId xmlns:a16="http://schemas.microsoft.com/office/drawing/2014/main" id="{D79DFE8B-F1B1-4D48-B8CB-2D72093883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8137" y="2322095"/>
            <a:ext cx="3802157" cy="3094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118987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3924300" cy="4351338"/>
          </a:xfrm>
        </p:spPr>
        <p:txBody>
          <a:bodyPr/>
          <a:lstStyle/>
          <a:p>
            <a:r>
              <a:rPr lang="en-US" altLang="en-US" dirty="0"/>
              <a:t>A simple layered view of an architecture comprised of IaaS and PaaS environments hosting three SaaS cloud service implementations</a:t>
            </a:r>
            <a:endParaRPr 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6850" y="531813"/>
            <a:ext cx="5278438" cy="5645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a:extLst>
              <a:ext uri="{FF2B5EF4-FFF2-40B4-BE49-F238E27FC236}">
                <a16:creationId xmlns:a16="http://schemas.microsoft.com/office/drawing/2014/main" id="{1C86DBD9-A40C-7A40-83C4-E623C45DEBEA}"/>
              </a:ext>
            </a:extLst>
          </p:cNvPr>
          <p:cNvSpPr>
            <a:spLocks noGrp="1"/>
          </p:cNvSpPr>
          <p:nvPr>
            <p:ph type="sldNum" sz="quarter" idx="12"/>
          </p:nvPr>
        </p:nvSpPr>
        <p:spPr/>
        <p:txBody>
          <a:bodyPr/>
          <a:lstStyle/>
          <a:p>
            <a:fld id="{B6A95138-A96E-2F42-A959-2EFD44FE4AB7}" type="slidenum">
              <a:rPr lang="en-US" smtClean="0"/>
              <a:pPr/>
              <a:t>140</a:t>
            </a:fld>
            <a:endParaRPr lang="en-US" dirty="0"/>
          </a:p>
        </p:txBody>
      </p:sp>
    </p:spTree>
    <p:extLst>
      <p:ext uri="{BB962C8B-B14F-4D97-AF65-F5344CB8AC3E}">
        <p14:creationId xmlns:p14="http://schemas.microsoft.com/office/powerpoint/2010/main" val="97643913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80814-969B-C04E-BB84-1D88EB1B7913}"/>
              </a:ext>
            </a:extLst>
          </p:cNvPr>
          <p:cNvSpPr>
            <a:spLocks noGrp="1"/>
          </p:cNvSpPr>
          <p:nvPr>
            <p:ph type="title"/>
          </p:nvPr>
        </p:nvSpPr>
        <p:spPr/>
        <p:txBody>
          <a:bodyPr/>
          <a:lstStyle/>
          <a:p>
            <a:r>
              <a:rPr lang="en-US" dirty="0"/>
              <a:t>Summary of Cloud Computing Concepts</a:t>
            </a:r>
          </a:p>
        </p:txBody>
      </p:sp>
      <p:sp>
        <p:nvSpPr>
          <p:cNvPr id="3" name="Content Placeholder 2">
            <a:extLst>
              <a:ext uri="{FF2B5EF4-FFF2-40B4-BE49-F238E27FC236}">
                <a16:creationId xmlns:a16="http://schemas.microsoft.com/office/drawing/2014/main" id="{6916353F-EFC1-4D4F-9AEF-C16456915351}"/>
              </a:ext>
            </a:extLst>
          </p:cNvPr>
          <p:cNvSpPr>
            <a:spLocks noGrp="1"/>
          </p:cNvSpPr>
          <p:nvPr>
            <p:ph idx="1"/>
          </p:nvPr>
        </p:nvSpPr>
        <p:spPr>
          <a:xfrm>
            <a:off x="838200" y="1825625"/>
            <a:ext cx="10958848" cy="4351338"/>
          </a:xfrm>
        </p:spPr>
        <p:txBody>
          <a:bodyPr/>
          <a:lstStyle/>
          <a:p>
            <a:r>
              <a:rPr lang="en-US" b="1" dirty="0"/>
              <a:t>Terminology:</a:t>
            </a:r>
            <a:r>
              <a:rPr lang="en-US" dirty="0"/>
              <a:t> SLA, cloud provide, cloud consumer, multi-tenant</a:t>
            </a:r>
          </a:p>
          <a:p>
            <a:r>
              <a:rPr lang="en-US" b="1" dirty="0"/>
              <a:t>Benefits: </a:t>
            </a:r>
            <a:r>
              <a:rPr lang="en-US" dirty="0"/>
              <a:t>reduced cost, scalability, availability, and reliability.</a:t>
            </a:r>
          </a:p>
          <a:p>
            <a:r>
              <a:rPr lang="en-US" b="1" dirty="0"/>
              <a:t>Risks:</a:t>
            </a:r>
            <a:r>
              <a:rPr lang="en-US" dirty="0"/>
              <a:t> security, less governance, limited portability, multi-region</a:t>
            </a:r>
          </a:p>
          <a:p>
            <a:r>
              <a:rPr lang="en-US" b="1" dirty="0"/>
              <a:t>Business drivers: </a:t>
            </a:r>
            <a:r>
              <a:rPr lang="en-US" dirty="0"/>
              <a:t>capacity planning, organizational agility, cost reduction</a:t>
            </a:r>
          </a:p>
          <a:p>
            <a:r>
              <a:rPr lang="en-US" b="1" dirty="0"/>
              <a:t>Economics of Scale </a:t>
            </a:r>
          </a:p>
          <a:p>
            <a:r>
              <a:rPr lang="en-US" b="1" dirty="0"/>
              <a:t>Characteristics: </a:t>
            </a:r>
            <a:r>
              <a:rPr lang="en-US" dirty="0"/>
              <a:t>on-demand, network access, resource pooling, </a:t>
            </a:r>
            <a:r>
              <a:rPr lang="en-US" dirty="0" err="1"/>
              <a:t>elasicity</a:t>
            </a:r>
            <a:endParaRPr lang="en-US" dirty="0"/>
          </a:p>
          <a:p>
            <a:r>
              <a:rPr lang="en-US" b="1" dirty="0"/>
              <a:t>Service Models:</a:t>
            </a:r>
            <a:r>
              <a:rPr lang="en-US" dirty="0"/>
              <a:t> IaaS, PaaS, and SaaS</a:t>
            </a:r>
          </a:p>
        </p:txBody>
      </p:sp>
      <p:sp>
        <p:nvSpPr>
          <p:cNvPr id="4" name="Slide Number Placeholder 3">
            <a:extLst>
              <a:ext uri="{FF2B5EF4-FFF2-40B4-BE49-F238E27FC236}">
                <a16:creationId xmlns:a16="http://schemas.microsoft.com/office/drawing/2014/main" id="{B40C3ACC-C0B8-2F4B-95E9-9B48C2B847DD}"/>
              </a:ext>
            </a:extLst>
          </p:cNvPr>
          <p:cNvSpPr>
            <a:spLocks noGrp="1"/>
          </p:cNvSpPr>
          <p:nvPr>
            <p:ph type="sldNum" sz="quarter" idx="12"/>
          </p:nvPr>
        </p:nvSpPr>
        <p:spPr/>
        <p:txBody>
          <a:bodyPr/>
          <a:lstStyle/>
          <a:p>
            <a:fld id="{B6A95138-A96E-2F42-A959-2EFD44FE4AB7}" type="slidenum">
              <a:rPr lang="en-US" smtClean="0"/>
              <a:pPr/>
              <a:t>141</a:t>
            </a:fld>
            <a:endParaRPr lang="en-US" dirty="0"/>
          </a:p>
        </p:txBody>
      </p:sp>
    </p:spTree>
    <p:extLst>
      <p:ext uri="{BB962C8B-B14F-4D97-AF65-F5344CB8AC3E}">
        <p14:creationId xmlns:p14="http://schemas.microsoft.com/office/powerpoint/2010/main" val="103122761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B3EA6E-F927-8B41-B7C1-27A40B48E495}"/>
              </a:ext>
            </a:extLst>
          </p:cNvPr>
          <p:cNvSpPr>
            <a:spLocks noGrp="1"/>
          </p:cNvSpPr>
          <p:nvPr>
            <p:ph type="ctrTitle"/>
          </p:nvPr>
        </p:nvSpPr>
        <p:spPr/>
        <p:txBody>
          <a:bodyPr>
            <a:normAutofit/>
          </a:bodyPr>
          <a:lstStyle/>
          <a:p>
            <a:pPr algn="l"/>
            <a:r>
              <a:rPr lang="en-US" dirty="0"/>
              <a:t>Part 2: AWS Academy Cloud Foundations Course</a:t>
            </a:r>
          </a:p>
        </p:txBody>
      </p:sp>
      <p:sp>
        <p:nvSpPr>
          <p:cNvPr id="5" name="Subtitle 4">
            <a:extLst>
              <a:ext uri="{FF2B5EF4-FFF2-40B4-BE49-F238E27FC236}">
                <a16:creationId xmlns:a16="http://schemas.microsoft.com/office/drawing/2014/main" id="{908BFA27-268E-2E48-9C4B-B85E92DAC4A7}"/>
              </a:ext>
            </a:extLst>
          </p:cNvPr>
          <p:cNvSpPr>
            <a:spLocks noGrp="1"/>
          </p:cNvSpPr>
          <p:nvPr>
            <p:ph type="subTitle" idx="1"/>
          </p:nvPr>
        </p:nvSpPr>
        <p:spPr/>
        <p:txBody>
          <a:bodyPr>
            <a:normAutofit lnSpcReduction="10000"/>
          </a:bodyPr>
          <a:lstStyle/>
          <a:p>
            <a:pPr algn="l"/>
            <a:endParaRPr lang="en-US" b="1" dirty="0"/>
          </a:p>
          <a:p>
            <a:pPr algn="l"/>
            <a:r>
              <a:rPr lang="en-US" b="1" dirty="0"/>
              <a:t>Module 1:</a:t>
            </a:r>
            <a:r>
              <a:rPr lang="en-US" dirty="0"/>
              <a:t> Cloud Concepts Overview</a:t>
            </a:r>
          </a:p>
          <a:p>
            <a:endParaRPr lang="en-US" dirty="0"/>
          </a:p>
        </p:txBody>
      </p:sp>
      <p:sp>
        <p:nvSpPr>
          <p:cNvPr id="2" name="Slide Number Placeholder 1">
            <a:extLst>
              <a:ext uri="{FF2B5EF4-FFF2-40B4-BE49-F238E27FC236}">
                <a16:creationId xmlns:a16="http://schemas.microsoft.com/office/drawing/2014/main" id="{C53D852C-3066-3243-A81A-54A755DBC647}"/>
              </a:ext>
            </a:extLst>
          </p:cNvPr>
          <p:cNvSpPr>
            <a:spLocks noGrp="1"/>
          </p:cNvSpPr>
          <p:nvPr>
            <p:ph type="sldNum" sz="quarter" idx="12"/>
          </p:nvPr>
        </p:nvSpPr>
        <p:spPr/>
        <p:txBody>
          <a:bodyPr/>
          <a:lstStyle/>
          <a:p>
            <a:fld id="{096FDAC9-2319-174D-BC2A-4BFF5B567AC1}" type="slidenum">
              <a:rPr lang="en-US" smtClean="0"/>
              <a:t>142</a:t>
            </a:fld>
            <a:endParaRPr lang="en-US"/>
          </a:p>
        </p:txBody>
      </p:sp>
    </p:spTree>
    <p:extLst>
      <p:ext uri="{BB962C8B-B14F-4D97-AF65-F5344CB8AC3E}">
        <p14:creationId xmlns:p14="http://schemas.microsoft.com/office/powerpoint/2010/main" val="172892157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a:latin typeface="Amazon Ember Light" charset="0"/>
                <a:ea typeface="Amazon Ember Light" charset="0"/>
                <a:cs typeface="Amazon Ember Light" charset="0"/>
              </a:rPr>
              <a:t>Module 1: Cloud Concepts Overview</a:t>
            </a:r>
          </a:p>
        </p:txBody>
      </p:sp>
      <p:sp>
        <p:nvSpPr>
          <p:cNvPr id="2" name="Text Placeholder 1"/>
          <p:cNvSpPr>
            <a:spLocks noGrp="1"/>
          </p:cNvSpPr>
          <p:nvPr>
            <p:ph type="body" sz="quarter" idx="10"/>
          </p:nvPr>
        </p:nvSpPr>
        <p:spPr/>
        <p:txBody>
          <a:bodyPr/>
          <a:lstStyle/>
          <a:p>
            <a:r>
              <a:rPr lang="en-US" dirty="0"/>
              <a:t>AWS Academy Cloud Foundations</a:t>
            </a:r>
          </a:p>
        </p:txBody>
      </p:sp>
      <p:sp>
        <p:nvSpPr>
          <p:cNvPr id="5" name="Footer Placeholder 1"/>
          <p:cNvSpPr txBox="1">
            <a:spLocks/>
          </p:cNvSpPr>
          <p:nvPr/>
        </p:nvSpPr>
        <p:spPr>
          <a:xfrm>
            <a:off x="0" y="6356350"/>
            <a:ext cx="3735388" cy="365125"/>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 2019 Amazon Web Services, Inc. or its Affiliates. All rights reserved.</a:t>
            </a:r>
          </a:p>
        </p:txBody>
      </p:sp>
    </p:spTree>
    <p:custDataLst>
      <p:tags r:id="rId1"/>
    </p:custDataLst>
    <p:extLst>
      <p:ext uri="{BB962C8B-B14F-4D97-AF65-F5344CB8AC3E}">
        <p14:creationId xmlns:p14="http://schemas.microsoft.com/office/powerpoint/2010/main" val="150555534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2D9A-8027-4AC6-871D-96606708F534}"/>
              </a:ext>
            </a:extLst>
          </p:cNvPr>
          <p:cNvSpPr>
            <a:spLocks noGrp="1"/>
          </p:cNvSpPr>
          <p:nvPr>
            <p:ph type="title"/>
          </p:nvPr>
        </p:nvSpPr>
        <p:spPr/>
        <p:txBody>
          <a:bodyPr/>
          <a:lstStyle/>
          <a:p>
            <a:r>
              <a:rPr lang="en-US" dirty="0"/>
              <a:t>Module overview</a:t>
            </a:r>
          </a:p>
        </p:txBody>
      </p:sp>
      <p:sp>
        <p:nvSpPr>
          <p:cNvPr id="3" name="Content Placeholder 2">
            <a:extLst>
              <a:ext uri="{FF2B5EF4-FFF2-40B4-BE49-F238E27FC236}">
                <a16:creationId xmlns:a16="http://schemas.microsoft.com/office/drawing/2014/main" id="{6591F9E2-D54C-4627-B21B-096C4C96EFFA}"/>
              </a:ext>
            </a:extLst>
          </p:cNvPr>
          <p:cNvSpPr>
            <a:spLocks noGrp="1"/>
          </p:cNvSpPr>
          <p:nvPr>
            <p:ph idx="1"/>
          </p:nvPr>
        </p:nvSpPr>
        <p:spPr/>
        <p:txBody>
          <a:bodyPr/>
          <a:lstStyle/>
          <a:p>
            <a:pPr marL="0" indent="0">
              <a:buNone/>
            </a:pPr>
            <a:r>
              <a:rPr lang="en-US" b="1" dirty="0"/>
              <a:t>Topics</a:t>
            </a:r>
          </a:p>
          <a:p>
            <a:r>
              <a:rPr lang="en-US" dirty="0"/>
              <a:t>Introduction to cloud computing</a:t>
            </a:r>
          </a:p>
          <a:p>
            <a:r>
              <a:rPr lang="en-US" dirty="0"/>
              <a:t>Advantages of cloud computing</a:t>
            </a:r>
          </a:p>
          <a:p>
            <a:r>
              <a:rPr lang="en-US" dirty="0"/>
              <a:t>Introduction to Amazon Web Services (AWS)</a:t>
            </a:r>
          </a:p>
          <a:p>
            <a:r>
              <a:rPr lang="en-US" dirty="0"/>
              <a:t>AWS Cloud Adoption Framework (AWS CAF)</a:t>
            </a:r>
          </a:p>
          <a:p>
            <a:endParaRPr lang="en-US" dirty="0"/>
          </a:p>
        </p:txBody>
      </p:sp>
      <p:sp>
        <p:nvSpPr>
          <p:cNvPr id="4" name="Slide Number Placeholder 3">
            <a:extLst>
              <a:ext uri="{FF2B5EF4-FFF2-40B4-BE49-F238E27FC236}">
                <a16:creationId xmlns:a16="http://schemas.microsoft.com/office/drawing/2014/main" id="{7FC85AD5-B795-45A8-93C1-16DDFC6C096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144</a:t>
            </a:fld>
            <a:endParaRPr lang="en-US" dirty="0"/>
          </a:p>
        </p:txBody>
      </p:sp>
    </p:spTree>
    <p:custDataLst>
      <p:tags r:id="rId1"/>
    </p:custDataLst>
    <p:extLst>
      <p:ext uri="{BB962C8B-B14F-4D97-AF65-F5344CB8AC3E}">
        <p14:creationId xmlns:p14="http://schemas.microsoft.com/office/powerpoint/2010/main" val="360053639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objectives</a:t>
            </a:r>
          </a:p>
        </p:txBody>
      </p:sp>
      <p:sp>
        <p:nvSpPr>
          <p:cNvPr id="3" name="Content Placeholder 2"/>
          <p:cNvSpPr>
            <a:spLocks noGrp="1"/>
          </p:cNvSpPr>
          <p:nvPr>
            <p:ph idx="1"/>
          </p:nvPr>
        </p:nvSpPr>
        <p:spPr>
          <a:xfrm>
            <a:off x="419100" y="1528175"/>
            <a:ext cx="11353800" cy="4648788"/>
          </a:xfrm>
        </p:spPr>
        <p:txBody>
          <a:bodyPr/>
          <a:lstStyle/>
          <a:p>
            <a:pPr marL="0" indent="0">
              <a:buNone/>
            </a:pPr>
            <a:r>
              <a:rPr lang="en-US" dirty="0"/>
              <a:t>After completing this module, you should be able to:</a:t>
            </a:r>
          </a:p>
          <a:p>
            <a:r>
              <a:rPr lang="en-US" dirty="0"/>
              <a:t>Define different types of cloud computing models</a:t>
            </a:r>
          </a:p>
          <a:p>
            <a:r>
              <a:rPr lang="en-US" dirty="0"/>
              <a:t>Describe six advantages of cloud computing</a:t>
            </a:r>
          </a:p>
          <a:p>
            <a:r>
              <a:rPr lang="en-US" dirty="0"/>
              <a:t>Recognize the main AWS service categories and core services</a:t>
            </a:r>
          </a:p>
          <a:p>
            <a:r>
              <a:rPr lang="en-US" dirty="0"/>
              <a:t>Review the AWS Cloud Adoption Framework (AWS CAF)</a:t>
            </a:r>
          </a:p>
          <a:p>
            <a:endParaRPr lang="en-US" dirty="0"/>
          </a:p>
        </p:txBody>
      </p:sp>
      <p:sp>
        <p:nvSpPr>
          <p:cNvPr id="4" name="Slide Number Placeholder 3">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145</a:t>
            </a:fld>
            <a:endParaRPr lang="en-US" dirty="0"/>
          </a:p>
        </p:txBody>
      </p:sp>
    </p:spTree>
    <p:custDataLst>
      <p:tags r:id="rId1"/>
    </p:custDataLst>
    <p:extLst>
      <p:ext uri="{BB962C8B-B14F-4D97-AF65-F5344CB8AC3E}">
        <p14:creationId xmlns:p14="http://schemas.microsoft.com/office/powerpoint/2010/main" val="333068366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92454D8-B6CD-4E56-9489-FF31C8F0A260}"/>
              </a:ext>
            </a:extLst>
          </p:cNvPr>
          <p:cNvSpPr>
            <a:spLocks noGrp="1"/>
          </p:cNvSpPr>
          <p:nvPr>
            <p:ph type="body" sz="quarter" idx="10"/>
          </p:nvPr>
        </p:nvSpPr>
        <p:spPr/>
        <p:txBody>
          <a:bodyPr/>
          <a:lstStyle/>
          <a:p>
            <a:r>
              <a:rPr lang="en-US" dirty="0"/>
              <a:t>Module 1: Cloud Concepts Overview</a:t>
            </a:r>
          </a:p>
        </p:txBody>
      </p:sp>
      <p:sp>
        <p:nvSpPr>
          <p:cNvPr id="2" name="Title 1">
            <a:extLst>
              <a:ext uri="{FF2B5EF4-FFF2-40B4-BE49-F238E27FC236}">
                <a16:creationId xmlns:a16="http://schemas.microsoft.com/office/drawing/2014/main" id="{A15F6A59-888B-457D-A769-F3F707AF64FF}"/>
              </a:ext>
            </a:extLst>
          </p:cNvPr>
          <p:cNvSpPr>
            <a:spLocks noGrp="1"/>
          </p:cNvSpPr>
          <p:nvPr>
            <p:ph type="title"/>
          </p:nvPr>
        </p:nvSpPr>
        <p:spPr/>
        <p:txBody>
          <a:bodyPr/>
          <a:lstStyle/>
          <a:p>
            <a:r>
              <a:rPr lang="en-US" sz="4000" dirty="0"/>
              <a:t>Section 1: Introduction to cloud computing</a:t>
            </a:r>
          </a:p>
        </p:txBody>
      </p:sp>
    </p:spTree>
    <p:custDataLst>
      <p:tags r:id="rId1"/>
    </p:custDataLst>
    <p:extLst>
      <p:ext uri="{BB962C8B-B14F-4D97-AF65-F5344CB8AC3E}">
        <p14:creationId xmlns:p14="http://schemas.microsoft.com/office/powerpoint/2010/main" val="422050103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cloud computing? </a:t>
            </a:r>
          </a:p>
        </p:txBody>
      </p:sp>
      <p:pic>
        <p:nvPicPr>
          <p:cNvPr id="3" name="Picture 5" descr="Shows an illustration of a cloud over some colorful office buildings.">
            <a:extLst>
              <a:ext uri="{C183D7F6-B498-43B3-948B-1728B52AA6E4}">
                <adec:decorative xmlns:adec="http://schemas.microsoft.com/office/drawing/2017/decorative" val="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12590" y="2075138"/>
            <a:ext cx="5166820" cy="3443705"/>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5" name="Slide Number Placeholder 4">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147</a:t>
            </a:fld>
            <a:endParaRPr lang="en-US" dirty="0"/>
          </a:p>
        </p:txBody>
      </p:sp>
    </p:spTree>
    <p:custDataLst>
      <p:tags r:id="rId1"/>
    </p:custDataLst>
    <p:extLst>
      <p:ext uri="{BB962C8B-B14F-4D97-AF65-F5344CB8AC3E}">
        <p14:creationId xmlns:p14="http://schemas.microsoft.com/office/powerpoint/2010/main" val="234000108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Cloud computing defined </a:t>
            </a:r>
          </a:p>
        </p:txBody>
      </p:sp>
      <p:sp>
        <p:nvSpPr>
          <p:cNvPr id="7" name="Content Placeholder 6"/>
          <p:cNvSpPr>
            <a:spLocks noGrp="1"/>
          </p:cNvSpPr>
          <p:nvPr>
            <p:ph idx="1"/>
          </p:nvPr>
        </p:nvSpPr>
        <p:spPr/>
        <p:txBody>
          <a:bodyPr/>
          <a:lstStyle/>
          <a:p>
            <a:pPr marL="0" indent="0">
              <a:buNone/>
            </a:pPr>
            <a:r>
              <a:rPr lang="en-US" b="1" dirty="0">
                <a:solidFill>
                  <a:schemeClr val="accent5"/>
                </a:solidFill>
                <a:latin typeface="+mn-lt"/>
                <a:ea typeface="Amazon Ember" panose="020B0603020204020204" pitchFamily="34" charset="0"/>
                <a:cs typeface="Amazon Ember" panose="020B0603020204020204" pitchFamily="34" charset="0"/>
              </a:rPr>
              <a:t>Cloud computing</a:t>
            </a:r>
            <a:r>
              <a:rPr lang="en-US" dirty="0">
                <a:latin typeface="+mn-lt"/>
                <a:ea typeface="Amazon Ember" panose="020B0603020204020204" pitchFamily="34" charset="0"/>
                <a:cs typeface="Amazon Ember" panose="020B0603020204020204" pitchFamily="34" charset="0"/>
              </a:rPr>
              <a:t> is the </a:t>
            </a:r>
            <a:r>
              <a:rPr lang="en-US" b="1" dirty="0">
                <a:solidFill>
                  <a:schemeClr val="accent5"/>
                </a:solidFill>
                <a:latin typeface="+mn-lt"/>
                <a:ea typeface="Amazon Ember" panose="020B0603020204020204" pitchFamily="34" charset="0"/>
                <a:cs typeface="Amazon Ember" panose="020B0603020204020204" pitchFamily="34" charset="0"/>
              </a:rPr>
              <a:t>on-demand</a:t>
            </a:r>
            <a:r>
              <a:rPr lang="en-US" i="1" dirty="0">
                <a:latin typeface="+mn-lt"/>
                <a:ea typeface="Amazon Ember" panose="020B0603020204020204" pitchFamily="34" charset="0"/>
                <a:cs typeface="Amazon Ember" panose="020B0603020204020204" pitchFamily="34" charset="0"/>
              </a:rPr>
              <a:t> </a:t>
            </a:r>
            <a:r>
              <a:rPr lang="en-US" dirty="0">
                <a:latin typeface="+mn-lt"/>
                <a:ea typeface="Amazon Ember" panose="020B0603020204020204" pitchFamily="34" charset="0"/>
                <a:cs typeface="Amazon Ember" panose="020B0603020204020204" pitchFamily="34" charset="0"/>
              </a:rPr>
              <a:t>delivery of compute power, database, storage, applications, and other IT resources </a:t>
            </a:r>
            <a:r>
              <a:rPr lang="en-US" b="1" dirty="0">
                <a:solidFill>
                  <a:schemeClr val="accent5"/>
                </a:solidFill>
                <a:latin typeface="+mn-lt"/>
                <a:ea typeface="Amazon Ember" panose="020B0603020204020204" pitchFamily="34" charset="0"/>
                <a:cs typeface="Amazon Ember" panose="020B0603020204020204" pitchFamily="34" charset="0"/>
              </a:rPr>
              <a:t>via the internet</a:t>
            </a:r>
            <a:r>
              <a:rPr lang="en-US" b="1" dirty="0">
                <a:solidFill>
                  <a:schemeClr val="accent1"/>
                </a:solidFill>
                <a:latin typeface="+mn-lt"/>
                <a:ea typeface="Amazon Ember" panose="020B0603020204020204" pitchFamily="34" charset="0"/>
                <a:cs typeface="Amazon Ember" panose="020B0603020204020204" pitchFamily="34" charset="0"/>
              </a:rPr>
              <a:t> </a:t>
            </a:r>
            <a:r>
              <a:rPr lang="en-US" dirty="0">
                <a:latin typeface="+mn-lt"/>
                <a:ea typeface="Amazon Ember" panose="020B0603020204020204" pitchFamily="34" charset="0"/>
                <a:cs typeface="Amazon Ember" panose="020B0603020204020204" pitchFamily="34" charset="0"/>
              </a:rPr>
              <a:t>with </a:t>
            </a:r>
            <a:r>
              <a:rPr lang="en-US" b="1" dirty="0">
                <a:solidFill>
                  <a:schemeClr val="accent5"/>
                </a:solidFill>
                <a:latin typeface="+mn-lt"/>
                <a:ea typeface="Amazon Ember" panose="020B0603020204020204" pitchFamily="34" charset="0"/>
                <a:cs typeface="Amazon Ember" panose="020B0603020204020204" pitchFamily="34" charset="0"/>
              </a:rPr>
              <a:t>pay-as-you-go</a:t>
            </a:r>
            <a:r>
              <a:rPr lang="en-US" b="1" i="1" dirty="0">
                <a:latin typeface="+mn-lt"/>
                <a:ea typeface="Amazon Ember" panose="020B0603020204020204" pitchFamily="34" charset="0"/>
                <a:cs typeface="Amazon Ember" panose="020B0603020204020204" pitchFamily="34" charset="0"/>
              </a:rPr>
              <a:t> </a:t>
            </a:r>
            <a:r>
              <a:rPr lang="en-US" dirty="0">
                <a:latin typeface="+mn-lt"/>
                <a:ea typeface="Amazon Ember" panose="020B0603020204020204" pitchFamily="34" charset="0"/>
                <a:cs typeface="Amazon Ember" panose="020B0603020204020204" pitchFamily="34" charset="0"/>
              </a:rPr>
              <a:t>pricing.</a:t>
            </a:r>
          </a:p>
          <a:p>
            <a:endParaRPr lang="en-US" dirty="0">
              <a:latin typeface="+mn-lt"/>
              <a:ea typeface="Amazon Ember" panose="020B0603020204020204" pitchFamily="34" charset="0"/>
              <a:cs typeface="Amazon Ember" panose="020B0603020204020204" pitchFamily="34" charset="0"/>
            </a:endParaRPr>
          </a:p>
        </p:txBody>
      </p:sp>
      <p:pic>
        <p:nvPicPr>
          <p:cNvPr id="3" name="Picture 5" descr="Shows an illustration of a cloud over some colorful office buildings."/>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35981" y="2896985"/>
            <a:ext cx="4957042" cy="3303887"/>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5" name="Slide Number Placeholder 4">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148</a:t>
            </a:fld>
            <a:endParaRPr lang="en-US" dirty="0"/>
          </a:p>
        </p:txBody>
      </p:sp>
    </p:spTree>
    <p:custDataLst>
      <p:tags r:id="rId1"/>
    </p:custDataLst>
    <p:extLst>
      <p:ext uri="{BB962C8B-B14F-4D97-AF65-F5344CB8AC3E}">
        <p14:creationId xmlns:p14="http://schemas.microsoft.com/office/powerpoint/2010/main" val="202760319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9100" y="365125"/>
            <a:ext cx="9034272" cy="474119"/>
          </a:xfrm>
        </p:spPr>
        <p:txBody>
          <a:bodyPr/>
          <a:lstStyle/>
          <a:p>
            <a:r>
              <a:rPr lang="en-US" dirty="0"/>
              <a:t>Infrastructure as software</a:t>
            </a:r>
          </a:p>
        </p:txBody>
      </p:sp>
      <p:sp>
        <p:nvSpPr>
          <p:cNvPr id="7" name="Content Placeholder 6"/>
          <p:cNvSpPr>
            <a:spLocks noGrp="1"/>
          </p:cNvSpPr>
          <p:nvPr>
            <p:ph idx="1"/>
          </p:nvPr>
        </p:nvSpPr>
        <p:spPr/>
        <p:txBody>
          <a:bodyPr>
            <a:normAutofit/>
          </a:bodyPr>
          <a:lstStyle/>
          <a:p>
            <a:pPr marL="0" indent="0">
              <a:buNone/>
            </a:pPr>
            <a:r>
              <a:rPr lang="en-US" dirty="0"/>
              <a:t>Cloud computing enables you to </a:t>
            </a:r>
            <a:r>
              <a:rPr lang="en-US" b="1" dirty="0">
                <a:solidFill>
                  <a:schemeClr val="accent5"/>
                </a:solidFill>
              </a:rPr>
              <a:t>stop thinking of your infrastructure as hardware</a:t>
            </a:r>
            <a:r>
              <a:rPr lang="en-US" dirty="0"/>
              <a:t>, and instead </a:t>
            </a:r>
            <a:r>
              <a:rPr lang="en-US" b="1" dirty="0">
                <a:solidFill>
                  <a:schemeClr val="accent5"/>
                </a:solidFill>
              </a:rPr>
              <a:t>think of (and use) it as software</a:t>
            </a:r>
            <a:r>
              <a:rPr lang="en-US" b="1" dirty="0">
                <a:solidFill>
                  <a:srgbClr val="0070C0"/>
                </a:solidFill>
              </a:rPr>
              <a:t>. </a:t>
            </a:r>
          </a:p>
        </p:txBody>
      </p:sp>
      <p:pic>
        <p:nvPicPr>
          <p:cNvPr id="3" name="Picture 2" descr="Shows racks of computers in a data cente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41111" y="2629578"/>
            <a:ext cx="4483101" cy="3178028"/>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2" name="Right Arrow 1" descr="Black right-pointing arrow."/>
          <p:cNvSpPr/>
          <p:nvPr/>
        </p:nvSpPr>
        <p:spPr>
          <a:xfrm>
            <a:off x="5500895" y="3704068"/>
            <a:ext cx="1196829" cy="1029049"/>
          </a:xfrm>
          <a:prstGeom prst="rightArrow">
            <a:avLst/>
          </a:prstGeom>
          <a:solidFill>
            <a:schemeClr val="tx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400" dirty="0">
              <a:solidFill>
                <a:schemeClr val="tx2"/>
              </a:solidFill>
            </a:endParaRPr>
          </a:p>
        </p:txBody>
      </p:sp>
      <p:pic>
        <p:nvPicPr>
          <p:cNvPr id="5" name="Picture 4" descr="Shows five columns of strings of bits."/>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858747" y="2629578"/>
            <a:ext cx="4449612" cy="3178028"/>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8" name="Slide Number Placeholder 7">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149</a:t>
            </a:fld>
            <a:endParaRPr lang="en-US" dirty="0"/>
          </a:p>
        </p:txBody>
      </p:sp>
    </p:spTree>
    <p:custDataLst>
      <p:tags r:id="rId1"/>
    </p:custDataLst>
    <p:extLst>
      <p:ext uri="{BB962C8B-B14F-4D97-AF65-F5344CB8AC3E}">
        <p14:creationId xmlns:p14="http://schemas.microsoft.com/office/powerpoint/2010/main" val="2508241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00870" y="254"/>
            <a:ext cx="1116965" cy="197490"/>
          </a:xfrm>
          <a:prstGeom prst="rect">
            <a:avLst/>
          </a:prstGeom>
        </p:spPr>
        <p:txBody>
          <a:bodyPr vert="horz" wrap="square" lIns="0" tIns="12700" rIns="0" bIns="0" rtlCol="0">
            <a:spAutoFit/>
          </a:bodyPr>
          <a:lstStyle/>
          <a:p>
            <a:pPr marL="12700">
              <a:spcBef>
                <a:spcPts val="100"/>
              </a:spcBef>
            </a:pPr>
            <a:r>
              <a:rPr sz="1200" b="1" dirty="0">
                <a:solidFill>
                  <a:srgbClr val="FFFFFF"/>
                </a:solidFill>
                <a:latin typeface="Times New Roman"/>
                <a:cs typeface="Times New Roman"/>
              </a:rPr>
              <a:t>Carnegie</a:t>
            </a:r>
            <a:r>
              <a:rPr sz="1200" b="1" spc="-70" dirty="0">
                <a:solidFill>
                  <a:srgbClr val="FFFFFF"/>
                </a:solidFill>
                <a:latin typeface="Times New Roman"/>
                <a:cs typeface="Times New Roman"/>
              </a:rPr>
              <a:t> </a:t>
            </a:r>
            <a:r>
              <a:rPr sz="1200" b="1" dirty="0">
                <a:solidFill>
                  <a:srgbClr val="FFFFFF"/>
                </a:solidFill>
                <a:latin typeface="Times New Roman"/>
                <a:cs typeface="Times New Roman"/>
              </a:rPr>
              <a:t>Mellon</a:t>
            </a:r>
            <a:endParaRPr sz="1200">
              <a:latin typeface="Times New Roman"/>
              <a:cs typeface="Times New Roman"/>
            </a:endParaRPr>
          </a:p>
        </p:txBody>
      </p:sp>
      <p:grpSp>
        <p:nvGrpSpPr>
          <p:cNvPr id="7" name="object 7"/>
          <p:cNvGrpSpPr/>
          <p:nvPr/>
        </p:nvGrpSpPr>
        <p:grpSpPr>
          <a:xfrm>
            <a:off x="4402021" y="1935070"/>
            <a:ext cx="3394781" cy="3871493"/>
            <a:chOff x="2618041" y="1331785"/>
            <a:chExt cx="3872865" cy="5059680"/>
          </a:xfrm>
        </p:grpSpPr>
        <p:pic>
          <p:nvPicPr>
            <p:cNvPr id="8" name="object 8"/>
            <p:cNvPicPr/>
            <p:nvPr/>
          </p:nvPicPr>
          <p:blipFill>
            <a:blip r:embed="rId3" cstate="print"/>
            <a:stretch>
              <a:fillRect/>
            </a:stretch>
          </p:blipFill>
          <p:spPr>
            <a:xfrm>
              <a:off x="2627376" y="1341120"/>
              <a:ext cx="3854195" cy="5040629"/>
            </a:xfrm>
            <a:prstGeom prst="rect">
              <a:avLst/>
            </a:prstGeom>
          </p:spPr>
        </p:pic>
        <p:sp>
          <p:nvSpPr>
            <p:cNvPr id="9" name="object 9"/>
            <p:cNvSpPr/>
            <p:nvPr/>
          </p:nvSpPr>
          <p:spPr>
            <a:xfrm>
              <a:off x="2622804" y="1336547"/>
              <a:ext cx="3863340" cy="5050155"/>
            </a:xfrm>
            <a:custGeom>
              <a:avLst/>
              <a:gdLst/>
              <a:ahLst/>
              <a:cxnLst/>
              <a:rect l="l" t="t" r="r" b="b"/>
              <a:pathLst>
                <a:path w="3863340" h="5050155">
                  <a:moveTo>
                    <a:pt x="0" y="5049774"/>
                  </a:moveTo>
                  <a:lnTo>
                    <a:pt x="0" y="0"/>
                  </a:lnTo>
                  <a:lnTo>
                    <a:pt x="3863340" y="0"/>
                  </a:lnTo>
                  <a:lnTo>
                    <a:pt x="3863340" y="5049774"/>
                  </a:lnTo>
                  <a:lnTo>
                    <a:pt x="0" y="5049774"/>
                  </a:lnTo>
                  <a:close/>
                </a:path>
              </a:pathLst>
            </a:custGeom>
            <a:ln w="9525">
              <a:solidFill>
                <a:srgbClr val="808080"/>
              </a:solidFill>
            </a:ln>
          </p:spPr>
          <p:txBody>
            <a:bodyPr wrap="square" lIns="0" tIns="0" rIns="0" bIns="0" rtlCol="0"/>
            <a:lstStyle/>
            <a:p>
              <a:endParaRPr/>
            </a:p>
          </p:txBody>
        </p:sp>
      </p:grpSp>
      <p:sp>
        <p:nvSpPr>
          <p:cNvPr id="10" name="object 10"/>
          <p:cNvSpPr txBox="1"/>
          <p:nvPr/>
        </p:nvSpPr>
        <p:spPr>
          <a:xfrm rot="19860000">
            <a:off x="2859133" y="3167230"/>
            <a:ext cx="799809" cy="228600"/>
          </a:xfrm>
          <a:prstGeom prst="rect">
            <a:avLst/>
          </a:prstGeom>
        </p:spPr>
        <p:txBody>
          <a:bodyPr vert="horz" wrap="square" lIns="0" tIns="0" rIns="0" bIns="0" rtlCol="0">
            <a:spAutoFit/>
          </a:bodyPr>
          <a:lstStyle/>
          <a:p>
            <a:pPr>
              <a:lnSpc>
                <a:spcPts val="1800"/>
              </a:lnSpc>
            </a:pPr>
            <a:r>
              <a:rPr spc="-30" dirty="0">
                <a:solidFill>
                  <a:srgbClr val="659AFF"/>
                </a:solidFill>
                <a:latin typeface="Arial"/>
                <a:cs typeface="Arial"/>
              </a:rPr>
              <a:t>Pa</a:t>
            </a:r>
            <a:r>
              <a:rPr sz="2700" spc="-44" baseline="1543" dirty="0">
                <a:solidFill>
                  <a:srgbClr val="659AFF"/>
                </a:solidFill>
                <a:latin typeface="Arial"/>
                <a:cs typeface="Arial"/>
              </a:rPr>
              <a:t>rallel</a:t>
            </a:r>
            <a:endParaRPr sz="2700" baseline="1543">
              <a:latin typeface="Arial"/>
              <a:cs typeface="Arial"/>
            </a:endParaRPr>
          </a:p>
        </p:txBody>
      </p:sp>
      <p:sp>
        <p:nvSpPr>
          <p:cNvPr id="20" name="object 20"/>
          <p:cNvSpPr txBox="1">
            <a:spLocks noGrp="1"/>
          </p:cNvSpPr>
          <p:nvPr>
            <p:ph type="title"/>
          </p:nvPr>
        </p:nvSpPr>
        <p:spPr>
          <a:xfrm>
            <a:off x="838200" y="38382"/>
            <a:ext cx="10515600" cy="1325563"/>
          </a:xfrm>
        </p:spPr>
        <p:txBody>
          <a:bodyPr vert="horz" wrap="square" lIns="0" tIns="12065" rIns="0" bIns="0" rtlCol="0" anchor="ctr">
            <a:spAutoFit/>
          </a:bodyPr>
          <a:lstStyle/>
          <a:p>
            <a:r>
              <a:rPr lang="en-US" dirty="0"/>
              <a:t>Existing Computing Paradigms ‐ Blue Group</a:t>
            </a:r>
          </a:p>
        </p:txBody>
      </p:sp>
      <p:sp>
        <p:nvSpPr>
          <p:cNvPr id="23" name="Slide Number Placeholder 22">
            <a:extLst>
              <a:ext uri="{FF2B5EF4-FFF2-40B4-BE49-F238E27FC236}">
                <a16:creationId xmlns:a16="http://schemas.microsoft.com/office/drawing/2014/main" id="{BACE6063-1E0F-CB4A-A517-D5E7FA2C2F90}"/>
              </a:ext>
            </a:extLst>
          </p:cNvPr>
          <p:cNvSpPr>
            <a:spLocks noGrp="1"/>
          </p:cNvSpPr>
          <p:nvPr>
            <p:ph type="sldNum" sz="quarter" idx="12"/>
          </p:nvPr>
        </p:nvSpPr>
        <p:spPr>
          <a:xfrm>
            <a:off x="8610600" y="6356350"/>
            <a:ext cx="2743200" cy="365125"/>
          </a:xfrm>
        </p:spPr>
        <p:txBody>
          <a:bodyPr/>
          <a:lstStyle/>
          <a:p>
            <a:fld id="{B6A95138-A96E-2F42-A959-2EFD44FE4AB7}" type="slidenum">
              <a:rPr lang="en-US" smtClean="0"/>
              <a:pPr/>
              <a:t>15</a:t>
            </a:fld>
            <a:endParaRPr lang="en-US" dirty="0"/>
          </a:p>
        </p:txBody>
      </p:sp>
      <p:sp>
        <p:nvSpPr>
          <p:cNvPr id="11" name="object 11"/>
          <p:cNvSpPr txBox="1"/>
          <p:nvPr/>
        </p:nvSpPr>
        <p:spPr>
          <a:xfrm rot="19860000">
            <a:off x="2828343" y="3406737"/>
            <a:ext cx="1132031" cy="228600"/>
          </a:xfrm>
          <a:prstGeom prst="rect">
            <a:avLst/>
          </a:prstGeom>
        </p:spPr>
        <p:txBody>
          <a:bodyPr vert="horz" wrap="square" lIns="0" tIns="0" rIns="0" bIns="0" rtlCol="0">
            <a:spAutoFit/>
          </a:bodyPr>
          <a:lstStyle/>
          <a:p>
            <a:pPr>
              <a:lnSpc>
                <a:spcPts val="1800"/>
              </a:lnSpc>
            </a:pPr>
            <a:r>
              <a:rPr spc="-30" dirty="0">
                <a:solidFill>
                  <a:srgbClr val="659AFF"/>
                </a:solidFill>
                <a:latin typeface="Arial"/>
                <a:cs typeface="Arial"/>
              </a:rPr>
              <a:t>Co</a:t>
            </a:r>
            <a:r>
              <a:rPr sz="2700" spc="-44" baseline="1543" dirty="0">
                <a:solidFill>
                  <a:srgbClr val="659AFF"/>
                </a:solidFill>
                <a:latin typeface="Arial"/>
                <a:cs typeface="Arial"/>
              </a:rPr>
              <a:t>mpu</a:t>
            </a:r>
            <a:r>
              <a:rPr sz="2700" spc="-44" baseline="3086" dirty="0">
                <a:solidFill>
                  <a:srgbClr val="659AFF"/>
                </a:solidFill>
                <a:latin typeface="Arial"/>
                <a:cs typeface="Arial"/>
              </a:rPr>
              <a:t>ting</a:t>
            </a:r>
            <a:endParaRPr sz="2700" baseline="3086">
              <a:latin typeface="Arial"/>
              <a:cs typeface="Arial"/>
            </a:endParaRPr>
          </a:p>
        </p:txBody>
      </p:sp>
      <p:sp>
        <p:nvSpPr>
          <p:cNvPr id="12" name="object 12"/>
          <p:cNvSpPr txBox="1"/>
          <p:nvPr/>
        </p:nvSpPr>
        <p:spPr>
          <a:xfrm rot="19860000">
            <a:off x="1761790" y="4313728"/>
            <a:ext cx="1119596" cy="228600"/>
          </a:xfrm>
          <a:prstGeom prst="rect">
            <a:avLst/>
          </a:prstGeom>
        </p:spPr>
        <p:txBody>
          <a:bodyPr vert="horz" wrap="square" lIns="0" tIns="0" rIns="0" bIns="0" rtlCol="0">
            <a:spAutoFit/>
          </a:bodyPr>
          <a:lstStyle/>
          <a:p>
            <a:pPr>
              <a:lnSpc>
                <a:spcPts val="1800"/>
              </a:lnSpc>
            </a:pPr>
            <a:r>
              <a:rPr spc="-30" dirty="0">
                <a:solidFill>
                  <a:srgbClr val="659AFF"/>
                </a:solidFill>
                <a:latin typeface="Arial"/>
                <a:cs typeface="Arial"/>
              </a:rPr>
              <a:t>Dist</a:t>
            </a:r>
            <a:r>
              <a:rPr sz="2700" spc="-44" baseline="1543" dirty="0">
                <a:solidFill>
                  <a:srgbClr val="659AFF"/>
                </a:solidFill>
                <a:latin typeface="Arial"/>
                <a:cs typeface="Arial"/>
              </a:rPr>
              <a:t>ribu</a:t>
            </a:r>
            <a:r>
              <a:rPr sz="2700" spc="-44" baseline="3086" dirty="0">
                <a:solidFill>
                  <a:srgbClr val="659AFF"/>
                </a:solidFill>
                <a:latin typeface="Arial"/>
                <a:cs typeface="Arial"/>
              </a:rPr>
              <a:t>ted</a:t>
            </a:r>
            <a:endParaRPr sz="2700" baseline="3086">
              <a:latin typeface="Arial"/>
              <a:cs typeface="Arial"/>
            </a:endParaRPr>
          </a:p>
        </p:txBody>
      </p:sp>
      <p:sp>
        <p:nvSpPr>
          <p:cNvPr id="13" name="object 13"/>
          <p:cNvSpPr txBox="1"/>
          <p:nvPr/>
        </p:nvSpPr>
        <p:spPr>
          <a:xfrm rot="19860000">
            <a:off x="1891329" y="4552243"/>
            <a:ext cx="1132031" cy="228600"/>
          </a:xfrm>
          <a:prstGeom prst="rect">
            <a:avLst/>
          </a:prstGeom>
        </p:spPr>
        <p:txBody>
          <a:bodyPr vert="horz" wrap="square" lIns="0" tIns="0" rIns="0" bIns="0" rtlCol="0">
            <a:spAutoFit/>
          </a:bodyPr>
          <a:lstStyle/>
          <a:p>
            <a:pPr>
              <a:lnSpc>
                <a:spcPts val="1800"/>
              </a:lnSpc>
            </a:pPr>
            <a:r>
              <a:rPr spc="-30" dirty="0">
                <a:solidFill>
                  <a:srgbClr val="659AFF"/>
                </a:solidFill>
                <a:latin typeface="Arial"/>
                <a:cs typeface="Arial"/>
              </a:rPr>
              <a:t>Co</a:t>
            </a:r>
            <a:r>
              <a:rPr sz="2700" spc="-44" baseline="1543" dirty="0">
                <a:solidFill>
                  <a:srgbClr val="659AFF"/>
                </a:solidFill>
                <a:latin typeface="Arial"/>
                <a:cs typeface="Arial"/>
              </a:rPr>
              <a:t>mpu</a:t>
            </a:r>
            <a:r>
              <a:rPr sz="2700" spc="-44" baseline="3086" dirty="0">
                <a:solidFill>
                  <a:srgbClr val="659AFF"/>
                </a:solidFill>
                <a:latin typeface="Arial"/>
                <a:cs typeface="Arial"/>
              </a:rPr>
              <a:t>ting</a:t>
            </a:r>
            <a:endParaRPr sz="2700" baseline="3086">
              <a:latin typeface="Arial"/>
              <a:cs typeface="Arial"/>
            </a:endParaRPr>
          </a:p>
        </p:txBody>
      </p:sp>
      <p:sp>
        <p:nvSpPr>
          <p:cNvPr id="14" name="object 14"/>
          <p:cNvSpPr txBox="1"/>
          <p:nvPr/>
        </p:nvSpPr>
        <p:spPr>
          <a:xfrm rot="1140000">
            <a:off x="8665505" y="1855893"/>
            <a:ext cx="491949" cy="228600"/>
          </a:xfrm>
          <a:prstGeom prst="rect">
            <a:avLst/>
          </a:prstGeom>
        </p:spPr>
        <p:txBody>
          <a:bodyPr vert="horz" wrap="square" lIns="0" tIns="0" rIns="0" bIns="0" rtlCol="0">
            <a:spAutoFit/>
          </a:bodyPr>
          <a:lstStyle/>
          <a:p>
            <a:pPr>
              <a:lnSpc>
                <a:spcPts val="1800"/>
              </a:lnSpc>
            </a:pPr>
            <a:r>
              <a:rPr sz="2700" spc="-52" baseline="1543" dirty="0">
                <a:solidFill>
                  <a:srgbClr val="659AFF"/>
                </a:solidFill>
                <a:latin typeface="Arial"/>
                <a:cs typeface="Arial"/>
              </a:rPr>
              <a:t>G</a:t>
            </a:r>
            <a:r>
              <a:rPr spc="-30" dirty="0">
                <a:solidFill>
                  <a:srgbClr val="659AFF"/>
                </a:solidFill>
                <a:latin typeface="Arial"/>
                <a:cs typeface="Arial"/>
              </a:rPr>
              <a:t>ri</a:t>
            </a:r>
            <a:r>
              <a:rPr spc="-5" dirty="0">
                <a:solidFill>
                  <a:srgbClr val="659AFF"/>
                </a:solidFill>
                <a:latin typeface="Arial"/>
                <a:cs typeface="Arial"/>
              </a:rPr>
              <a:t>d</a:t>
            </a:r>
            <a:endParaRPr>
              <a:latin typeface="Arial"/>
              <a:cs typeface="Arial"/>
            </a:endParaRPr>
          </a:p>
        </p:txBody>
      </p:sp>
      <p:sp>
        <p:nvSpPr>
          <p:cNvPr id="15" name="object 15"/>
          <p:cNvSpPr txBox="1"/>
          <p:nvPr/>
        </p:nvSpPr>
        <p:spPr>
          <a:xfrm rot="1140000">
            <a:off x="8252220" y="2113221"/>
            <a:ext cx="1132653" cy="228600"/>
          </a:xfrm>
          <a:prstGeom prst="rect">
            <a:avLst/>
          </a:prstGeom>
        </p:spPr>
        <p:txBody>
          <a:bodyPr vert="horz" wrap="square" lIns="0" tIns="0" rIns="0" bIns="0" rtlCol="0">
            <a:spAutoFit/>
          </a:bodyPr>
          <a:lstStyle/>
          <a:p>
            <a:pPr>
              <a:lnSpc>
                <a:spcPts val="1800"/>
              </a:lnSpc>
            </a:pPr>
            <a:r>
              <a:rPr sz="2700" spc="-44" baseline="3086" dirty="0">
                <a:solidFill>
                  <a:srgbClr val="659AFF"/>
                </a:solidFill>
                <a:latin typeface="Arial"/>
                <a:cs typeface="Arial"/>
              </a:rPr>
              <a:t>Com</a:t>
            </a:r>
            <a:r>
              <a:rPr sz="2700" spc="-44" baseline="1543" dirty="0">
                <a:solidFill>
                  <a:srgbClr val="659AFF"/>
                </a:solidFill>
                <a:latin typeface="Arial"/>
                <a:cs typeface="Arial"/>
              </a:rPr>
              <a:t>put</a:t>
            </a:r>
            <a:r>
              <a:rPr spc="-30" dirty="0">
                <a:solidFill>
                  <a:srgbClr val="659AFF"/>
                </a:solidFill>
                <a:latin typeface="Arial"/>
                <a:cs typeface="Arial"/>
              </a:rPr>
              <a:t>ing</a:t>
            </a:r>
            <a:endParaRPr>
              <a:latin typeface="Arial"/>
              <a:cs typeface="Arial"/>
            </a:endParaRPr>
          </a:p>
        </p:txBody>
      </p:sp>
      <p:sp>
        <p:nvSpPr>
          <p:cNvPr id="16" name="object 16"/>
          <p:cNvSpPr txBox="1"/>
          <p:nvPr/>
        </p:nvSpPr>
        <p:spPr>
          <a:xfrm rot="1140000">
            <a:off x="9700359" y="1350353"/>
            <a:ext cx="655812" cy="228600"/>
          </a:xfrm>
          <a:prstGeom prst="rect">
            <a:avLst/>
          </a:prstGeom>
        </p:spPr>
        <p:txBody>
          <a:bodyPr vert="horz" wrap="square" lIns="0" tIns="0" rIns="0" bIns="0" rtlCol="0">
            <a:spAutoFit/>
          </a:bodyPr>
          <a:lstStyle/>
          <a:p>
            <a:pPr>
              <a:lnSpc>
                <a:spcPts val="1800"/>
              </a:lnSpc>
            </a:pPr>
            <a:r>
              <a:rPr sz="2700" spc="-37" baseline="1543" dirty="0">
                <a:solidFill>
                  <a:srgbClr val="659AFF"/>
                </a:solidFill>
                <a:latin typeface="Arial"/>
                <a:cs typeface="Arial"/>
              </a:rPr>
              <a:t>Sup</a:t>
            </a:r>
            <a:r>
              <a:rPr spc="-25" dirty="0">
                <a:solidFill>
                  <a:srgbClr val="659AFF"/>
                </a:solidFill>
                <a:latin typeface="Arial"/>
                <a:cs typeface="Arial"/>
              </a:rPr>
              <a:t>er</a:t>
            </a:r>
            <a:endParaRPr>
              <a:latin typeface="Arial"/>
              <a:cs typeface="Arial"/>
            </a:endParaRPr>
          </a:p>
        </p:txBody>
      </p:sp>
      <p:sp>
        <p:nvSpPr>
          <p:cNvPr id="17" name="object 17"/>
          <p:cNvSpPr txBox="1"/>
          <p:nvPr/>
        </p:nvSpPr>
        <p:spPr>
          <a:xfrm rot="1140000">
            <a:off x="9368329" y="1609801"/>
            <a:ext cx="1132653" cy="228600"/>
          </a:xfrm>
          <a:prstGeom prst="rect">
            <a:avLst/>
          </a:prstGeom>
        </p:spPr>
        <p:txBody>
          <a:bodyPr vert="horz" wrap="square" lIns="0" tIns="0" rIns="0" bIns="0" rtlCol="0">
            <a:spAutoFit/>
          </a:bodyPr>
          <a:lstStyle/>
          <a:p>
            <a:pPr>
              <a:lnSpc>
                <a:spcPts val="1800"/>
              </a:lnSpc>
            </a:pPr>
            <a:r>
              <a:rPr sz="2700" spc="-44" baseline="3086" dirty="0">
                <a:solidFill>
                  <a:srgbClr val="659AFF"/>
                </a:solidFill>
                <a:latin typeface="Arial"/>
                <a:cs typeface="Arial"/>
              </a:rPr>
              <a:t>Com</a:t>
            </a:r>
            <a:r>
              <a:rPr sz="2700" spc="-44" baseline="1543" dirty="0">
                <a:solidFill>
                  <a:srgbClr val="659AFF"/>
                </a:solidFill>
                <a:latin typeface="Arial"/>
                <a:cs typeface="Arial"/>
              </a:rPr>
              <a:t>put</a:t>
            </a:r>
            <a:r>
              <a:rPr spc="-30" dirty="0">
                <a:solidFill>
                  <a:srgbClr val="659AFF"/>
                </a:solidFill>
                <a:latin typeface="Arial"/>
                <a:cs typeface="Arial"/>
              </a:rPr>
              <a:t>ing</a:t>
            </a:r>
            <a:endParaRPr>
              <a:latin typeface="Arial"/>
              <a:cs typeface="Arial"/>
            </a:endParaRPr>
          </a:p>
        </p:txBody>
      </p:sp>
      <p:sp>
        <p:nvSpPr>
          <p:cNvPr id="18" name="object 18"/>
          <p:cNvSpPr txBox="1"/>
          <p:nvPr/>
        </p:nvSpPr>
        <p:spPr>
          <a:xfrm rot="1140000">
            <a:off x="9647303" y="2864504"/>
            <a:ext cx="763376" cy="228600"/>
          </a:xfrm>
          <a:prstGeom prst="rect">
            <a:avLst/>
          </a:prstGeom>
        </p:spPr>
        <p:txBody>
          <a:bodyPr vert="horz" wrap="square" lIns="0" tIns="0" rIns="0" bIns="0" rtlCol="0">
            <a:spAutoFit/>
          </a:bodyPr>
          <a:lstStyle/>
          <a:p>
            <a:pPr>
              <a:lnSpc>
                <a:spcPts val="1800"/>
              </a:lnSpc>
            </a:pPr>
            <a:r>
              <a:rPr sz="2700" spc="-44" baseline="1543" dirty="0">
                <a:solidFill>
                  <a:srgbClr val="659AFF"/>
                </a:solidFill>
                <a:latin typeface="Arial"/>
                <a:cs typeface="Arial"/>
              </a:rPr>
              <a:t>Clus</a:t>
            </a:r>
            <a:r>
              <a:rPr spc="-30" dirty="0">
                <a:solidFill>
                  <a:srgbClr val="659AFF"/>
                </a:solidFill>
                <a:latin typeface="Arial"/>
                <a:cs typeface="Arial"/>
              </a:rPr>
              <a:t>ter</a:t>
            </a:r>
            <a:endParaRPr>
              <a:latin typeface="Arial"/>
              <a:cs typeface="Arial"/>
            </a:endParaRPr>
          </a:p>
        </p:txBody>
      </p:sp>
      <p:sp>
        <p:nvSpPr>
          <p:cNvPr id="19" name="object 19"/>
          <p:cNvSpPr txBox="1"/>
          <p:nvPr/>
        </p:nvSpPr>
        <p:spPr>
          <a:xfrm rot="1140000">
            <a:off x="9368003" y="3123020"/>
            <a:ext cx="1132653" cy="228600"/>
          </a:xfrm>
          <a:prstGeom prst="rect">
            <a:avLst/>
          </a:prstGeom>
        </p:spPr>
        <p:txBody>
          <a:bodyPr vert="horz" wrap="square" lIns="0" tIns="0" rIns="0" bIns="0" rtlCol="0">
            <a:spAutoFit/>
          </a:bodyPr>
          <a:lstStyle/>
          <a:p>
            <a:pPr>
              <a:lnSpc>
                <a:spcPts val="1800"/>
              </a:lnSpc>
            </a:pPr>
            <a:r>
              <a:rPr sz="2700" spc="-44" baseline="3086" dirty="0">
                <a:solidFill>
                  <a:srgbClr val="659AFF"/>
                </a:solidFill>
                <a:latin typeface="Arial"/>
                <a:cs typeface="Arial"/>
              </a:rPr>
              <a:t>Com</a:t>
            </a:r>
            <a:r>
              <a:rPr sz="2700" spc="-44" baseline="1543" dirty="0">
                <a:solidFill>
                  <a:srgbClr val="659AFF"/>
                </a:solidFill>
                <a:latin typeface="Arial"/>
                <a:cs typeface="Arial"/>
              </a:rPr>
              <a:t>put</a:t>
            </a:r>
            <a:r>
              <a:rPr spc="-30" dirty="0">
                <a:solidFill>
                  <a:srgbClr val="659AFF"/>
                </a:solidFill>
                <a:latin typeface="Arial"/>
                <a:cs typeface="Arial"/>
              </a:rPr>
              <a:t>ing</a:t>
            </a:r>
            <a:endParaRPr>
              <a:latin typeface="Arial"/>
              <a:cs typeface="Arial"/>
            </a:endParaRPr>
          </a:p>
        </p:txBody>
      </p:sp>
    </p:spTree>
    <p:extLst>
      <p:ext uri="{BB962C8B-B14F-4D97-AF65-F5344CB8AC3E}">
        <p14:creationId xmlns:p14="http://schemas.microsoft.com/office/powerpoint/2010/main" val="291866090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Traditional computing model</a:t>
            </a:r>
          </a:p>
        </p:txBody>
      </p:sp>
      <p:pic>
        <p:nvPicPr>
          <p:cNvPr id="3" name="Picture 2" descr="Shows racks of computers in a data cente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49054" y="2382545"/>
            <a:ext cx="4585336" cy="325050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7" name="Content Placeholder 6"/>
          <p:cNvSpPr>
            <a:spLocks noGrp="1"/>
          </p:cNvSpPr>
          <p:nvPr>
            <p:ph idx="1"/>
          </p:nvPr>
        </p:nvSpPr>
        <p:spPr>
          <a:xfrm>
            <a:off x="5439722" y="1551141"/>
            <a:ext cx="6736078" cy="4913308"/>
          </a:xfrm>
        </p:spPr>
        <p:txBody>
          <a:bodyPr>
            <a:noAutofit/>
          </a:bodyPr>
          <a:lstStyle/>
          <a:p>
            <a:pPr marL="457200" indent="-457200"/>
            <a:r>
              <a:rPr lang="en-US" dirty="0">
                <a:latin typeface="+mj-lt"/>
              </a:rPr>
              <a:t>Infrastructure as hardware</a:t>
            </a:r>
          </a:p>
          <a:p>
            <a:pPr marL="457200" indent="-457200"/>
            <a:r>
              <a:rPr lang="en-US" dirty="0">
                <a:latin typeface="+mj-lt"/>
              </a:rPr>
              <a:t>Hardware solutions:</a:t>
            </a:r>
          </a:p>
          <a:p>
            <a:pPr marL="914400" lvl="1" indent="-457200"/>
            <a:r>
              <a:rPr lang="en-US" sz="2800" dirty="0">
                <a:latin typeface="+mj-lt"/>
              </a:rPr>
              <a:t>Require space, staff, physical security, planning, capital expenditure</a:t>
            </a:r>
          </a:p>
          <a:p>
            <a:pPr marL="914400" lvl="1" indent="-457200"/>
            <a:r>
              <a:rPr lang="en-US" sz="2800" dirty="0">
                <a:latin typeface="+mj-lt"/>
              </a:rPr>
              <a:t>Have a long hardware procurement cycle</a:t>
            </a:r>
          </a:p>
          <a:p>
            <a:pPr marL="914400" lvl="1" indent="-457200"/>
            <a:r>
              <a:rPr lang="en-US" sz="2800" dirty="0">
                <a:latin typeface="+mj-lt"/>
              </a:rPr>
              <a:t>Require you to provision capacity by guessing theoretical maximum peaks</a:t>
            </a:r>
          </a:p>
        </p:txBody>
      </p:sp>
      <p:sp>
        <p:nvSpPr>
          <p:cNvPr id="5" name="Slide Number Placeholder 4">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150</a:t>
            </a:fld>
            <a:endParaRPr lang="en-US" dirty="0"/>
          </a:p>
        </p:txBody>
      </p:sp>
    </p:spTree>
    <p:custDataLst>
      <p:tags r:id="rId1"/>
    </p:custDataLst>
    <p:extLst>
      <p:ext uri="{BB962C8B-B14F-4D97-AF65-F5344CB8AC3E}">
        <p14:creationId xmlns:p14="http://schemas.microsoft.com/office/powerpoint/2010/main" val="212098150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Cloud computing model</a:t>
            </a:r>
          </a:p>
        </p:txBody>
      </p:sp>
      <p:pic>
        <p:nvPicPr>
          <p:cNvPr id="10" name="Picture 9" descr="Shows five columns of strings of bits.">
            <a:extLst>
              <a:ext uri="{FF2B5EF4-FFF2-40B4-BE49-F238E27FC236}">
                <a16:creationId xmlns:a16="http://schemas.microsoft.com/office/drawing/2014/main" id="{9D9D696E-B1A3-4003-8E71-AB99BD4F8CC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49053" y="2382545"/>
            <a:ext cx="4585337" cy="3274967"/>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8" name="Content Placeholder 6">
            <a:extLst>
              <a:ext uri="{FF2B5EF4-FFF2-40B4-BE49-F238E27FC236}">
                <a16:creationId xmlns:a16="http://schemas.microsoft.com/office/drawing/2014/main" id="{89AE17E4-F3C7-4E16-A35D-54E0EAD634A1}"/>
              </a:ext>
            </a:extLst>
          </p:cNvPr>
          <p:cNvSpPr txBox="1">
            <a:spLocks/>
          </p:cNvSpPr>
          <p:nvPr/>
        </p:nvSpPr>
        <p:spPr>
          <a:xfrm>
            <a:off x="5439722" y="1551141"/>
            <a:ext cx="6736078" cy="491330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r>
              <a:rPr lang="en-US" dirty="0">
                <a:latin typeface="+mj-lt"/>
              </a:rPr>
              <a:t>Infrastructure as software</a:t>
            </a:r>
          </a:p>
          <a:p>
            <a:pPr marL="457200" indent="-457200"/>
            <a:r>
              <a:rPr lang="en-US" dirty="0">
                <a:latin typeface="+mj-lt"/>
              </a:rPr>
              <a:t>Software solutions:</a:t>
            </a:r>
          </a:p>
          <a:p>
            <a:pPr marL="914400" lvl="1" indent="-457200"/>
            <a:r>
              <a:rPr lang="en-US" sz="2800" dirty="0">
                <a:latin typeface="+mj-lt"/>
              </a:rPr>
              <a:t>Are flexible</a:t>
            </a:r>
          </a:p>
          <a:p>
            <a:pPr marL="914400" lvl="1" indent="-457200"/>
            <a:r>
              <a:rPr lang="en-US" sz="2800" dirty="0">
                <a:latin typeface="+mj-lt"/>
              </a:rPr>
              <a:t>Can change more quickly, easily, and cost-effectively than hardware solutions</a:t>
            </a:r>
          </a:p>
          <a:p>
            <a:pPr marL="914400" lvl="1" indent="-457200"/>
            <a:r>
              <a:rPr lang="en-US" sz="2800" dirty="0">
                <a:latin typeface="+mj-lt"/>
              </a:rPr>
              <a:t>Eliminate the undifferentiated heavy-lifting tasks</a:t>
            </a:r>
          </a:p>
        </p:txBody>
      </p:sp>
      <p:sp>
        <p:nvSpPr>
          <p:cNvPr id="2" name="Slide Number Placeholder 1">
            <a:extLst>
              <a:ext uri="{C183D7F6-B498-43B3-948B-1728B52AA6E4}">
                <adec:decorative xmlns:adec="http://schemas.microsoft.com/office/drawing/2017/decorative" val="1"/>
              </a:ext>
            </a:extLst>
          </p:cNvPr>
          <p:cNvSpPr>
            <a:spLocks noGrp="1"/>
          </p:cNvSpPr>
          <p:nvPr>
            <p:ph type="sldNum" sz="quarter" idx="12"/>
          </p:nvPr>
        </p:nvSpPr>
        <p:spPr/>
        <p:txBody>
          <a:bodyPr/>
          <a:lstStyle/>
          <a:p>
            <a:fld id="{9FC43BFD-8FF7-A343-A8A6-E2338FCE8046}" type="slidenum">
              <a:rPr lang="en-US" smtClean="0"/>
              <a:pPr/>
              <a:t>151</a:t>
            </a:fld>
            <a:endParaRPr lang="en-US" dirty="0"/>
          </a:p>
        </p:txBody>
      </p:sp>
    </p:spTree>
    <p:custDataLst>
      <p:tags r:id="rId1"/>
    </p:custDataLst>
    <p:extLst>
      <p:ext uri="{BB962C8B-B14F-4D97-AF65-F5344CB8AC3E}">
        <p14:creationId xmlns:p14="http://schemas.microsoft.com/office/powerpoint/2010/main" val="330859951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a:t>
            </a:r>
            <a:r>
              <a:rPr lang="en-US" dirty="0">
                <a:solidFill>
                  <a:srgbClr val="FFFFFF"/>
                </a:solidFill>
              </a:rPr>
              <a:t>loud</a:t>
            </a:r>
            <a:r>
              <a:rPr lang="en-US" dirty="0"/>
              <a:t> service models</a:t>
            </a:r>
          </a:p>
        </p:txBody>
      </p:sp>
      <p:sp>
        <p:nvSpPr>
          <p:cNvPr id="14" name="Content Placeholder 6"/>
          <p:cNvSpPr txBox="1">
            <a:spLocks/>
          </p:cNvSpPr>
          <p:nvPr/>
        </p:nvSpPr>
        <p:spPr>
          <a:xfrm>
            <a:off x="1056907" y="1815058"/>
            <a:ext cx="3084629" cy="1902698"/>
          </a:xfrm>
          <a:prstGeom prst="roundRect">
            <a:avLst/>
          </a:prstGeom>
          <a:ln w="28575">
            <a:solidFill>
              <a:schemeClr val="accent3"/>
            </a:solidFill>
          </a:ln>
        </p:spPr>
        <p:style>
          <a:lnRef idx="2">
            <a:schemeClr val="accent1"/>
          </a:lnRef>
          <a:fillRef idx="1">
            <a:schemeClr val="lt1"/>
          </a:fillRef>
          <a:effectRef idx="0">
            <a:schemeClr val="accent1"/>
          </a:effectRef>
          <a:fontRef idx="minor">
            <a:schemeClr val="dk1"/>
          </a:fontRef>
        </p:style>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667" dirty="0">
                <a:latin typeface="Amazon Ember" panose="020B0603020204020204" pitchFamily="34" charset="0"/>
                <a:ea typeface="Amazon Ember" panose="020B0603020204020204" pitchFamily="34" charset="0"/>
                <a:cs typeface="Amazon Ember" panose="020B0603020204020204" pitchFamily="34" charset="0"/>
              </a:rPr>
              <a:t>IaaS</a:t>
            </a:r>
          </a:p>
          <a:p>
            <a:pPr algn="ct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a:t>
            </a:r>
            <a:r>
              <a:rPr lang="en-US" sz="2667"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infrastructure as a service</a:t>
            </a: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a:t>
            </a:r>
            <a:endParaRPr lang="en-US" sz="3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 name="TextBox 6"/>
          <p:cNvSpPr txBox="1"/>
          <p:nvPr/>
        </p:nvSpPr>
        <p:spPr>
          <a:xfrm>
            <a:off x="1407522" y="5006351"/>
            <a:ext cx="2452916" cy="830997"/>
          </a:xfrm>
          <a:prstGeom prst="rect">
            <a:avLst/>
          </a:prstGeom>
          <a:noFill/>
        </p:spPr>
        <p:txBody>
          <a:bodyPr wrap="none" rtlCol="0">
            <a:spAutoFit/>
          </a:bodyP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More control</a:t>
            </a:r>
            <a:b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over IT resources</a:t>
            </a:r>
          </a:p>
        </p:txBody>
      </p:sp>
      <p:sp>
        <p:nvSpPr>
          <p:cNvPr id="10" name="Content Placeholder 6"/>
          <p:cNvSpPr txBox="1">
            <a:spLocks/>
          </p:cNvSpPr>
          <p:nvPr/>
        </p:nvSpPr>
        <p:spPr>
          <a:xfrm>
            <a:off x="4556787" y="1815058"/>
            <a:ext cx="3081528" cy="1901952"/>
          </a:xfrm>
          <a:prstGeom prst="roundRect">
            <a:avLst/>
          </a:prstGeom>
          <a:ln w="28575">
            <a:solidFill>
              <a:schemeClr val="accent2"/>
            </a:solidFill>
          </a:ln>
        </p:spPr>
        <p:style>
          <a:lnRef idx="2">
            <a:schemeClr val="accent2"/>
          </a:lnRef>
          <a:fillRef idx="1">
            <a:schemeClr val="lt1"/>
          </a:fillRef>
          <a:effectRef idx="0">
            <a:schemeClr val="accent2"/>
          </a:effectRef>
          <a:fontRef idx="minor">
            <a:schemeClr val="dk1"/>
          </a:fontRef>
        </p:style>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667" dirty="0">
                <a:latin typeface="Amazon Ember" panose="020B0603020204020204" pitchFamily="34" charset="0"/>
                <a:ea typeface="Amazon Ember" panose="020B0603020204020204" pitchFamily="34" charset="0"/>
                <a:cs typeface="Amazon Ember" panose="020B0603020204020204" pitchFamily="34" charset="0"/>
              </a:rPr>
              <a:t>PaaS</a:t>
            </a:r>
          </a:p>
          <a:p>
            <a:pPr algn="ct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a:t>
            </a:r>
            <a:r>
              <a:rPr lang="en-US" sz="2667"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platform as a service</a:t>
            </a: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a:t>
            </a:r>
            <a:endParaRPr lang="en-US" sz="3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 name="Content Placeholder 6"/>
          <p:cNvSpPr txBox="1">
            <a:spLocks/>
          </p:cNvSpPr>
          <p:nvPr/>
        </p:nvSpPr>
        <p:spPr>
          <a:xfrm>
            <a:off x="8089874" y="1815058"/>
            <a:ext cx="3081528" cy="1901952"/>
          </a:xfrm>
          <a:prstGeom prst="roundRect">
            <a:avLst/>
          </a:prstGeom>
          <a:ln w="28575">
            <a:solidFill>
              <a:schemeClr val="accent6"/>
            </a:solidFill>
          </a:ln>
        </p:spPr>
        <p:style>
          <a:lnRef idx="2">
            <a:schemeClr val="accent4"/>
          </a:lnRef>
          <a:fillRef idx="1">
            <a:schemeClr val="lt1"/>
          </a:fillRef>
          <a:effectRef idx="0">
            <a:schemeClr val="accent4"/>
          </a:effectRef>
          <a:fontRef idx="minor">
            <a:schemeClr val="dk1"/>
          </a:fontRef>
        </p:style>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667" dirty="0">
                <a:latin typeface="Amazon Ember" panose="020B0603020204020204" pitchFamily="34" charset="0"/>
                <a:ea typeface="Amazon Ember" panose="020B0603020204020204" pitchFamily="34" charset="0"/>
                <a:cs typeface="Amazon Ember" panose="020B0603020204020204" pitchFamily="34" charset="0"/>
              </a:rPr>
              <a:t>SaaS</a:t>
            </a:r>
          </a:p>
          <a:p>
            <a:pPr algn="ct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a:t>
            </a:r>
            <a:r>
              <a:rPr lang="en-US" sz="2667"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software as a service</a:t>
            </a:r>
            <a:r>
              <a:rPr lang="en-US" sz="2667" dirty="0">
                <a:latin typeface="Amazon Ember Light" panose="020B0403020204020204" pitchFamily="34" charset="0"/>
                <a:ea typeface="Amazon Ember Light" panose="020B0403020204020204" pitchFamily="34" charset="0"/>
                <a:cs typeface="Amazon Ember Light" panose="020B0403020204020204" pitchFamily="34" charset="0"/>
              </a:rPr>
              <a:t>)</a:t>
            </a:r>
            <a:endParaRPr lang="en-US" sz="3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 name="TextBox 12"/>
          <p:cNvSpPr txBox="1"/>
          <p:nvPr/>
        </p:nvSpPr>
        <p:spPr>
          <a:xfrm>
            <a:off x="8438939" y="5006351"/>
            <a:ext cx="2452916" cy="830997"/>
          </a:xfrm>
          <a:prstGeom prst="rect">
            <a:avLst/>
          </a:prstGeom>
          <a:noFill/>
        </p:spPr>
        <p:txBody>
          <a:bodyPr wrap="none" rtlCol="0">
            <a:spAutoFit/>
          </a:bodyP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Less control</a:t>
            </a:r>
            <a:b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over IT resources</a:t>
            </a:r>
          </a:p>
        </p:txBody>
      </p:sp>
      <p:sp>
        <p:nvSpPr>
          <p:cNvPr id="5" name="Right Arrow 4" descr="Right-arrow going from iaas to saas."/>
          <p:cNvSpPr/>
          <p:nvPr/>
        </p:nvSpPr>
        <p:spPr>
          <a:xfrm>
            <a:off x="1056907" y="4002764"/>
            <a:ext cx="10150803" cy="842963"/>
          </a:xfrm>
          <a:prstGeom prst="rightArrow">
            <a:avLst/>
          </a:prstGeom>
          <a:gradFill flip="none" rotWithShape="1">
            <a:gsLst>
              <a:gs pos="0">
                <a:schemeClr val="accent3"/>
              </a:gs>
              <a:gs pos="50000">
                <a:schemeClr val="accent2"/>
              </a:gs>
              <a:gs pos="100000">
                <a:schemeClr val="accent6"/>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C183D7F6-B498-43B3-948B-1728B52AA6E4}">
                <adec:decorative xmlns:adec="http://schemas.microsoft.com/office/drawing/2017/decorative" val="1"/>
              </a:ext>
            </a:extLst>
          </p:cNvPr>
          <p:cNvSpPr>
            <a:spLocks noGrp="1"/>
          </p:cNvSpPr>
          <p:nvPr>
            <p:ph type="sldNum" sz="quarter" idx="12"/>
          </p:nvPr>
        </p:nvSpPr>
        <p:spPr/>
        <p:txBody>
          <a:bodyPr/>
          <a:lstStyle/>
          <a:p>
            <a:fld id="{9FC43BFD-8FF7-A343-A8A6-E2338FCE8046}" type="slidenum">
              <a:rPr lang="en-US" smtClean="0"/>
              <a:pPr/>
              <a:t>152</a:t>
            </a:fld>
            <a:endParaRPr lang="en-US" dirty="0"/>
          </a:p>
        </p:txBody>
      </p:sp>
    </p:spTree>
    <p:custDataLst>
      <p:tags r:id="rId1"/>
    </p:custDataLst>
    <p:extLst>
      <p:ext uri="{BB962C8B-B14F-4D97-AF65-F5344CB8AC3E}">
        <p14:creationId xmlns:p14="http://schemas.microsoft.com/office/powerpoint/2010/main" val="260250398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9100" y="328047"/>
            <a:ext cx="9034272" cy="474119"/>
          </a:xfrm>
        </p:spPr>
        <p:txBody>
          <a:bodyPr/>
          <a:lstStyle/>
          <a:p>
            <a:r>
              <a:rPr lang="en-US" dirty="0"/>
              <a:t>Cloud computing deployment models</a:t>
            </a:r>
          </a:p>
        </p:txBody>
      </p:sp>
      <p:pic>
        <p:nvPicPr>
          <p:cNvPr id="9218" name="Picture 2">
            <a:extLs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240" y="1746476"/>
            <a:ext cx="3415175" cy="272125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6D91E24-660A-4BC3-9FA1-FB7B610E09B8}"/>
              </a:ext>
            </a:extLst>
          </p:cNvPr>
          <p:cNvSpPr txBox="1"/>
          <p:nvPr/>
        </p:nvSpPr>
        <p:spPr>
          <a:xfrm>
            <a:off x="1685439" y="4739532"/>
            <a:ext cx="1096775" cy="523220"/>
          </a:xfrm>
          <a:prstGeom prst="rect">
            <a:avLst/>
          </a:prstGeom>
          <a:noFill/>
        </p:spPr>
        <p:txBody>
          <a:bodyPr wrap="none" rtlCol="0">
            <a:spAutoFit/>
          </a:bodyPr>
          <a:lstStyle/>
          <a:p>
            <a:pPr algn="ctr"/>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Cloud</a:t>
            </a:r>
          </a:p>
        </p:txBody>
      </p:sp>
      <p:pic>
        <p:nvPicPr>
          <p:cNvPr id="2" name="Picture 1">
            <a:extLs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25657" r="25555"/>
          <a:stretch/>
        </p:blipFill>
        <p:spPr>
          <a:xfrm>
            <a:off x="4342641" y="2008275"/>
            <a:ext cx="3566283" cy="2329990"/>
          </a:xfrm>
          <a:prstGeom prst="rect">
            <a:avLst/>
          </a:prstGeom>
        </p:spPr>
      </p:pic>
      <p:sp>
        <p:nvSpPr>
          <p:cNvPr id="15" name="TextBox 14">
            <a:extLst>
              <a:ext uri="{FF2B5EF4-FFF2-40B4-BE49-F238E27FC236}">
                <a16:creationId xmlns:a16="http://schemas.microsoft.com/office/drawing/2014/main" id="{A317C262-BC1E-4167-8DFD-72FE837B8AB8}"/>
              </a:ext>
            </a:extLst>
          </p:cNvPr>
          <p:cNvSpPr txBox="1"/>
          <p:nvPr/>
        </p:nvSpPr>
        <p:spPr>
          <a:xfrm>
            <a:off x="5483492" y="4739532"/>
            <a:ext cx="1225015" cy="523220"/>
          </a:xfrm>
          <a:prstGeom prst="rect">
            <a:avLst/>
          </a:prstGeom>
          <a:noFill/>
        </p:spPr>
        <p:txBody>
          <a:bodyPr wrap="none" rtlCol="0">
            <a:spAutoFit/>
          </a:bodyPr>
          <a:lstStyle/>
          <a:p>
            <a:pPr algn="ctr"/>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Hybrid</a:t>
            </a:r>
          </a:p>
        </p:txBody>
      </p:sp>
      <p:pic>
        <p:nvPicPr>
          <p:cNvPr id="11" name="Picture 10">
            <a:extLst>
              <a:ext uri="{FF2B5EF4-FFF2-40B4-BE49-F238E27FC236}">
                <a16:creationId xmlns:a16="http://schemas.microsoft.com/office/drawing/2014/main" id="{068E5CE6-6114-BB4A-AE15-1A2202B504FE}"/>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25657" r="25555"/>
          <a:stretch/>
        </p:blipFill>
        <p:spPr>
          <a:xfrm>
            <a:off x="8310150" y="1942108"/>
            <a:ext cx="3566283" cy="2329990"/>
          </a:xfrm>
          <a:prstGeom prst="rect">
            <a:avLst/>
          </a:prstGeom>
        </p:spPr>
      </p:pic>
      <p:sp>
        <p:nvSpPr>
          <p:cNvPr id="16" name="TextBox 15">
            <a:extLst>
              <a:ext uri="{FF2B5EF4-FFF2-40B4-BE49-F238E27FC236}">
                <a16:creationId xmlns:a16="http://schemas.microsoft.com/office/drawing/2014/main" id="{DD56D925-A57D-4EF1-AD5F-E07FA75902AF}"/>
              </a:ext>
            </a:extLst>
          </p:cNvPr>
          <p:cNvSpPr txBox="1"/>
          <p:nvPr/>
        </p:nvSpPr>
        <p:spPr>
          <a:xfrm>
            <a:off x="8882863" y="4739532"/>
            <a:ext cx="2420856" cy="954107"/>
          </a:xfrm>
          <a:prstGeom prst="rect">
            <a:avLst/>
          </a:prstGeom>
          <a:noFill/>
        </p:spPr>
        <p:txBody>
          <a:bodyPr wrap="none" rtlCol="0">
            <a:spAutoFit/>
          </a:bodyPr>
          <a:lstStyle/>
          <a:p>
            <a:pPr algn="ctr"/>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On-premises</a:t>
            </a:r>
            <a:b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(private cloud)</a:t>
            </a:r>
          </a:p>
        </p:txBody>
      </p:sp>
      <p:sp>
        <p:nvSpPr>
          <p:cNvPr id="5" name="Slide Number Placeholder 4">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153</a:t>
            </a:fld>
            <a:endParaRPr lang="en-US" dirty="0"/>
          </a:p>
        </p:txBody>
      </p:sp>
    </p:spTree>
    <p:custDataLst>
      <p:tags r:id="rId1"/>
    </p:custDataLst>
    <p:extLst>
      <p:ext uri="{BB962C8B-B14F-4D97-AF65-F5344CB8AC3E}">
        <p14:creationId xmlns:p14="http://schemas.microsoft.com/office/powerpoint/2010/main" val="427592484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9100" y="365125"/>
            <a:ext cx="9034272" cy="474119"/>
          </a:xfrm>
        </p:spPr>
        <p:txBody>
          <a:bodyPr>
            <a:noAutofit/>
          </a:bodyPr>
          <a:lstStyle/>
          <a:p>
            <a:r>
              <a:rPr lang="en-US" sz="3600" dirty="0">
                <a:latin typeface="+mn-lt"/>
              </a:rPr>
              <a:t>Similarities between AWS and traditional IT</a:t>
            </a:r>
          </a:p>
        </p:txBody>
      </p:sp>
      <p:grpSp>
        <p:nvGrpSpPr>
          <p:cNvPr id="12" name="Group 11">
            <a:extLst>
              <a:ext uri="{FF2B5EF4-FFF2-40B4-BE49-F238E27FC236}">
                <a16:creationId xmlns:a16="http://schemas.microsoft.com/office/drawing/2014/main" id="{0685440A-10FF-44C7-BD6F-4B2EC8F05B07}"/>
              </a:ext>
              <a:ext uri="{C183D7F6-B498-43B3-948B-1728B52AA6E4}">
                <adec:decorative xmlns:adec="http://schemas.microsoft.com/office/drawing/2017/decorative" val="1"/>
              </a:ext>
            </a:extLst>
          </p:cNvPr>
          <p:cNvGrpSpPr/>
          <p:nvPr/>
        </p:nvGrpSpPr>
        <p:grpSpPr>
          <a:xfrm>
            <a:off x="609600" y="1391365"/>
            <a:ext cx="11004555" cy="4882435"/>
            <a:chOff x="609600" y="1391365"/>
            <a:chExt cx="11004555" cy="4882435"/>
          </a:xfrm>
        </p:grpSpPr>
        <p:sp>
          <p:nvSpPr>
            <p:cNvPr id="18" name="Rounded Rectangle 17">
              <a:extLst>
                <a:ext uri="{FF2B5EF4-FFF2-40B4-BE49-F238E27FC236}">
                  <a16:creationId xmlns:a16="http://schemas.microsoft.com/office/drawing/2014/main" id="{20988DD3-B241-1745-A9DE-83A23AACBA8A}"/>
                </a:ext>
                <a:ext uri="{C183D7F6-B498-43B3-948B-1728B52AA6E4}">
                  <adec:decorative xmlns:adec="http://schemas.microsoft.com/office/drawing/2017/decorative" val="1"/>
                </a:ext>
              </a:extLst>
            </p:cNvPr>
            <p:cNvSpPr/>
            <p:nvPr>
              <p:custDataLst>
                <p:tags r:id="rId2"/>
              </p:custDataLst>
            </p:nvPr>
          </p:nvSpPr>
          <p:spPr>
            <a:xfrm>
              <a:off x="609600" y="1391365"/>
              <a:ext cx="11004555" cy="4882435"/>
            </a:xfrm>
            <a:prstGeom prst="roundRect">
              <a:avLst>
                <a:gd name="adj" fmla="val 510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ea typeface="Amazon Ember" panose="020B0603020204020204" pitchFamily="34" charset="0"/>
                  <a:cs typeface="Amazon Ember" panose="020B0603020204020204" pitchFamily="34" charset="0"/>
                </a:rPr>
                <a:t> </a:t>
              </a:r>
            </a:p>
          </p:txBody>
        </p:sp>
        <p:sp>
          <p:nvSpPr>
            <p:cNvPr id="36" name="Content Placeholder 2">
              <a:extLst>
                <a:ext uri="{FF2B5EF4-FFF2-40B4-BE49-F238E27FC236}">
                  <a16:creationId xmlns:a16="http://schemas.microsoft.com/office/drawing/2014/main" id="{9081D9F7-DF96-1D47-A6DD-43CDE899FEE3}"/>
                </a:ext>
              </a:extLst>
            </p:cNvPr>
            <p:cNvSpPr txBox="1">
              <a:spLocks/>
            </p:cNvSpPr>
            <p:nvPr/>
          </p:nvSpPr>
          <p:spPr>
            <a:xfrm>
              <a:off x="1125183" y="1400832"/>
              <a:ext cx="4664630" cy="431650"/>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800" dirty="0">
                  <a:ea typeface="Amazon Ember" panose="020B0603020204020204" pitchFamily="34" charset="0"/>
                  <a:cs typeface="Amazon Ember" panose="020B0603020204020204" pitchFamily="34" charset="0"/>
                </a:rPr>
                <a:t>Traditional, on-premises IT space</a:t>
              </a:r>
            </a:p>
          </p:txBody>
        </p:sp>
        <p:sp>
          <p:nvSpPr>
            <p:cNvPr id="84" name="Content Placeholder 2">
              <a:extLst>
                <a:ext uri="{FF2B5EF4-FFF2-40B4-BE49-F238E27FC236}">
                  <a16:creationId xmlns:a16="http://schemas.microsoft.com/office/drawing/2014/main" id="{D82E3388-E923-9B41-A0BF-475574607058}"/>
                </a:ext>
              </a:extLst>
            </p:cNvPr>
            <p:cNvSpPr txBox="1">
              <a:spLocks/>
            </p:cNvSpPr>
            <p:nvPr/>
          </p:nvSpPr>
          <p:spPr>
            <a:xfrm>
              <a:off x="6457796" y="1391365"/>
              <a:ext cx="4694884" cy="438346"/>
            </a:xfrm>
            <a:prstGeom prst="rect">
              <a:avLst/>
            </a:prstGeom>
          </p:spPr>
          <p:txBody>
            <a:bodyPr vert="horz" lIns="91440" tIns="45720" rIns="91440" bIns="45720" rtlCol="0" anchor="b">
              <a:noAutofit/>
            </a:bodyPr>
            <a:lstStyle>
              <a:lvl1pPr marL="257175" indent="-257175" algn="l" defTabSz="342900" rtl="0" eaLnBrk="1" latinLnBrk="0" hangingPunct="1">
                <a:spcBef>
                  <a:spcPct val="20000"/>
                </a:spcBef>
                <a:buFontTx/>
                <a:buBlip>
                  <a:blip r:embed="rId5"/>
                </a:buBlip>
                <a:defRPr sz="2000" b="0" i="0" kern="1200">
                  <a:solidFill>
                    <a:schemeClr val="tx1"/>
                  </a:solidFill>
                  <a:latin typeface="Arial"/>
                  <a:ea typeface="+mn-ea"/>
                  <a:cs typeface="Arial"/>
                </a:defRPr>
              </a:lvl1pPr>
              <a:lvl2pPr marL="557213" indent="-214313" algn="l" defTabSz="342900" rtl="0" eaLnBrk="1" latinLnBrk="0" hangingPunct="1">
                <a:spcBef>
                  <a:spcPct val="20000"/>
                </a:spcBef>
                <a:buClr>
                  <a:schemeClr val="accent1"/>
                </a:buClr>
                <a:buFont typeface="Wingdings" panose="05000000000000000000" pitchFamily="2" charset="2"/>
                <a:buChar char="Ø"/>
                <a:defRPr sz="1600" b="0" i="0" kern="1200">
                  <a:solidFill>
                    <a:schemeClr val="tx1"/>
                  </a:solidFill>
                  <a:latin typeface="Arial"/>
                  <a:ea typeface="+mn-ea"/>
                  <a:cs typeface="Arial"/>
                </a:defRPr>
              </a:lvl2pPr>
              <a:lvl3pPr marL="857250" indent="-171450" algn="l" defTabSz="342900" rtl="0" eaLnBrk="1" latinLnBrk="0" hangingPunct="1">
                <a:spcBef>
                  <a:spcPct val="20000"/>
                </a:spcBef>
                <a:buClr>
                  <a:schemeClr val="accent1"/>
                </a:buClr>
                <a:buFont typeface="Arial"/>
                <a:buChar char="•"/>
                <a:defRPr sz="1400" b="0" i="0" kern="1200">
                  <a:solidFill>
                    <a:schemeClr val="tx1"/>
                  </a:solidFill>
                  <a:latin typeface="Arial"/>
                  <a:ea typeface="+mn-ea"/>
                  <a:cs typeface="Arial"/>
                </a:defRPr>
              </a:lvl3pPr>
              <a:lvl4pPr marL="1028700" indent="0" algn="l" defTabSz="342900" rtl="0" eaLnBrk="1" latinLnBrk="0" hangingPunct="1">
                <a:spcBef>
                  <a:spcPct val="20000"/>
                </a:spcBef>
                <a:buFont typeface="Arial"/>
                <a:buNone/>
                <a:defRPr sz="1200" b="0" i="0" kern="1200">
                  <a:solidFill>
                    <a:srgbClr val="595A5D"/>
                  </a:solidFill>
                  <a:latin typeface="Arial"/>
                  <a:ea typeface="+mn-ea"/>
                  <a:cs typeface="Arial"/>
                </a:defRPr>
              </a:lvl4pPr>
              <a:lvl5pPr marL="1543050" indent="-171450" algn="l" defTabSz="342900" rtl="0" eaLnBrk="1" latinLnBrk="0" hangingPunct="1">
                <a:spcBef>
                  <a:spcPct val="20000"/>
                </a:spcBef>
                <a:buFont typeface="Arial"/>
                <a:buChar char="»"/>
                <a:defRPr sz="1200" b="0" i="0" kern="1200">
                  <a:solidFill>
                    <a:srgbClr val="595A5D"/>
                  </a:solidFill>
                  <a:latin typeface="Arial"/>
                  <a:ea typeface="+mn-ea"/>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gn="ctr">
                <a:buFontTx/>
                <a:buNone/>
              </a:pPr>
              <a:r>
                <a:rPr lang="en-US" sz="1800" dirty="0">
                  <a:latin typeface="+mn-lt"/>
                  <a:ea typeface="Amazon Ember" panose="020B0603020204020204" pitchFamily="34" charset="0"/>
                  <a:cs typeface="Amazon Ember" panose="020B0603020204020204" pitchFamily="34" charset="0"/>
                </a:rPr>
                <a:t>AWS</a:t>
              </a:r>
            </a:p>
          </p:txBody>
        </p:sp>
        <p:sp>
          <p:nvSpPr>
            <p:cNvPr id="35" name="Round Diagonal Corner Rectangle 34">
              <a:extLst>
                <a:ext uri="{FF2B5EF4-FFF2-40B4-BE49-F238E27FC236}">
                  <a16:creationId xmlns:a16="http://schemas.microsoft.com/office/drawing/2014/main" id="{223C3099-7D3B-B44C-9CCA-3D85C7AFA5C6}"/>
                </a:ext>
                <a:ext uri="{C183D7F6-B498-43B3-948B-1728B52AA6E4}">
                  <adec:decorative xmlns:adec="http://schemas.microsoft.com/office/drawing/2017/decorative" val="1"/>
                </a:ext>
              </a:extLst>
            </p:cNvPr>
            <p:cNvSpPr/>
            <p:nvPr/>
          </p:nvSpPr>
          <p:spPr>
            <a:xfrm>
              <a:off x="1125183" y="1833896"/>
              <a:ext cx="4665980" cy="1003951"/>
            </a:xfrm>
            <a:prstGeom prst="round2DiagRect">
              <a:avLst>
                <a:gd name="adj1" fmla="val 16667"/>
                <a:gd name="adj2" fmla="val 1526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ea typeface="Amazon Ember" panose="020B0603020204020204" pitchFamily="34" charset="0"/>
                <a:cs typeface="Amazon Ember" panose="020B0603020204020204" pitchFamily="34" charset="0"/>
              </a:endParaRPr>
            </a:p>
          </p:txBody>
        </p:sp>
        <p:pic>
          <p:nvPicPr>
            <p:cNvPr id="52" name="Picture 2">
              <a:extLst>
                <a:ext uri="{FF2B5EF4-FFF2-40B4-BE49-F238E27FC236}">
                  <a16:creationId xmlns:a16="http://schemas.microsoft.com/office/drawing/2014/main" id="{0A8D591E-BCAA-6141-8682-8098BDB8A133}"/>
                </a:ext>
                <a:ext uri="{C183D7F6-B498-43B3-948B-1728B52AA6E4}">
                  <adec:decorative xmlns:adec="http://schemas.microsoft.com/office/drawing/2017/decorative" val="1"/>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674347" y="1986306"/>
              <a:ext cx="410195" cy="5298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3" name="TextBox 160">
              <a:extLst>
                <a:ext uri="{FF2B5EF4-FFF2-40B4-BE49-F238E27FC236}">
                  <a16:creationId xmlns:a16="http://schemas.microsoft.com/office/drawing/2014/main" id="{5FDBACB6-A1C3-FA49-B86A-14483FE3FDB8}"/>
                </a:ext>
              </a:extLst>
            </p:cNvPr>
            <p:cNvSpPr txBox="1">
              <a:spLocks noChangeArrowheads="1"/>
            </p:cNvSpPr>
            <p:nvPr/>
          </p:nvSpPr>
          <p:spPr bwMode="auto">
            <a:xfrm>
              <a:off x="1398363" y="2476156"/>
              <a:ext cx="955711"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latin typeface="+mn-lt"/>
                  <a:ea typeface="Amazon Ember" panose="020B0603020204020204" pitchFamily="34" charset="0"/>
                  <a:cs typeface="Amazon Ember" panose="020B0603020204020204" pitchFamily="34" charset="0"/>
                </a:rPr>
                <a:t>Firewalls</a:t>
              </a:r>
            </a:p>
          </p:txBody>
        </p:sp>
        <p:pic>
          <p:nvPicPr>
            <p:cNvPr id="55" name="Picture 38">
              <a:extLst>
                <a:ext uri="{FF2B5EF4-FFF2-40B4-BE49-F238E27FC236}">
                  <a16:creationId xmlns:a16="http://schemas.microsoft.com/office/drawing/2014/main" id="{2CBD4DF9-C798-754A-B159-6968C7EF9F74}"/>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2862230" y="1934955"/>
              <a:ext cx="611494" cy="5184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6" name="TextBox 161">
              <a:extLst>
                <a:ext uri="{FF2B5EF4-FFF2-40B4-BE49-F238E27FC236}">
                  <a16:creationId xmlns:a16="http://schemas.microsoft.com/office/drawing/2014/main" id="{51DED39D-CA9B-B54F-9382-C47760D5BDB6}"/>
                </a:ext>
              </a:extLst>
            </p:cNvPr>
            <p:cNvSpPr txBox="1">
              <a:spLocks noChangeArrowheads="1"/>
            </p:cNvSpPr>
            <p:nvPr/>
          </p:nvSpPr>
          <p:spPr bwMode="auto">
            <a:xfrm>
              <a:off x="2849889" y="2476156"/>
              <a:ext cx="625492"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latin typeface="+mn-lt"/>
                  <a:ea typeface="Amazon Ember" panose="020B0603020204020204" pitchFamily="34" charset="0"/>
                  <a:cs typeface="Amazon Ember" panose="020B0603020204020204" pitchFamily="34" charset="0"/>
                </a:rPr>
                <a:t>ACLs</a:t>
              </a:r>
            </a:p>
          </p:txBody>
        </p:sp>
        <p:sp>
          <p:nvSpPr>
            <p:cNvPr id="59" name="TextBox 162">
              <a:extLst>
                <a:ext uri="{FF2B5EF4-FFF2-40B4-BE49-F238E27FC236}">
                  <a16:creationId xmlns:a16="http://schemas.microsoft.com/office/drawing/2014/main" id="{E2C73719-1060-B240-A7B9-8806EC499083}"/>
                </a:ext>
              </a:extLst>
            </p:cNvPr>
            <p:cNvSpPr txBox="1">
              <a:spLocks noChangeArrowheads="1"/>
            </p:cNvSpPr>
            <p:nvPr/>
          </p:nvSpPr>
          <p:spPr bwMode="auto">
            <a:xfrm>
              <a:off x="3536679" y="2477868"/>
              <a:ext cx="1499128"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latin typeface="+mn-lt"/>
                  <a:ea typeface="Amazon Ember" panose="020B0603020204020204" pitchFamily="34" charset="0"/>
                  <a:cs typeface="Amazon Ember" panose="020B0603020204020204" pitchFamily="34" charset="0"/>
                </a:rPr>
                <a:t>Administrators</a:t>
              </a:r>
            </a:p>
          </p:txBody>
        </p:sp>
        <p:sp>
          <p:nvSpPr>
            <p:cNvPr id="34" name="Round Diagonal Corner Rectangle 33">
              <a:extLst>
                <a:ext uri="{FF2B5EF4-FFF2-40B4-BE49-F238E27FC236}">
                  <a16:creationId xmlns:a16="http://schemas.microsoft.com/office/drawing/2014/main" id="{5C660890-7F77-0645-BA86-BFB9ED8FC4C7}"/>
                </a:ext>
                <a:ext uri="{C183D7F6-B498-43B3-948B-1728B52AA6E4}">
                  <adec:decorative xmlns:adec="http://schemas.microsoft.com/office/drawing/2017/decorative" val="1"/>
                </a:ext>
              </a:extLst>
            </p:cNvPr>
            <p:cNvSpPr/>
            <p:nvPr/>
          </p:nvSpPr>
          <p:spPr>
            <a:xfrm>
              <a:off x="6486760" y="1836499"/>
              <a:ext cx="4665919" cy="1001348"/>
            </a:xfrm>
            <a:prstGeom prst="round2DiagRect">
              <a:avLst>
                <a:gd name="adj1" fmla="val 16667"/>
                <a:gd name="adj2" fmla="val 1316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ea typeface="Amazon Ember" panose="020B0603020204020204" pitchFamily="34" charset="0"/>
                <a:cs typeface="Amazon Ember" panose="020B0603020204020204" pitchFamily="34" charset="0"/>
              </a:endParaRPr>
            </a:p>
          </p:txBody>
        </p:sp>
        <p:sp>
          <p:nvSpPr>
            <p:cNvPr id="50" name="TextBox 161">
              <a:extLst>
                <a:ext uri="{FF2B5EF4-FFF2-40B4-BE49-F238E27FC236}">
                  <a16:creationId xmlns:a16="http://schemas.microsoft.com/office/drawing/2014/main" id="{EBD39B22-1C8B-624B-91DD-06A163C45720}"/>
                </a:ext>
              </a:extLst>
            </p:cNvPr>
            <p:cNvSpPr txBox="1">
              <a:spLocks noChangeArrowheads="1"/>
            </p:cNvSpPr>
            <p:nvPr/>
          </p:nvSpPr>
          <p:spPr bwMode="auto">
            <a:xfrm>
              <a:off x="8385197" y="2432121"/>
              <a:ext cx="1478895"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latin typeface="+mn-lt"/>
                  <a:ea typeface="Amazon Ember" panose="020B0603020204020204" pitchFamily="34" charset="0"/>
                  <a:cs typeface="Amazon Ember" panose="020B0603020204020204" pitchFamily="34" charset="0"/>
                </a:rPr>
                <a:t>Network ACLs</a:t>
              </a:r>
            </a:p>
          </p:txBody>
        </p:sp>
        <p:pic>
          <p:nvPicPr>
            <p:cNvPr id="117" name="Graphic 116">
              <a:extLst>
                <a:ext uri="{FF2B5EF4-FFF2-40B4-BE49-F238E27FC236}">
                  <a16:creationId xmlns:a16="http://schemas.microsoft.com/office/drawing/2014/main" id="{D264E8A2-39DB-44CA-9777-6A3DE6AFE6A4}"/>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81829" y="1928227"/>
              <a:ext cx="548640" cy="548640"/>
            </a:xfrm>
            <a:prstGeom prst="rect">
              <a:avLst/>
            </a:prstGeom>
          </p:spPr>
        </p:pic>
        <p:sp>
          <p:nvSpPr>
            <p:cNvPr id="133" name="TextBox 132">
              <a:extLst>
                <a:ext uri="{FF2B5EF4-FFF2-40B4-BE49-F238E27FC236}">
                  <a16:creationId xmlns:a16="http://schemas.microsoft.com/office/drawing/2014/main" id="{BA32300F-4837-4CC9-85F9-078C1172F2A9}"/>
                </a:ext>
              </a:extLst>
            </p:cNvPr>
            <p:cNvSpPr txBox="1"/>
            <p:nvPr/>
          </p:nvSpPr>
          <p:spPr>
            <a:xfrm>
              <a:off x="10059616" y="2517340"/>
              <a:ext cx="530915" cy="338554"/>
            </a:xfrm>
            <a:prstGeom prst="rect">
              <a:avLst/>
            </a:prstGeom>
            <a:noFill/>
          </p:spPr>
          <p:txBody>
            <a:bodyPr wrap="none" rtlCol="0">
              <a:spAutoFit/>
            </a:bodyPr>
            <a:lstStyle/>
            <a:p>
              <a:pPr algn="ctr"/>
              <a:r>
                <a:rPr lang="en-US" sz="1600" dirty="0">
                  <a:ea typeface="Amazon Ember" panose="020B0603020204020204" pitchFamily="34" charset="0"/>
                  <a:cs typeface="Amazon Ember" panose="020B0603020204020204" pitchFamily="34" charset="0"/>
                </a:rPr>
                <a:t>IAM</a:t>
              </a:r>
            </a:p>
          </p:txBody>
        </p:sp>
        <p:sp>
          <p:nvSpPr>
            <p:cNvPr id="21" name="Round Diagonal Corner Rectangle 20">
              <a:extLst>
                <a:ext uri="{FF2B5EF4-FFF2-40B4-BE49-F238E27FC236}">
                  <a16:creationId xmlns:a16="http://schemas.microsoft.com/office/drawing/2014/main" id="{232439B0-57B1-D848-97E7-4A4EEBA60F87}"/>
                </a:ext>
                <a:ext uri="{C183D7F6-B498-43B3-948B-1728B52AA6E4}">
                  <adec:decorative xmlns:adec="http://schemas.microsoft.com/office/drawing/2017/decorative" val="1"/>
                </a:ext>
              </a:extLst>
            </p:cNvPr>
            <p:cNvSpPr/>
            <p:nvPr/>
          </p:nvSpPr>
          <p:spPr>
            <a:xfrm>
              <a:off x="1125183" y="2921000"/>
              <a:ext cx="4665980" cy="1003952"/>
            </a:xfrm>
            <a:prstGeom prst="round2DiagRect">
              <a:avLst>
                <a:gd name="adj1" fmla="val 16667"/>
                <a:gd name="adj2" fmla="val 1314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ea typeface="Amazon Ember" panose="020B0603020204020204" pitchFamily="34" charset="0"/>
                <a:cs typeface="Amazon Ember" panose="020B0603020204020204" pitchFamily="34" charset="0"/>
              </a:endParaRPr>
            </a:p>
          </p:txBody>
        </p:sp>
        <p:sp>
          <p:nvSpPr>
            <p:cNvPr id="66" name="TextBox 160">
              <a:extLst>
                <a:ext uri="{FF2B5EF4-FFF2-40B4-BE49-F238E27FC236}">
                  <a16:creationId xmlns:a16="http://schemas.microsoft.com/office/drawing/2014/main" id="{3E8B04E8-B1EC-F24B-8034-59516CFB7167}"/>
                </a:ext>
              </a:extLst>
            </p:cNvPr>
            <p:cNvSpPr txBox="1">
              <a:spLocks noChangeArrowheads="1"/>
            </p:cNvSpPr>
            <p:nvPr/>
          </p:nvSpPr>
          <p:spPr bwMode="auto">
            <a:xfrm>
              <a:off x="1473175" y="3559572"/>
              <a:ext cx="787396"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latin typeface="+mn-lt"/>
                  <a:ea typeface="Amazon Ember" panose="020B0603020204020204" pitchFamily="34" charset="0"/>
                  <a:cs typeface="Amazon Ember" panose="020B0603020204020204" pitchFamily="34" charset="0"/>
                </a:rPr>
                <a:t>Router</a:t>
              </a:r>
            </a:p>
          </p:txBody>
        </p:sp>
        <p:pic>
          <p:nvPicPr>
            <p:cNvPr id="68" name="Picture 4">
              <a:extLst>
                <a:ext uri="{FF2B5EF4-FFF2-40B4-BE49-F238E27FC236}">
                  <a16:creationId xmlns:a16="http://schemas.microsoft.com/office/drawing/2014/main" id="{6D51CFC7-76A0-C64E-82B1-91EC97075C3C}"/>
                </a:ext>
                <a:ext uri="{C183D7F6-B498-43B3-948B-1728B52AA6E4}">
                  <adec:decorative xmlns:adec="http://schemas.microsoft.com/office/drawing/2017/decorative" val="1"/>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2422429" y="3044657"/>
              <a:ext cx="1421198" cy="6037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9" name="TextBox 160">
              <a:extLst>
                <a:ext uri="{FF2B5EF4-FFF2-40B4-BE49-F238E27FC236}">
                  <a16:creationId xmlns:a16="http://schemas.microsoft.com/office/drawing/2014/main" id="{FA686A0A-CE04-FF4C-B26C-6527931EAEFF}"/>
                </a:ext>
              </a:extLst>
            </p:cNvPr>
            <p:cNvSpPr txBox="1">
              <a:spLocks noChangeArrowheads="1"/>
            </p:cNvSpPr>
            <p:nvPr/>
          </p:nvSpPr>
          <p:spPr bwMode="auto">
            <a:xfrm>
              <a:off x="2269163" y="3577993"/>
              <a:ext cx="1704314"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latin typeface="+mn-lt"/>
                  <a:ea typeface="Amazon Ember" panose="020B0603020204020204" pitchFamily="34" charset="0"/>
                  <a:cs typeface="Amazon Ember" panose="020B0603020204020204" pitchFamily="34" charset="0"/>
                </a:rPr>
                <a:t>Network pipeline</a:t>
              </a:r>
            </a:p>
          </p:txBody>
        </p:sp>
        <p:pic>
          <p:nvPicPr>
            <p:cNvPr id="71" name="Picture 40">
              <a:extLst>
                <a:ext uri="{FF2B5EF4-FFF2-40B4-BE49-F238E27FC236}">
                  <a16:creationId xmlns:a16="http://schemas.microsoft.com/office/drawing/2014/main" id="{441F24DE-17F9-BF45-B33F-80F00D741AF0}"/>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a:ext>
              </a:extLst>
            </a:blip>
            <a:srcRect/>
            <a:stretch>
              <a:fillRect/>
            </a:stretch>
          </p:blipFill>
          <p:spPr bwMode="auto">
            <a:xfrm>
              <a:off x="4133935" y="3101084"/>
              <a:ext cx="662768" cy="4823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2" name="TextBox 160">
              <a:extLst>
                <a:ext uri="{FF2B5EF4-FFF2-40B4-BE49-F238E27FC236}">
                  <a16:creationId xmlns:a16="http://schemas.microsoft.com/office/drawing/2014/main" id="{B966C9FD-1E02-DC42-8F86-7E276A9BDDB8}"/>
                </a:ext>
              </a:extLst>
            </p:cNvPr>
            <p:cNvSpPr txBox="1">
              <a:spLocks noChangeArrowheads="1"/>
            </p:cNvSpPr>
            <p:nvPr/>
          </p:nvSpPr>
          <p:spPr bwMode="auto">
            <a:xfrm>
              <a:off x="4060220" y="3565485"/>
              <a:ext cx="779381"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latin typeface="+mn-lt"/>
                  <a:ea typeface="Amazon Ember" panose="020B0603020204020204" pitchFamily="34" charset="0"/>
                  <a:cs typeface="Amazon Ember" panose="020B0603020204020204" pitchFamily="34" charset="0"/>
                </a:rPr>
                <a:t>Switch</a:t>
              </a:r>
            </a:p>
          </p:txBody>
        </p:sp>
        <p:sp>
          <p:nvSpPr>
            <p:cNvPr id="134" name="Round Diagonal Corner Rectangle 62">
              <a:extLst>
                <a:ext uri="{FF2B5EF4-FFF2-40B4-BE49-F238E27FC236}">
                  <a16:creationId xmlns:a16="http://schemas.microsoft.com/office/drawing/2014/main" id="{74141266-DC16-4DB5-BC21-BB23CBCE30A8}"/>
                </a:ext>
                <a:ext uri="{C183D7F6-B498-43B3-948B-1728B52AA6E4}">
                  <adec:decorative xmlns:adec="http://schemas.microsoft.com/office/drawing/2017/decorative" val="1"/>
                </a:ext>
              </a:extLst>
            </p:cNvPr>
            <p:cNvSpPr/>
            <p:nvPr/>
          </p:nvSpPr>
          <p:spPr>
            <a:xfrm>
              <a:off x="6486760" y="2923603"/>
              <a:ext cx="4665919" cy="1001349"/>
            </a:xfrm>
            <a:prstGeom prst="round2DiagRect">
              <a:avLst>
                <a:gd name="adj1" fmla="val 16667"/>
                <a:gd name="adj2" fmla="val 1635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ea typeface="Amazon Ember" panose="020B0603020204020204" pitchFamily="34" charset="0"/>
                <a:cs typeface="Amazon Ember" panose="020B0603020204020204" pitchFamily="34" charset="0"/>
              </a:endParaRPr>
            </a:p>
          </p:txBody>
        </p:sp>
        <p:pic>
          <p:nvPicPr>
            <p:cNvPr id="118" name="Graphic 117">
              <a:extLst>
                <a:ext uri="{FF2B5EF4-FFF2-40B4-BE49-F238E27FC236}">
                  <a16:creationId xmlns:a16="http://schemas.microsoft.com/office/drawing/2014/main" id="{EB321956-1D98-491C-A83E-820D794451B3}"/>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767248" y="3115314"/>
              <a:ext cx="548640" cy="548640"/>
            </a:xfrm>
            <a:prstGeom prst="rect">
              <a:avLst/>
            </a:prstGeom>
          </p:spPr>
        </p:pic>
        <p:sp>
          <p:nvSpPr>
            <p:cNvPr id="5" name="TextBox 4">
              <a:extLst>
                <a:ext uri="{FF2B5EF4-FFF2-40B4-BE49-F238E27FC236}">
                  <a16:creationId xmlns:a16="http://schemas.microsoft.com/office/drawing/2014/main" id="{D13EB247-FE2E-480E-BD2B-A9FA6C48F57E}"/>
                </a:ext>
              </a:extLst>
            </p:cNvPr>
            <p:cNvSpPr txBox="1"/>
            <p:nvPr/>
          </p:nvSpPr>
          <p:spPr>
            <a:xfrm>
              <a:off x="6955376" y="3637337"/>
              <a:ext cx="2172391" cy="338554"/>
            </a:xfrm>
            <a:prstGeom prst="rect">
              <a:avLst/>
            </a:prstGeom>
            <a:noFill/>
          </p:spPr>
          <p:txBody>
            <a:bodyPr wrap="none" rtlCol="0">
              <a:spAutoFit/>
            </a:bodyPr>
            <a:lstStyle/>
            <a:p>
              <a:pPr algn="ctr"/>
              <a:r>
                <a:rPr lang="en-US" sz="1600" dirty="0">
                  <a:ea typeface="Amazon Ember" panose="020B0603020204020204" pitchFamily="34" charset="0"/>
                  <a:cs typeface="Amazon Ember" panose="020B0603020204020204" pitchFamily="34" charset="0"/>
                </a:rPr>
                <a:t>Elastic Load Balancing</a:t>
              </a:r>
              <a:endParaRPr lang="en-US" sz="1600" u="sng" dirty="0">
                <a:ea typeface="Amazon Ember" panose="020B0603020204020204" pitchFamily="34" charset="0"/>
                <a:cs typeface="Amazon Ember" panose="020B0603020204020204" pitchFamily="34" charset="0"/>
              </a:endParaRPr>
            </a:p>
          </p:txBody>
        </p:sp>
        <p:pic>
          <p:nvPicPr>
            <p:cNvPr id="125" name="Graphic 124">
              <a:extLst>
                <a:ext uri="{FF2B5EF4-FFF2-40B4-BE49-F238E27FC236}">
                  <a16:creationId xmlns:a16="http://schemas.microsoft.com/office/drawing/2014/main" id="{C966B95B-FE63-4BB4-914B-5B41F526C5D8}"/>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66917" y="3115314"/>
              <a:ext cx="548640" cy="548640"/>
            </a:xfrm>
            <a:prstGeom prst="rect">
              <a:avLst/>
            </a:prstGeom>
          </p:spPr>
        </p:pic>
        <p:sp>
          <p:nvSpPr>
            <p:cNvPr id="126" name="TextBox 125">
              <a:extLst>
                <a:ext uri="{FF2B5EF4-FFF2-40B4-BE49-F238E27FC236}">
                  <a16:creationId xmlns:a16="http://schemas.microsoft.com/office/drawing/2014/main" id="{9AA7C9BC-729A-48E8-8511-46777222E2D2}"/>
                </a:ext>
              </a:extLst>
            </p:cNvPr>
            <p:cNvSpPr txBox="1"/>
            <p:nvPr/>
          </p:nvSpPr>
          <p:spPr>
            <a:xfrm>
              <a:off x="9029700" y="3637337"/>
              <a:ext cx="1516701" cy="338554"/>
            </a:xfrm>
            <a:prstGeom prst="rect">
              <a:avLst/>
            </a:prstGeom>
            <a:noFill/>
          </p:spPr>
          <p:txBody>
            <a:bodyPr wrap="square" rtlCol="0">
              <a:spAutoFit/>
            </a:bodyPr>
            <a:lstStyle/>
            <a:p>
              <a:pPr algn="ctr"/>
              <a:r>
                <a:rPr lang="en-US" sz="1600" dirty="0">
                  <a:ea typeface="Amazon Ember" panose="020B0603020204020204" pitchFamily="34" charset="0"/>
                  <a:cs typeface="Amazon Ember" panose="020B0603020204020204" pitchFamily="34" charset="0"/>
                </a:rPr>
                <a:t>Amazon VPC</a:t>
              </a:r>
            </a:p>
          </p:txBody>
        </p:sp>
        <p:sp>
          <p:nvSpPr>
            <p:cNvPr id="39" name="Round Diagonal Corner Rectangle 38">
              <a:extLst>
                <a:ext uri="{FF2B5EF4-FFF2-40B4-BE49-F238E27FC236}">
                  <a16:creationId xmlns:a16="http://schemas.microsoft.com/office/drawing/2014/main" id="{F5839852-F927-1547-A685-1D35B1B64E8E}"/>
                </a:ext>
                <a:ext uri="{C183D7F6-B498-43B3-948B-1728B52AA6E4}">
                  <adec:decorative xmlns:adec="http://schemas.microsoft.com/office/drawing/2017/decorative" val="1"/>
                </a:ext>
              </a:extLst>
            </p:cNvPr>
            <p:cNvSpPr/>
            <p:nvPr/>
          </p:nvSpPr>
          <p:spPr>
            <a:xfrm>
              <a:off x="1125184" y="4010019"/>
              <a:ext cx="4665980" cy="1003950"/>
            </a:xfrm>
            <a:prstGeom prst="round2DiagRect">
              <a:avLst>
                <a:gd name="adj1" fmla="val 16667"/>
                <a:gd name="adj2" fmla="val 163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ea typeface="Amazon Ember" panose="020B0603020204020204" pitchFamily="34" charset="0"/>
                <a:cs typeface="Amazon Ember" panose="020B0603020204020204" pitchFamily="34" charset="0"/>
              </a:endParaRPr>
            </a:p>
          </p:txBody>
        </p:sp>
        <p:sp>
          <p:nvSpPr>
            <p:cNvPr id="44" name="TextBox 92">
              <a:extLst>
                <a:ext uri="{FF2B5EF4-FFF2-40B4-BE49-F238E27FC236}">
                  <a16:creationId xmlns:a16="http://schemas.microsoft.com/office/drawing/2014/main" id="{DBF0D788-895A-3F49-B387-FE3DBA86F333}"/>
                </a:ext>
              </a:extLst>
            </p:cNvPr>
            <p:cNvSpPr txBox="1">
              <a:spLocks noChangeArrowheads="1"/>
            </p:cNvSpPr>
            <p:nvPr/>
          </p:nvSpPr>
          <p:spPr bwMode="auto">
            <a:xfrm>
              <a:off x="2298984" y="4295061"/>
              <a:ext cx="1176179"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latin typeface="+mn-lt"/>
                  <a:ea typeface="Amazon Ember" panose="020B0603020204020204" pitchFamily="34" charset="0"/>
                  <a:cs typeface="Amazon Ember" panose="020B0603020204020204" pitchFamily="34" charset="0"/>
                </a:rPr>
                <a:t>On-premises </a:t>
              </a:r>
              <a:br>
                <a:rPr lang="en-US" sz="1600" dirty="0">
                  <a:latin typeface="+mn-lt"/>
                  <a:ea typeface="Amazon Ember" panose="020B0603020204020204" pitchFamily="34" charset="0"/>
                  <a:cs typeface="Amazon Ember" panose="020B0603020204020204" pitchFamily="34" charset="0"/>
                </a:rPr>
              </a:br>
              <a:r>
                <a:rPr lang="en-US" sz="1600" dirty="0">
                  <a:latin typeface="+mn-lt"/>
                  <a:ea typeface="Amazon Ember" panose="020B0603020204020204" pitchFamily="34" charset="0"/>
                  <a:cs typeface="Amazon Ember" panose="020B0603020204020204" pitchFamily="34" charset="0"/>
                </a:rPr>
                <a:t>servers</a:t>
              </a:r>
            </a:p>
          </p:txBody>
        </p:sp>
        <p:sp>
          <p:nvSpPr>
            <p:cNvPr id="40" name="Round Diagonal Corner Rectangle 39">
              <a:extLst>
                <a:ext uri="{FF2B5EF4-FFF2-40B4-BE49-F238E27FC236}">
                  <a16:creationId xmlns:a16="http://schemas.microsoft.com/office/drawing/2014/main" id="{1C4BAEB5-745E-4746-9DEC-6DB1E514F76E}"/>
                </a:ext>
                <a:ext uri="{C183D7F6-B498-43B3-948B-1728B52AA6E4}">
                  <adec:decorative xmlns:adec="http://schemas.microsoft.com/office/drawing/2017/decorative" val="1"/>
                </a:ext>
              </a:extLst>
            </p:cNvPr>
            <p:cNvSpPr/>
            <p:nvPr/>
          </p:nvSpPr>
          <p:spPr>
            <a:xfrm>
              <a:off x="6486760" y="4011320"/>
              <a:ext cx="4665919" cy="1001347"/>
            </a:xfrm>
            <a:prstGeom prst="round2DiagRect">
              <a:avLst>
                <a:gd name="adj1" fmla="val 16667"/>
                <a:gd name="adj2" fmla="val 1741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ea typeface="Amazon Ember" panose="020B0603020204020204" pitchFamily="34" charset="0"/>
                <a:cs typeface="Amazon Ember" panose="020B0603020204020204" pitchFamily="34" charset="0"/>
              </a:endParaRPr>
            </a:p>
          </p:txBody>
        </p:sp>
        <p:pic>
          <p:nvPicPr>
            <p:cNvPr id="119" name="Graphic 118">
              <a:extLst>
                <a:ext uri="{FF2B5EF4-FFF2-40B4-BE49-F238E27FC236}">
                  <a16:creationId xmlns:a16="http://schemas.microsoft.com/office/drawing/2014/main" id="{57CE7653-726E-4AE9-886D-E34745039525}"/>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431253" y="4015699"/>
              <a:ext cx="548640" cy="548640"/>
            </a:xfrm>
            <a:prstGeom prst="rect">
              <a:avLst/>
            </a:prstGeom>
          </p:spPr>
        </p:pic>
        <p:sp>
          <p:nvSpPr>
            <p:cNvPr id="127" name="TextBox 126">
              <a:extLst>
                <a:ext uri="{FF2B5EF4-FFF2-40B4-BE49-F238E27FC236}">
                  <a16:creationId xmlns:a16="http://schemas.microsoft.com/office/drawing/2014/main" id="{B3788113-49F2-4876-92D3-4C93BC8B51E6}"/>
                </a:ext>
              </a:extLst>
            </p:cNvPr>
            <p:cNvSpPr txBox="1"/>
            <p:nvPr/>
          </p:nvSpPr>
          <p:spPr>
            <a:xfrm>
              <a:off x="7440116" y="4567876"/>
              <a:ext cx="530915" cy="338554"/>
            </a:xfrm>
            <a:prstGeom prst="rect">
              <a:avLst/>
            </a:prstGeom>
            <a:noFill/>
          </p:spPr>
          <p:txBody>
            <a:bodyPr wrap="none" rtlCol="0">
              <a:spAutoFit/>
            </a:bodyPr>
            <a:lstStyle/>
            <a:p>
              <a:pPr algn="ctr"/>
              <a:r>
                <a:rPr lang="en-US" sz="1600" dirty="0">
                  <a:ea typeface="Amazon Ember" panose="020B0603020204020204" pitchFamily="34" charset="0"/>
                  <a:cs typeface="Amazon Ember" panose="020B0603020204020204" pitchFamily="34" charset="0"/>
                </a:rPr>
                <a:t>AMI</a:t>
              </a:r>
            </a:p>
          </p:txBody>
        </p:sp>
        <p:sp>
          <p:nvSpPr>
            <p:cNvPr id="97" name="Right Arrow 96">
              <a:extLst>
                <a:ext uri="{FF2B5EF4-FFF2-40B4-BE49-F238E27FC236}">
                  <a16:creationId xmlns:a16="http://schemas.microsoft.com/office/drawing/2014/main" id="{A0709850-E273-E341-A4B7-BA555CE12183}"/>
                </a:ext>
                <a:ext uri="{C183D7F6-B498-43B3-948B-1728B52AA6E4}">
                  <adec:decorative xmlns:adec="http://schemas.microsoft.com/office/drawing/2017/decorative" val="1"/>
                </a:ext>
              </a:extLst>
            </p:cNvPr>
            <p:cNvSpPr/>
            <p:nvPr/>
          </p:nvSpPr>
          <p:spPr>
            <a:xfrm>
              <a:off x="8341897" y="4289376"/>
              <a:ext cx="914400" cy="504767"/>
            </a:xfrm>
            <a:prstGeom prst="rightArrow">
              <a:avLst>
                <a:gd name="adj1" fmla="val 71256"/>
                <a:gd name="adj2" fmla="val 50000"/>
              </a:avLst>
            </a:prstGeom>
            <a:gradFill flip="none" rotWithShape="1">
              <a:gsLst>
                <a:gs pos="100000">
                  <a:srgbClr val="FF9900">
                    <a:alpha val="51000"/>
                  </a:srgbClr>
                </a:gs>
                <a:gs pos="0">
                  <a:srgbClr val="FD9407">
                    <a:alpha val="5000"/>
                  </a:srgbClr>
                </a:gs>
              </a:gsLst>
              <a:lin ang="0" scaled="1"/>
              <a:tileRect/>
            </a:gra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ea typeface="Amazon Ember" panose="020B0603020204020204" pitchFamily="34" charset="0"/>
                <a:cs typeface="Amazon Ember" panose="020B0603020204020204" pitchFamily="34" charset="0"/>
              </a:endParaRPr>
            </a:p>
          </p:txBody>
        </p:sp>
        <p:pic>
          <p:nvPicPr>
            <p:cNvPr id="120" name="Graphic 119">
              <a:extLst>
                <a:ext uri="{FF2B5EF4-FFF2-40B4-BE49-F238E27FC236}">
                  <a16:creationId xmlns:a16="http://schemas.microsoft.com/office/drawing/2014/main" id="{1742DD95-046B-43C0-810F-2B64A179DFAE}"/>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821364" y="4015699"/>
              <a:ext cx="548640" cy="548640"/>
            </a:xfrm>
            <a:prstGeom prst="rect">
              <a:avLst/>
            </a:prstGeom>
          </p:spPr>
        </p:pic>
        <p:sp>
          <p:nvSpPr>
            <p:cNvPr id="128" name="TextBox 127">
              <a:extLst>
                <a:ext uri="{FF2B5EF4-FFF2-40B4-BE49-F238E27FC236}">
                  <a16:creationId xmlns:a16="http://schemas.microsoft.com/office/drawing/2014/main" id="{4B2387FC-8CC4-4D85-821E-5A9408438717}"/>
                </a:ext>
              </a:extLst>
            </p:cNvPr>
            <p:cNvSpPr txBox="1"/>
            <p:nvPr/>
          </p:nvSpPr>
          <p:spPr>
            <a:xfrm>
              <a:off x="9179921" y="4447344"/>
              <a:ext cx="1972759" cy="584775"/>
            </a:xfrm>
            <a:prstGeom prst="rect">
              <a:avLst/>
            </a:prstGeom>
            <a:noFill/>
          </p:spPr>
          <p:txBody>
            <a:bodyPr wrap="square" rtlCol="0">
              <a:spAutoFit/>
            </a:bodyPr>
            <a:lstStyle/>
            <a:p>
              <a:pPr algn="ctr"/>
              <a:r>
                <a:rPr lang="en-US" sz="1600" dirty="0">
                  <a:ea typeface="Amazon Ember" panose="020B0603020204020204" pitchFamily="34" charset="0"/>
                  <a:cs typeface="Amazon Ember" panose="020B0603020204020204" pitchFamily="34" charset="0"/>
                </a:rPr>
                <a:t>Amazon EC2 instances</a:t>
              </a:r>
            </a:p>
          </p:txBody>
        </p:sp>
        <p:sp>
          <p:nvSpPr>
            <p:cNvPr id="19" name="Round Diagonal Corner Rectangle 18">
              <a:extLst>
                <a:ext uri="{FF2B5EF4-FFF2-40B4-BE49-F238E27FC236}">
                  <a16:creationId xmlns:a16="http://schemas.microsoft.com/office/drawing/2014/main" id="{DF02F1C2-1079-3D4F-AE93-F7512CBCF89B}"/>
                </a:ext>
                <a:ext uri="{C183D7F6-B498-43B3-948B-1728B52AA6E4}">
                  <adec:decorative xmlns:adec="http://schemas.microsoft.com/office/drawing/2017/decorative" val="1"/>
                </a:ext>
              </a:extLst>
            </p:cNvPr>
            <p:cNvSpPr/>
            <p:nvPr/>
          </p:nvSpPr>
          <p:spPr>
            <a:xfrm>
              <a:off x="1125184" y="5094001"/>
              <a:ext cx="4665980" cy="1003950"/>
            </a:xfrm>
            <a:prstGeom prst="round2DiagRect">
              <a:avLst>
                <a:gd name="adj1" fmla="val 16667"/>
                <a:gd name="adj2" fmla="val 163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ea typeface="Amazon Ember" panose="020B0603020204020204" pitchFamily="34" charset="0"/>
                <a:cs typeface="Amazon Ember" panose="020B0603020204020204" pitchFamily="34" charset="0"/>
              </a:endParaRPr>
            </a:p>
          </p:txBody>
        </p:sp>
        <p:sp>
          <p:nvSpPr>
            <p:cNvPr id="76" name="Rectangle 75">
              <a:extLst>
                <a:ext uri="{FF2B5EF4-FFF2-40B4-BE49-F238E27FC236}">
                  <a16:creationId xmlns:a16="http://schemas.microsoft.com/office/drawing/2014/main" id="{D35FE902-5D2A-4D4E-A708-59F5235C381A}"/>
                </a:ext>
              </a:extLst>
            </p:cNvPr>
            <p:cNvSpPr>
              <a:spLocks noChangeArrowheads="1"/>
            </p:cNvSpPr>
            <p:nvPr/>
          </p:nvSpPr>
          <p:spPr bwMode="auto">
            <a:xfrm>
              <a:off x="4184078" y="5418058"/>
              <a:ext cx="903934" cy="378556"/>
            </a:xfrm>
            <a:prstGeom prst="rect">
              <a:avLst/>
            </a:prstGeom>
            <a:gradFill rotWithShape="1">
              <a:gsLst>
                <a:gs pos="0">
                  <a:srgbClr val="537393"/>
                </a:gs>
                <a:gs pos="35001">
                  <a:srgbClr val="96ADC4"/>
                </a:gs>
                <a:gs pos="100000">
                  <a:srgbClr val="D2DCE6"/>
                </a:gs>
              </a:gsLst>
              <a:lin ang="16200000" scaled="1"/>
            </a:gradFill>
            <a:ln w="9525">
              <a:solidFill>
                <a:srgbClr val="304356"/>
              </a:solidFill>
              <a:miter lim="800000"/>
              <a:headEnd/>
              <a:tailEnd/>
            </a:ln>
            <a:effectLst>
              <a:outerShdw blurRad="40000" dist="20000" dir="5400000" rotWithShape="0">
                <a:srgbClr val="000000">
                  <a:alpha val="37999"/>
                </a:srgbClr>
              </a:outerShdw>
            </a:effectLst>
          </p:spPr>
          <p:txBody>
            <a:bodyPr anchor="ctr"/>
            <a:lstStyle/>
            <a:p>
              <a:pPr algn="ctr">
                <a:defRPr/>
              </a:pPr>
              <a:r>
                <a:rPr lang="en-US" sz="1600" dirty="0">
                  <a:solidFill>
                    <a:srgbClr val="304356"/>
                  </a:solidFill>
                  <a:latin typeface="Amazon Ember" panose="020B0603020204020204" pitchFamily="34" charset="0"/>
                  <a:ea typeface="Amazon Ember" panose="020B0603020204020204" pitchFamily="34" charset="0"/>
                  <a:cs typeface="Amazon Ember" panose="020B0603020204020204" pitchFamily="34" charset="0"/>
                </a:rPr>
                <a:t>RDBMS</a:t>
              </a:r>
            </a:p>
          </p:txBody>
        </p:sp>
        <p:sp>
          <p:nvSpPr>
            <p:cNvPr id="20" name="Round Diagonal Corner Rectangle 19">
              <a:extLst>
                <a:ext uri="{FF2B5EF4-FFF2-40B4-BE49-F238E27FC236}">
                  <a16:creationId xmlns:a16="http://schemas.microsoft.com/office/drawing/2014/main" id="{64BC6FDD-A420-EB41-B7A5-03AAA72C7753}"/>
                </a:ext>
                <a:ext uri="{C183D7F6-B498-43B3-948B-1728B52AA6E4}">
                  <adec:decorative xmlns:adec="http://schemas.microsoft.com/office/drawing/2017/decorative" val="1"/>
                </a:ext>
              </a:extLst>
            </p:cNvPr>
            <p:cNvSpPr/>
            <p:nvPr/>
          </p:nvSpPr>
          <p:spPr>
            <a:xfrm>
              <a:off x="6486699" y="5094001"/>
              <a:ext cx="4665980" cy="1003950"/>
            </a:xfrm>
            <a:prstGeom prst="round2DiagRect">
              <a:avLst>
                <a:gd name="adj1" fmla="val 16667"/>
                <a:gd name="adj2" fmla="val 163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ea typeface="Amazon Ember" panose="020B0603020204020204" pitchFamily="34" charset="0"/>
                <a:cs typeface="Amazon Ember" panose="020B0603020204020204" pitchFamily="34" charset="0"/>
              </a:endParaRPr>
            </a:p>
          </p:txBody>
        </p:sp>
        <p:pic>
          <p:nvPicPr>
            <p:cNvPr id="121" name="Graphic 120">
              <a:extLst>
                <a:ext uri="{FF2B5EF4-FFF2-40B4-BE49-F238E27FC236}">
                  <a16:creationId xmlns:a16="http://schemas.microsoft.com/office/drawing/2014/main" id="{678BB275-86A5-4375-BE18-30BCED31AFE4}"/>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065493" y="5111372"/>
              <a:ext cx="548640" cy="548640"/>
            </a:xfrm>
            <a:prstGeom prst="rect">
              <a:avLst/>
            </a:prstGeom>
          </p:spPr>
        </p:pic>
        <p:pic>
          <p:nvPicPr>
            <p:cNvPr id="122" name="Graphic 121">
              <a:extLst>
                <a:ext uri="{FF2B5EF4-FFF2-40B4-BE49-F238E27FC236}">
                  <a16:creationId xmlns:a16="http://schemas.microsoft.com/office/drawing/2014/main" id="{575D8C7E-648C-4079-9B88-AC16C3030375}"/>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124987" y="5111372"/>
              <a:ext cx="548640" cy="548640"/>
            </a:xfrm>
            <a:prstGeom prst="rect">
              <a:avLst/>
            </a:prstGeom>
          </p:spPr>
        </p:pic>
        <p:pic>
          <p:nvPicPr>
            <p:cNvPr id="123" name="Graphic 122">
              <a:extLst>
                <a:ext uri="{FF2B5EF4-FFF2-40B4-BE49-F238E27FC236}">
                  <a16:creationId xmlns:a16="http://schemas.microsoft.com/office/drawing/2014/main" id="{F95445C9-5745-467A-99E3-84B5B801ED7C}"/>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241311" y="5125069"/>
              <a:ext cx="548640" cy="548640"/>
            </a:xfrm>
            <a:prstGeom prst="rect">
              <a:avLst/>
            </a:prstGeom>
          </p:spPr>
        </p:pic>
        <p:pic>
          <p:nvPicPr>
            <p:cNvPr id="124" name="Graphic 123">
              <a:extLst>
                <a:ext uri="{FF2B5EF4-FFF2-40B4-BE49-F238E27FC236}">
                  <a16:creationId xmlns:a16="http://schemas.microsoft.com/office/drawing/2014/main" id="{E0A907DA-6131-4ECA-A51A-C0FA62F96A11}"/>
                </a:ext>
                <a:ext uri="{C183D7F6-B498-43B3-948B-1728B52AA6E4}">
                  <adec:decorative xmlns:adec="http://schemas.microsoft.com/office/drawing/2017/decorative" val="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309287" y="5111372"/>
              <a:ext cx="548640" cy="548640"/>
            </a:xfrm>
            <a:prstGeom prst="rect">
              <a:avLst/>
            </a:prstGeom>
          </p:spPr>
        </p:pic>
        <p:sp>
          <p:nvSpPr>
            <p:cNvPr id="85" name="Left-Right Arrow 84">
              <a:extLst>
                <a:ext uri="{FF2B5EF4-FFF2-40B4-BE49-F238E27FC236}">
                  <a16:creationId xmlns:a16="http://schemas.microsoft.com/office/drawing/2014/main" id="{43E0D115-25D3-4142-88B2-0F1E370A8095}"/>
                </a:ext>
              </a:extLst>
            </p:cNvPr>
            <p:cNvSpPr/>
            <p:nvPr/>
          </p:nvSpPr>
          <p:spPr>
            <a:xfrm>
              <a:off x="5177857" y="2074027"/>
              <a:ext cx="1888202" cy="572991"/>
            </a:xfrm>
            <a:prstGeom prst="leftRightArrow">
              <a:avLst>
                <a:gd name="adj1" fmla="val 69609"/>
                <a:gd name="adj2" fmla="val 50000"/>
              </a:avLst>
            </a:prstGeom>
            <a:solidFill>
              <a:schemeClr val="accent2"/>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ea typeface="Amazon Ember" panose="020B0603020204020204" pitchFamily="34" charset="0"/>
                  <a:cs typeface="Amazon Ember" panose="020B0603020204020204" pitchFamily="34" charset="0"/>
                </a:rPr>
                <a:t>Security</a:t>
              </a:r>
            </a:p>
          </p:txBody>
        </p:sp>
        <p:sp>
          <p:nvSpPr>
            <p:cNvPr id="99" name="Left-Right Arrow 98">
              <a:extLst>
                <a:ext uri="{FF2B5EF4-FFF2-40B4-BE49-F238E27FC236}">
                  <a16:creationId xmlns:a16="http://schemas.microsoft.com/office/drawing/2014/main" id="{8DD2FE05-5633-3D48-812A-7AE2FE65FE7A}"/>
                </a:ext>
              </a:extLst>
            </p:cNvPr>
            <p:cNvSpPr/>
            <p:nvPr/>
          </p:nvSpPr>
          <p:spPr>
            <a:xfrm>
              <a:off x="5177857" y="3136480"/>
              <a:ext cx="1888202" cy="572991"/>
            </a:xfrm>
            <a:prstGeom prst="leftRightArrow">
              <a:avLst>
                <a:gd name="adj1" fmla="val 69609"/>
                <a:gd name="adj2" fmla="val 50000"/>
              </a:avLst>
            </a:prstGeom>
            <a:solidFill>
              <a:schemeClr val="accent2"/>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ea typeface="Amazon Ember" panose="020B0603020204020204" pitchFamily="34" charset="0"/>
                  <a:cs typeface="Amazon Ember" panose="020B0603020204020204" pitchFamily="34" charset="0"/>
                </a:rPr>
                <a:t>Networking</a:t>
              </a:r>
            </a:p>
          </p:txBody>
        </p:sp>
        <p:sp>
          <p:nvSpPr>
            <p:cNvPr id="100" name="Left-Right Arrow 99">
              <a:extLst>
                <a:ext uri="{FF2B5EF4-FFF2-40B4-BE49-F238E27FC236}">
                  <a16:creationId xmlns:a16="http://schemas.microsoft.com/office/drawing/2014/main" id="{4D75905B-73E6-794E-A71C-C9CAF90587BD}"/>
                </a:ext>
              </a:extLst>
            </p:cNvPr>
            <p:cNvSpPr/>
            <p:nvPr/>
          </p:nvSpPr>
          <p:spPr>
            <a:xfrm>
              <a:off x="5177857" y="4221152"/>
              <a:ext cx="1888202" cy="572991"/>
            </a:xfrm>
            <a:prstGeom prst="leftRightArrow">
              <a:avLst>
                <a:gd name="adj1" fmla="val 69609"/>
                <a:gd name="adj2" fmla="val 50000"/>
              </a:avLst>
            </a:prstGeom>
            <a:solidFill>
              <a:schemeClr val="accent2"/>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ea typeface="Amazon Ember" panose="020B0603020204020204" pitchFamily="34" charset="0"/>
                  <a:cs typeface="Amazon Ember" panose="020B0603020204020204" pitchFamily="34" charset="0"/>
                </a:rPr>
                <a:t>Compute</a:t>
              </a:r>
            </a:p>
          </p:txBody>
        </p:sp>
        <p:sp>
          <p:nvSpPr>
            <p:cNvPr id="101" name="Left-Right Arrow 100">
              <a:extLst>
                <a:ext uri="{FF2B5EF4-FFF2-40B4-BE49-F238E27FC236}">
                  <a16:creationId xmlns:a16="http://schemas.microsoft.com/office/drawing/2014/main" id="{A69B7518-4CB8-6A4D-BA83-CF20771585EC}"/>
                </a:ext>
              </a:extLst>
            </p:cNvPr>
            <p:cNvSpPr/>
            <p:nvPr/>
          </p:nvSpPr>
          <p:spPr>
            <a:xfrm>
              <a:off x="5194861" y="5222499"/>
              <a:ext cx="1888202" cy="783356"/>
            </a:xfrm>
            <a:prstGeom prst="leftRightArrow">
              <a:avLst>
                <a:gd name="adj1" fmla="val 76592"/>
                <a:gd name="adj2" fmla="val 34674"/>
              </a:avLst>
            </a:prstGeom>
            <a:solidFill>
              <a:schemeClr val="accent2"/>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ea typeface="Amazon Ember" panose="020B0603020204020204" pitchFamily="34" charset="0"/>
                  <a:cs typeface="Amazon Ember" panose="020B0603020204020204" pitchFamily="34" charset="0"/>
                </a:rPr>
                <a:t>Storage and</a:t>
              </a:r>
              <a:br>
                <a:rPr lang="en-US" sz="1600" dirty="0">
                  <a:solidFill>
                    <a:schemeClr val="tx1"/>
                  </a:solidFill>
                  <a:ea typeface="Amazon Ember" panose="020B0603020204020204" pitchFamily="34" charset="0"/>
                  <a:cs typeface="Amazon Ember" panose="020B0603020204020204" pitchFamily="34" charset="0"/>
                </a:rPr>
              </a:br>
              <a:r>
                <a:rPr lang="en-US" sz="1600" dirty="0">
                  <a:solidFill>
                    <a:schemeClr val="tx1"/>
                  </a:solidFill>
                  <a:ea typeface="Amazon Ember" panose="020B0603020204020204" pitchFamily="34" charset="0"/>
                  <a:cs typeface="Amazon Ember" panose="020B0603020204020204" pitchFamily="34" charset="0"/>
                </a:rPr>
                <a:t>database </a:t>
              </a:r>
            </a:p>
          </p:txBody>
        </p:sp>
        <p:sp>
          <p:nvSpPr>
            <p:cNvPr id="129" name="TextBox 128">
              <a:extLst>
                <a:ext uri="{FF2B5EF4-FFF2-40B4-BE49-F238E27FC236}">
                  <a16:creationId xmlns:a16="http://schemas.microsoft.com/office/drawing/2014/main" id="{9B94CAE3-87CB-4E8E-903D-B2050D59F467}"/>
                </a:ext>
              </a:extLst>
            </p:cNvPr>
            <p:cNvSpPr txBox="1"/>
            <p:nvPr/>
          </p:nvSpPr>
          <p:spPr>
            <a:xfrm>
              <a:off x="6668371" y="5600659"/>
              <a:ext cx="1307145" cy="584775"/>
            </a:xfrm>
            <a:prstGeom prst="rect">
              <a:avLst/>
            </a:prstGeom>
            <a:noFill/>
          </p:spPr>
          <p:txBody>
            <a:bodyPr wrap="square" rtlCol="0">
              <a:spAutoFit/>
            </a:bodyPr>
            <a:lstStyle/>
            <a:p>
              <a:pPr algn="ctr"/>
              <a:r>
                <a:rPr lang="en-US" sz="1600" dirty="0">
                  <a:ea typeface="Amazon Ember" panose="020B0603020204020204" pitchFamily="34" charset="0"/>
                  <a:cs typeface="Amazon Ember" panose="020B0603020204020204" pitchFamily="34" charset="0"/>
                </a:rPr>
                <a:t>Amazon EBS</a:t>
              </a:r>
            </a:p>
          </p:txBody>
        </p:sp>
        <p:sp>
          <p:nvSpPr>
            <p:cNvPr id="130" name="TextBox 129">
              <a:extLst>
                <a:ext uri="{FF2B5EF4-FFF2-40B4-BE49-F238E27FC236}">
                  <a16:creationId xmlns:a16="http://schemas.microsoft.com/office/drawing/2014/main" id="{4B98B53F-A08A-4B08-AC6C-F09E9E73521C}"/>
                </a:ext>
              </a:extLst>
            </p:cNvPr>
            <p:cNvSpPr txBox="1"/>
            <p:nvPr/>
          </p:nvSpPr>
          <p:spPr>
            <a:xfrm>
              <a:off x="7754553" y="5600659"/>
              <a:ext cx="1307145" cy="584775"/>
            </a:xfrm>
            <a:prstGeom prst="rect">
              <a:avLst/>
            </a:prstGeom>
            <a:noFill/>
          </p:spPr>
          <p:txBody>
            <a:bodyPr wrap="square" rtlCol="0">
              <a:spAutoFit/>
            </a:bodyPr>
            <a:lstStyle/>
            <a:p>
              <a:pPr algn="ctr"/>
              <a:r>
                <a:rPr lang="en-US" sz="1600" dirty="0">
                  <a:ea typeface="Amazon Ember" panose="020B0603020204020204" pitchFamily="34" charset="0"/>
                  <a:cs typeface="Amazon Ember" panose="020B0603020204020204" pitchFamily="34" charset="0"/>
                </a:rPr>
                <a:t>Amazon </a:t>
              </a:r>
              <a:br>
                <a:rPr lang="en-US" sz="1600" dirty="0">
                  <a:ea typeface="Amazon Ember" panose="020B0603020204020204" pitchFamily="34" charset="0"/>
                  <a:cs typeface="Amazon Ember" panose="020B0603020204020204" pitchFamily="34" charset="0"/>
                </a:rPr>
              </a:br>
              <a:r>
                <a:rPr lang="en-US" sz="1600" dirty="0">
                  <a:ea typeface="Amazon Ember" panose="020B0603020204020204" pitchFamily="34" charset="0"/>
                  <a:cs typeface="Amazon Ember" panose="020B0603020204020204" pitchFamily="34" charset="0"/>
                </a:rPr>
                <a:t>EFS</a:t>
              </a:r>
            </a:p>
          </p:txBody>
        </p:sp>
        <p:sp>
          <p:nvSpPr>
            <p:cNvPr id="131" name="TextBox 130">
              <a:extLst>
                <a:ext uri="{FF2B5EF4-FFF2-40B4-BE49-F238E27FC236}">
                  <a16:creationId xmlns:a16="http://schemas.microsoft.com/office/drawing/2014/main" id="{9511B6FA-F479-4C05-9434-A51BF1F9A1A4}"/>
                </a:ext>
              </a:extLst>
            </p:cNvPr>
            <p:cNvSpPr txBox="1"/>
            <p:nvPr/>
          </p:nvSpPr>
          <p:spPr>
            <a:xfrm>
              <a:off x="8710241" y="5600659"/>
              <a:ext cx="1542192" cy="584775"/>
            </a:xfrm>
            <a:prstGeom prst="rect">
              <a:avLst/>
            </a:prstGeom>
            <a:noFill/>
          </p:spPr>
          <p:txBody>
            <a:bodyPr wrap="square" rtlCol="0">
              <a:spAutoFit/>
            </a:bodyPr>
            <a:lstStyle/>
            <a:p>
              <a:pPr algn="ctr"/>
              <a:r>
                <a:rPr lang="en-US" sz="1600" dirty="0">
                  <a:ea typeface="Amazon Ember" panose="020B0603020204020204" pitchFamily="34" charset="0"/>
                  <a:cs typeface="Amazon Ember" panose="020B0603020204020204" pitchFamily="34" charset="0"/>
                </a:rPr>
                <a:t>Amazon </a:t>
              </a:r>
              <a:br>
                <a:rPr lang="en-US" sz="1600" dirty="0">
                  <a:ea typeface="Amazon Ember" panose="020B0603020204020204" pitchFamily="34" charset="0"/>
                  <a:cs typeface="Amazon Ember" panose="020B0603020204020204" pitchFamily="34" charset="0"/>
                </a:rPr>
              </a:br>
              <a:r>
                <a:rPr lang="en-US" sz="1600" dirty="0">
                  <a:ea typeface="Amazon Ember" panose="020B0603020204020204" pitchFamily="34" charset="0"/>
                  <a:cs typeface="Amazon Ember" panose="020B0603020204020204" pitchFamily="34" charset="0"/>
                </a:rPr>
                <a:t>S3</a:t>
              </a:r>
            </a:p>
          </p:txBody>
        </p:sp>
        <p:sp>
          <p:nvSpPr>
            <p:cNvPr id="132" name="TextBox 131">
              <a:extLst>
                <a:ext uri="{FF2B5EF4-FFF2-40B4-BE49-F238E27FC236}">
                  <a16:creationId xmlns:a16="http://schemas.microsoft.com/office/drawing/2014/main" id="{50E511B7-7251-4826-8B58-A0C22D9D0F86}"/>
                </a:ext>
              </a:extLst>
            </p:cNvPr>
            <p:cNvSpPr txBox="1"/>
            <p:nvPr/>
          </p:nvSpPr>
          <p:spPr>
            <a:xfrm>
              <a:off x="9913340" y="5600659"/>
              <a:ext cx="1307145" cy="584775"/>
            </a:xfrm>
            <a:prstGeom prst="rect">
              <a:avLst/>
            </a:prstGeom>
            <a:noFill/>
          </p:spPr>
          <p:txBody>
            <a:bodyPr wrap="square" rtlCol="0">
              <a:spAutoFit/>
            </a:bodyPr>
            <a:lstStyle/>
            <a:p>
              <a:pPr algn="ctr"/>
              <a:r>
                <a:rPr lang="en-US" sz="1600" dirty="0">
                  <a:ea typeface="Amazon Ember" panose="020B0603020204020204" pitchFamily="34" charset="0"/>
                  <a:cs typeface="Amazon Ember" panose="020B0603020204020204" pitchFamily="34" charset="0"/>
                </a:rPr>
                <a:t>Amazon RDS</a:t>
              </a:r>
            </a:p>
          </p:txBody>
        </p:sp>
        <p:sp>
          <p:nvSpPr>
            <p:cNvPr id="70" name="Rectangle 69">
              <a:extLst>
                <a:ext uri="{FF2B5EF4-FFF2-40B4-BE49-F238E27FC236}">
                  <a16:creationId xmlns:a16="http://schemas.microsoft.com/office/drawing/2014/main" id="{4440F675-A90D-441D-9C99-E39DCEC4C58D}"/>
                </a:ext>
              </a:extLst>
            </p:cNvPr>
            <p:cNvSpPr/>
            <p:nvPr/>
          </p:nvSpPr>
          <p:spPr>
            <a:xfrm>
              <a:off x="6769564" y="1972935"/>
              <a:ext cx="1371600" cy="73152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F3312"/>
                  </a:solidFill>
                  <a:effectLst/>
                  <a:uLnTx/>
                  <a:uFillTx/>
                  <a:latin typeface="Arial" panose="020B0604020202020204"/>
                  <a:ea typeface="+mn-ea"/>
                  <a:cs typeface="+mn-cs"/>
                </a:rPr>
                <a:t>Security </a:t>
              </a:r>
              <a:br>
                <a:rPr kumimoji="0" lang="en-US" sz="1600" b="0" i="0" u="none" strike="noStrike" kern="0" cap="none" spc="0" normalizeH="0" baseline="0" noProof="0" dirty="0">
                  <a:ln>
                    <a:noFill/>
                  </a:ln>
                  <a:solidFill>
                    <a:srgbClr val="DF3312"/>
                  </a:solidFill>
                  <a:effectLst/>
                  <a:uLnTx/>
                  <a:uFillTx/>
                  <a:latin typeface="Arial" panose="020B0604020202020204"/>
                  <a:ea typeface="+mn-ea"/>
                  <a:cs typeface="+mn-cs"/>
                </a:rPr>
              </a:br>
              <a:r>
                <a:rPr kumimoji="0" lang="en-US" sz="1600" b="0" i="0" u="none" strike="noStrike" kern="0" cap="none" spc="0" normalizeH="0" baseline="0" noProof="0" dirty="0">
                  <a:ln>
                    <a:noFill/>
                  </a:ln>
                  <a:solidFill>
                    <a:srgbClr val="DF3312"/>
                  </a:solidFill>
                  <a:effectLst/>
                  <a:uLnTx/>
                  <a:uFillTx/>
                  <a:latin typeface="Arial" panose="020B0604020202020204"/>
                  <a:ea typeface="+mn-ea"/>
                  <a:cs typeface="+mn-cs"/>
                </a:rPr>
                <a:t>groups</a:t>
              </a:r>
            </a:p>
          </p:txBody>
        </p:sp>
        <p:pic>
          <p:nvPicPr>
            <p:cNvPr id="74" name="Graphic 73">
              <a:extLst>
                <a:ext uri="{FF2B5EF4-FFF2-40B4-BE49-F238E27FC236}">
                  <a16:creationId xmlns:a16="http://schemas.microsoft.com/office/drawing/2014/main" id="{7BFC5EED-8C72-415E-A396-3E52601D4684}"/>
                </a:ext>
                <a:ext uri="{C183D7F6-B498-43B3-948B-1728B52AA6E4}">
                  <adec:decorative xmlns:adec="http://schemas.microsoft.com/office/drawing/2017/decorative" val="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534427" y="4072306"/>
              <a:ext cx="693446" cy="693446"/>
            </a:xfrm>
            <a:prstGeom prst="rect">
              <a:avLst/>
            </a:prstGeom>
          </p:spPr>
        </p:pic>
        <p:pic>
          <p:nvPicPr>
            <p:cNvPr id="75" name="Graphic 74">
              <a:extLst>
                <a:ext uri="{FF2B5EF4-FFF2-40B4-BE49-F238E27FC236}">
                  <a16:creationId xmlns:a16="http://schemas.microsoft.com/office/drawing/2014/main" id="{C0A03FBA-245C-4413-9480-23A26F67857D}"/>
                </a:ext>
                <a:ext uri="{C183D7F6-B498-43B3-948B-1728B52AA6E4}">
                  <adec:decorative xmlns:adec="http://schemas.microsoft.com/office/drawing/2017/decorative" val="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939073" y="4135564"/>
              <a:ext cx="693446" cy="693446"/>
            </a:xfrm>
            <a:prstGeom prst="rect">
              <a:avLst/>
            </a:prstGeom>
          </p:spPr>
        </p:pic>
        <p:pic>
          <p:nvPicPr>
            <p:cNvPr id="77" name="Graphic 76">
              <a:extLst>
                <a:ext uri="{FF2B5EF4-FFF2-40B4-BE49-F238E27FC236}">
                  <a16:creationId xmlns:a16="http://schemas.microsoft.com/office/drawing/2014/main" id="{68B38FCC-3F14-41D8-B2B7-9D077E9C5B1B}"/>
                </a:ext>
                <a:ext uri="{C183D7F6-B498-43B3-948B-1728B52AA6E4}">
                  <adec:decorative xmlns:adec="http://schemas.microsoft.com/office/drawing/2017/decorative" val="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358888" y="4224706"/>
              <a:ext cx="693446" cy="693446"/>
            </a:xfrm>
            <a:prstGeom prst="rect">
              <a:avLst/>
            </a:prstGeom>
          </p:spPr>
        </p:pic>
        <p:pic>
          <p:nvPicPr>
            <p:cNvPr id="79" name="Graphic 78">
              <a:extLst>
                <a:ext uri="{FF2B5EF4-FFF2-40B4-BE49-F238E27FC236}">
                  <a16:creationId xmlns:a16="http://schemas.microsoft.com/office/drawing/2014/main" id="{E14488D1-6906-4882-8E57-847F44CDD32C}"/>
                </a:ext>
                <a:ext uri="{C183D7F6-B498-43B3-948B-1728B52AA6E4}">
                  <adec:decorative xmlns:adec="http://schemas.microsoft.com/office/drawing/2017/decorative" val="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631692" y="3115314"/>
              <a:ext cx="469900" cy="469900"/>
            </a:xfrm>
            <a:prstGeom prst="rect">
              <a:avLst/>
            </a:prstGeom>
          </p:spPr>
        </p:pic>
        <p:pic>
          <p:nvPicPr>
            <p:cNvPr id="80" name="Graphic 79">
              <a:extLst>
                <a:ext uri="{FF2B5EF4-FFF2-40B4-BE49-F238E27FC236}">
                  <a16:creationId xmlns:a16="http://schemas.microsoft.com/office/drawing/2014/main" id="{3C2D1B22-C366-48E3-BBD9-EF7F50322648}"/>
                </a:ext>
                <a:ext uri="{C183D7F6-B498-43B3-948B-1728B52AA6E4}">
                  <adec:decorative xmlns:adec="http://schemas.microsoft.com/office/drawing/2017/decorative" val="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123938" y="1994701"/>
              <a:ext cx="469900" cy="469900"/>
            </a:xfrm>
            <a:prstGeom prst="rect">
              <a:avLst/>
            </a:prstGeom>
          </p:spPr>
        </p:pic>
        <p:pic>
          <p:nvPicPr>
            <p:cNvPr id="81" name="Graphic 80">
              <a:extLst>
                <a:ext uri="{FF2B5EF4-FFF2-40B4-BE49-F238E27FC236}">
                  <a16:creationId xmlns:a16="http://schemas.microsoft.com/office/drawing/2014/main" id="{0F5B6056-7CAC-4F62-B271-D8808F78B102}"/>
                </a:ext>
                <a:ext uri="{C183D7F6-B498-43B3-948B-1728B52AA6E4}">
                  <adec:decorative xmlns:adec="http://schemas.microsoft.com/office/drawing/2017/decorative" val="1"/>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889694" y="2012992"/>
              <a:ext cx="469900" cy="469900"/>
            </a:xfrm>
            <a:prstGeom prst="rect">
              <a:avLst/>
            </a:prstGeom>
          </p:spPr>
        </p:pic>
        <p:grpSp>
          <p:nvGrpSpPr>
            <p:cNvPr id="11" name="Group 10">
              <a:extLst>
                <a:ext uri="{FF2B5EF4-FFF2-40B4-BE49-F238E27FC236}">
                  <a16:creationId xmlns:a16="http://schemas.microsoft.com/office/drawing/2014/main" id="{B197DCE9-D16F-40D8-9169-DF9933E3B66E}"/>
                </a:ext>
                <a:ext uri="{C183D7F6-B498-43B3-948B-1728B52AA6E4}">
                  <adec:decorative xmlns:adec="http://schemas.microsoft.com/office/drawing/2017/decorative" val="1"/>
                </a:ext>
              </a:extLst>
            </p:cNvPr>
            <p:cNvGrpSpPr/>
            <p:nvPr/>
          </p:nvGrpSpPr>
          <p:grpSpPr>
            <a:xfrm>
              <a:off x="1428087" y="5337246"/>
              <a:ext cx="679912" cy="679912"/>
              <a:chOff x="1428087" y="5260736"/>
              <a:chExt cx="679912" cy="679912"/>
            </a:xfrm>
          </p:grpSpPr>
          <p:pic>
            <p:nvPicPr>
              <p:cNvPr id="82" name="Graphic 81">
                <a:extLst>
                  <a:ext uri="{FF2B5EF4-FFF2-40B4-BE49-F238E27FC236}">
                    <a16:creationId xmlns:a16="http://schemas.microsoft.com/office/drawing/2014/main" id="{6A20A2D9-A7D7-4D02-88E7-C6007544C38F}"/>
                  </a:ext>
                  <a:ext uri="{C183D7F6-B498-43B3-948B-1728B52AA6E4}">
                    <adec:decorative xmlns:adec="http://schemas.microsoft.com/office/drawing/2017/decorative" val="1"/>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428087" y="5260736"/>
                <a:ext cx="679912" cy="679912"/>
              </a:xfrm>
              <a:prstGeom prst="rect">
                <a:avLst/>
              </a:prstGeom>
            </p:spPr>
          </p:pic>
          <p:sp>
            <p:nvSpPr>
              <p:cNvPr id="6" name="TextBox 5">
                <a:extLst>
                  <a:ext uri="{FF2B5EF4-FFF2-40B4-BE49-F238E27FC236}">
                    <a16:creationId xmlns:a16="http://schemas.microsoft.com/office/drawing/2014/main" id="{8D736786-E894-4AC6-A868-BFA9869C2648}"/>
                  </a:ext>
                </a:extLst>
              </p:cNvPr>
              <p:cNvSpPr txBox="1"/>
              <p:nvPr/>
            </p:nvSpPr>
            <p:spPr>
              <a:xfrm>
                <a:off x="1485754" y="5431415"/>
                <a:ext cx="564578"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DAS</a:t>
                </a:r>
              </a:p>
            </p:txBody>
          </p:sp>
        </p:grpSp>
        <p:grpSp>
          <p:nvGrpSpPr>
            <p:cNvPr id="10" name="Group 9">
              <a:extLst>
                <a:ext uri="{FF2B5EF4-FFF2-40B4-BE49-F238E27FC236}">
                  <a16:creationId xmlns:a16="http://schemas.microsoft.com/office/drawing/2014/main" id="{CDDBBA44-2882-4C03-B551-E10043BE33E3}"/>
                </a:ext>
                <a:ext uri="{C183D7F6-B498-43B3-948B-1728B52AA6E4}">
                  <adec:decorative xmlns:adec="http://schemas.microsoft.com/office/drawing/2017/decorative" val="1"/>
                </a:ext>
              </a:extLst>
            </p:cNvPr>
            <p:cNvGrpSpPr/>
            <p:nvPr/>
          </p:nvGrpSpPr>
          <p:grpSpPr>
            <a:xfrm>
              <a:off x="2393185" y="5337246"/>
              <a:ext cx="679912" cy="679912"/>
              <a:chOff x="2099577" y="5293948"/>
              <a:chExt cx="679912" cy="679912"/>
            </a:xfrm>
          </p:grpSpPr>
          <p:sp>
            <p:nvSpPr>
              <p:cNvPr id="83" name="TextBox 82">
                <a:extLst>
                  <a:ext uri="{FF2B5EF4-FFF2-40B4-BE49-F238E27FC236}">
                    <a16:creationId xmlns:a16="http://schemas.microsoft.com/office/drawing/2014/main" id="{B7CB0AEE-AF2D-4AD2-9716-2BFBA31F77E3}"/>
                  </a:ext>
                </a:extLst>
              </p:cNvPr>
              <p:cNvSpPr txBox="1"/>
              <p:nvPr/>
            </p:nvSpPr>
            <p:spPr>
              <a:xfrm>
                <a:off x="2154840" y="5464627"/>
                <a:ext cx="569387"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SAN</a:t>
                </a:r>
              </a:p>
            </p:txBody>
          </p:sp>
          <p:pic>
            <p:nvPicPr>
              <p:cNvPr id="87" name="Graphic 86">
                <a:extLst>
                  <a:ext uri="{FF2B5EF4-FFF2-40B4-BE49-F238E27FC236}">
                    <a16:creationId xmlns:a16="http://schemas.microsoft.com/office/drawing/2014/main" id="{4CD6C272-BAD8-44DA-B642-F1FB217F95E7}"/>
                  </a:ext>
                  <a:ext uri="{C183D7F6-B498-43B3-948B-1728B52AA6E4}">
                    <adec:decorative xmlns:adec="http://schemas.microsoft.com/office/drawing/2017/decorative" val="1"/>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2099577" y="5293948"/>
                <a:ext cx="679912" cy="679912"/>
              </a:xfrm>
              <a:prstGeom prst="rect">
                <a:avLst/>
              </a:prstGeom>
            </p:spPr>
          </p:pic>
        </p:grpSp>
        <p:grpSp>
          <p:nvGrpSpPr>
            <p:cNvPr id="9" name="Group 8">
              <a:extLst>
                <a:ext uri="{FF2B5EF4-FFF2-40B4-BE49-F238E27FC236}">
                  <a16:creationId xmlns:a16="http://schemas.microsoft.com/office/drawing/2014/main" id="{C3B734A9-8805-4E17-B211-2C5312ADFD0C}"/>
                </a:ext>
                <a:ext uri="{C183D7F6-B498-43B3-948B-1728B52AA6E4}">
                  <adec:decorative xmlns:adec="http://schemas.microsoft.com/office/drawing/2017/decorative" val="1"/>
                </a:ext>
              </a:extLst>
            </p:cNvPr>
            <p:cNvGrpSpPr/>
            <p:nvPr/>
          </p:nvGrpSpPr>
          <p:grpSpPr>
            <a:xfrm>
              <a:off x="3358283" y="5198571"/>
              <a:ext cx="679912" cy="818587"/>
              <a:chOff x="3358283" y="5198571"/>
              <a:chExt cx="679912" cy="818587"/>
            </a:xfrm>
          </p:grpSpPr>
          <p:grpSp>
            <p:nvGrpSpPr>
              <p:cNvPr id="7" name="Group 6">
                <a:extLst>
                  <a:ext uri="{FF2B5EF4-FFF2-40B4-BE49-F238E27FC236}">
                    <a16:creationId xmlns:a16="http://schemas.microsoft.com/office/drawing/2014/main" id="{AB9DA5F2-AF7F-4D2A-94CE-8CB86455522F}"/>
                  </a:ext>
                </a:extLst>
              </p:cNvPr>
              <p:cNvGrpSpPr/>
              <p:nvPr/>
            </p:nvGrpSpPr>
            <p:grpSpPr>
              <a:xfrm>
                <a:off x="3572260" y="5198571"/>
                <a:ext cx="251959" cy="219487"/>
                <a:chOff x="3555015" y="5198571"/>
                <a:chExt cx="251959" cy="219487"/>
              </a:xfrm>
            </p:grpSpPr>
            <p:sp>
              <p:nvSpPr>
                <p:cNvPr id="110" name="Rectangle 109">
                  <a:extLst>
                    <a:ext uri="{FF2B5EF4-FFF2-40B4-BE49-F238E27FC236}">
                      <a16:creationId xmlns:a16="http://schemas.microsoft.com/office/drawing/2014/main" id="{7DF711C3-0279-AA49-ABF0-578970E4DF1A}"/>
                    </a:ext>
                    <a:ext uri="{C183D7F6-B498-43B3-948B-1728B52AA6E4}">
                      <adec:decorative xmlns:adec="http://schemas.microsoft.com/office/drawing/2017/decorative" val="1"/>
                    </a:ext>
                  </a:extLst>
                </p:cNvPr>
                <p:cNvSpPr/>
                <p:nvPr/>
              </p:nvSpPr>
              <p:spPr>
                <a:xfrm>
                  <a:off x="3636926" y="5198571"/>
                  <a:ext cx="96677" cy="80812"/>
                </a:xfrm>
                <a:prstGeom prst="rect">
                  <a:avLst/>
                </a:prstGeom>
                <a:solidFill>
                  <a:srgbClr val="304356"/>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ea typeface="Amazon Ember" panose="020B0603020204020204" pitchFamily="34" charset="0"/>
                    <a:cs typeface="Amazon Ember" panose="020B0603020204020204" pitchFamily="34" charset="0"/>
                  </a:endParaRPr>
                </a:p>
              </p:txBody>
            </p:sp>
            <p:sp>
              <p:nvSpPr>
                <p:cNvPr id="111" name="Rectangle 110">
                  <a:extLst>
                    <a:ext uri="{FF2B5EF4-FFF2-40B4-BE49-F238E27FC236}">
                      <a16:creationId xmlns:a16="http://schemas.microsoft.com/office/drawing/2014/main" id="{C11F5C54-1075-F049-9B78-0FC31B624C7E}"/>
                    </a:ext>
                    <a:ext uri="{C183D7F6-B498-43B3-948B-1728B52AA6E4}">
                      <adec:decorative xmlns:adec="http://schemas.microsoft.com/office/drawing/2017/decorative" val="1"/>
                    </a:ext>
                  </a:extLst>
                </p:cNvPr>
                <p:cNvSpPr/>
                <p:nvPr/>
              </p:nvSpPr>
              <p:spPr>
                <a:xfrm>
                  <a:off x="3555015" y="5337246"/>
                  <a:ext cx="96677" cy="80812"/>
                </a:xfrm>
                <a:prstGeom prst="rect">
                  <a:avLst/>
                </a:prstGeom>
                <a:solidFill>
                  <a:srgbClr val="304356"/>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ea typeface="Amazon Ember" panose="020B0603020204020204" pitchFamily="34" charset="0"/>
                    <a:cs typeface="Amazon Ember" panose="020B0603020204020204" pitchFamily="34" charset="0"/>
                  </a:endParaRPr>
                </a:p>
              </p:txBody>
            </p:sp>
            <p:sp>
              <p:nvSpPr>
                <p:cNvPr id="112" name="Rectangle 111">
                  <a:extLst>
                    <a:ext uri="{FF2B5EF4-FFF2-40B4-BE49-F238E27FC236}">
                      <a16:creationId xmlns:a16="http://schemas.microsoft.com/office/drawing/2014/main" id="{6719E8C0-582B-B44F-88E6-72F4027A6D53}"/>
                    </a:ext>
                    <a:ext uri="{C183D7F6-B498-43B3-948B-1728B52AA6E4}">
                      <adec:decorative xmlns:adec="http://schemas.microsoft.com/office/drawing/2017/decorative" val="1"/>
                    </a:ext>
                  </a:extLst>
                </p:cNvPr>
                <p:cNvSpPr/>
                <p:nvPr/>
              </p:nvSpPr>
              <p:spPr>
                <a:xfrm>
                  <a:off x="3710297" y="5337246"/>
                  <a:ext cx="96677" cy="80812"/>
                </a:xfrm>
                <a:prstGeom prst="rect">
                  <a:avLst/>
                </a:prstGeom>
                <a:solidFill>
                  <a:srgbClr val="304356"/>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ea typeface="Amazon Ember" panose="020B0603020204020204" pitchFamily="34" charset="0"/>
                    <a:cs typeface="Amazon Ember" panose="020B0603020204020204" pitchFamily="34" charset="0"/>
                  </a:endParaRPr>
                </a:p>
              </p:txBody>
            </p:sp>
            <p:cxnSp>
              <p:nvCxnSpPr>
                <p:cNvPr id="109" name="Straight Connector 108">
                  <a:extLst>
                    <a:ext uri="{FF2B5EF4-FFF2-40B4-BE49-F238E27FC236}">
                      <a16:creationId xmlns:a16="http://schemas.microsoft.com/office/drawing/2014/main" id="{6DFEF740-B6C7-044F-B67D-EABD31305BE6}"/>
                    </a:ext>
                    <a:ext uri="{C183D7F6-B498-43B3-948B-1728B52AA6E4}">
                      <adec:decorative xmlns:adec="http://schemas.microsoft.com/office/drawing/2017/decorative" val="1"/>
                    </a:ext>
                  </a:extLst>
                </p:cNvPr>
                <p:cNvCxnSpPr>
                  <a:stCxn id="110" idx="2"/>
                </p:cNvCxnSpPr>
                <p:nvPr/>
              </p:nvCxnSpPr>
              <p:spPr>
                <a:xfrm flipH="1">
                  <a:off x="3684259" y="5279383"/>
                  <a:ext cx="1006" cy="33381"/>
                </a:xfrm>
                <a:prstGeom prst="line">
                  <a:avLst/>
                </a:prstGeom>
                <a:ln w="6350">
                  <a:solidFill>
                    <a:srgbClr val="304356"/>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E1336F1B-92E7-0746-A514-7C37D1D585D9}"/>
                    </a:ext>
                    <a:ext uri="{C183D7F6-B498-43B3-948B-1728B52AA6E4}">
                      <adec:decorative xmlns:adec="http://schemas.microsoft.com/office/drawing/2017/decorative" val="1"/>
                    </a:ext>
                  </a:extLst>
                </p:cNvPr>
                <p:cNvCxnSpPr/>
                <p:nvPr/>
              </p:nvCxnSpPr>
              <p:spPr>
                <a:xfrm>
                  <a:off x="3600915" y="5308002"/>
                  <a:ext cx="159544" cy="0"/>
                </a:xfrm>
                <a:prstGeom prst="line">
                  <a:avLst/>
                </a:prstGeom>
                <a:ln w="6350">
                  <a:solidFill>
                    <a:srgbClr val="304356"/>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0F92887E-7CB3-5C4B-919A-83519AB088E8}"/>
                    </a:ext>
                    <a:ext uri="{C183D7F6-B498-43B3-948B-1728B52AA6E4}">
                      <adec:decorative xmlns:adec="http://schemas.microsoft.com/office/drawing/2017/decorative" val="1"/>
                    </a:ext>
                  </a:extLst>
                </p:cNvPr>
                <p:cNvCxnSpPr>
                  <a:stCxn id="111" idx="0"/>
                </p:cNvCxnSpPr>
                <p:nvPr/>
              </p:nvCxnSpPr>
              <p:spPr>
                <a:xfrm flipH="1" flipV="1">
                  <a:off x="3603296" y="5308002"/>
                  <a:ext cx="58" cy="29244"/>
                </a:xfrm>
                <a:prstGeom prst="line">
                  <a:avLst/>
                </a:prstGeom>
                <a:ln w="6350">
                  <a:solidFill>
                    <a:srgbClr val="304356"/>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6546E35F-EC5B-FE47-A66B-ED807599D79D}"/>
                    </a:ext>
                    <a:ext uri="{C183D7F6-B498-43B3-948B-1728B52AA6E4}">
                      <adec:decorative xmlns:adec="http://schemas.microsoft.com/office/drawing/2017/decorative" val="1"/>
                    </a:ext>
                  </a:extLst>
                </p:cNvPr>
                <p:cNvCxnSpPr>
                  <a:stCxn id="112" idx="0"/>
                </p:cNvCxnSpPr>
                <p:nvPr/>
              </p:nvCxnSpPr>
              <p:spPr>
                <a:xfrm flipH="1" flipV="1">
                  <a:off x="3758077" y="5308002"/>
                  <a:ext cx="559" cy="29244"/>
                </a:xfrm>
                <a:prstGeom prst="line">
                  <a:avLst/>
                </a:prstGeom>
                <a:ln w="6350">
                  <a:solidFill>
                    <a:srgbClr val="304356"/>
                  </a:solidFill>
                </a:ln>
                <a:effectLst/>
              </p:spPr>
              <p:style>
                <a:lnRef idx="2">
                  <a:schemeClr val="accent1"/>
                </a:lnRef>
                <a:fillRef idx="0">
                  <a:schemeClr val="accent1"/>
                </a:fillRef>
                <a:effectRef idx="1">
                  <a:schemeClr val="accent1"/>
                </a:effectRef>
                <a:fontRef idx="minor">
                  <a:schemeClr val="tx1"/>
                </a:fontRef>
              </p:style>
            </p:cxnSp>
          </p:grpSp>
          <p:grpSp>
            <p:nvGrpSpPr>
              <p:cNvPr id="8" name="Group 7">
                <a:extLst>
                  <a:ext uri="{FF2B5EF4-FFF2-40B4-BE49-F238E27FC236}">
                    <a16:creationId xmlns:a16="http://schemas.microsoft.com/office/drawing/2014/main" id="{548CA28B-C59B-4E58-B2D2-E589A6DA9A5B}"/>
                  </a:ext>
                </a:extLst>
              </p:cNvPr>
              <p:cNvGrpSpPr/>
              <p:nvPr/>
            </p:nvGrpSpPr>
            <p:grpSpPr>
              <a:xfrm>
                <a:off x="3358283" y="5337246"/>
                <a:ext cx="679912" cy="679912"/>
                <a:chOff x="3358283" y="5337246"/>
                <a:chExt cx="679912" cy="679912"/>
              </a:xfrm>
            </p:grpSpPr>
            <p:sp>
              <p:nvSpPr>
                <p:cNvPr id="86" name="TextBox 85">
                  <a:extLst>
                    <a:ext uri="{FF2B5EF4-FFF2-40B4-BE49-F238E27FC236}">
                      <a16:creationId xmlns:a16="http://schemas.microsoft.com/office/drawing/2014/main" id="{5A9CC442-B2AE-4DB8-B224-D4B799D66C91}"/>
                    </a:ext>
                  </a:extLst>
                </p:cNvPr>
                <p:cNvSpPr txBox="1"/>
                <p:nvPr/>
              </p:nvSpPr>
              <p:spPr>
                <a:xfrm>
                  <a:off x="3413546" y="5507925"/>
                  <a:ext cx="569387"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NAS</a:t>
                  </a:r>
                </a:p>
              </p:txBody>
            </p:sp>
            <p:pic>
              <p:nvPicPr>
                <p:cNvPr id="88" name="Graphic 87">
                  <a:extLst>
                    <a:ext uri="{FF2B5EF4-FFF2-40B4-BE49-F238E27FC236}">
                      <a16:creationId xmlns:a16="http://schemas.microsoft.com/office/drawing/2014/main" id="{DD619C65-1374-459B-BA78-1004811DCD12}"/>
                    </a:ext>
                    <a:ext uri="{C183D7F6-B498-43B3-948B-1728B52AA6E4}">
                      <adec:decorative xmlns:adec="http://schemas.microsoft.com/office/drawing/2017/decorative" val="1"/>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3358283" y="5337246"/>
                  <a:ext cx="679912" cy="679912"/>
                </a:xfrm>
                <a:prstGeom prst="rect">
                  <a:avLst/>
                </a:prstGeom>
              </p:spPr>
            </p:pic>
          </p:grpSp>
        </p:grpSp>
      </p:grpSp>
      <p:sp>
        <p:nvSpPr>
          <p:cNvPr id="3" name="Slide Number Placeholder 2">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latin typeface="+mn-lt"/>
              </a:rPr>
              <a:t>154</a:t>
            </a:fld>
            <a:endParaRPr lang="en-US" dirty="0">
              <a:latin typeface="+mn-lt"/>
            </a:endParaRPr>
          </a:p>
        </p:txBody>
      </p:sp>
    </p:spTree>
    <p:custDataLst>
      <p:tags r:id="rId1"/>
    </p:custDataLst>
    <p:extLst>
      <p:ext uri="{BB962C8B-B14F-4D97-AF65-F5344CB8AC3E}">
        <p14:creationId xmlns:p14="http://schemas.microsoft.com/office/powerpoint/2010/main" val="67855247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t>Section 1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714474" y="894168"/>
            <a:ext cx="5767612" cy="5543099"/>
          </a:xfrm>
        </p:spPr>
        <p:txBody>
          <a:bodyPr/>
          <a:lstStyle/>
          <a:p>
            <a:r>
              <a:rPr lang="en-US" sz="2400" dirty="0"/>
              <a:t>Cloud computing is the on-demand delivery of IT resources via the internet with pay-as-you-go pricing.</a:t>
            </a:r>
          </a:p>
          <a:p>
            <a:r>
              <a:rPr lang="en-US" sz="2400" dirty="0"/>
              <a:t>Cloud computing enables you to think of (and use) your infrastructure as software.</a:t>
            </a:r>
          </a:p>
          <a:p>
            <a:r>
              <a:rPr lang="en-US" sz="2400" dirty="0"/>
              <a:t>There are three cloud service models: IaaS, PaaS, and SaaS.</a:t>
            </a:r>
          </a:p>
          <a:p>
            <a:r>
              <a:rPr lang="en-US" sz="2400" dirty="0"/>
              <a:t>There are three cloud deployment models: cloud, hybrid, and on-premises or private cloud.</a:t>
            </a:r>
          </a:p>
          <a:p>
            <a:r>
              <a:rPr lang="en-US" sz="2400" dirty="0"/>
              <a:t>Almost anything you can implement with traditional IT can also be implemented as an AWS cloud computing service.</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155</a:t>
            </a:fld>
            <a:endParaRPr lang="en-US" dirty="0"/>
          </a:p>
        </p:txBody>
      </p:sp>
    </p:spTree>
    <p:custDataLst>
      <p:tags r:id="rId1"/>
    </p:custDataLst>
    <p:extLst>
      <p:ext uri="{BB962C8B-B14F-4D97-AF65-F5344CB8AC3E}">
        <p14:creationId xmlns:p14="http://schemas.microsoft.com/office/powerpoint/2010/main" val="270110461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Module 1: Cloud Concepts Overview</a:t>
            </a:r>
          </a:p>
        </p:txBody>
      </p:sp>
      <p:sp>
        <p:nvSpPr>
          <p:cNvPr id="2" name="Title 1"/>
          <p:cNvSpPr>
            <a:spLocks noGrp="1"/>
          </p:cNvSpPr>
          <p:nvPr>
            <p:ph type="title"/>
          </p:nvPr>
        </p:nvSpPr>
        <p:spPr/>
        <p:txBody>
          <a:bodyPr>
            <a:noAutofit/>
          </a:bodyPr>
          <a:lstStyle/>
          <a:p>
            <a:r>
              <a:rPr lang="en-US" sz="4000" dirty="0"/>
              <a:t>Section 2: Advantages of cloud computing</a:t>
            </a:r>
          </a:p>
        </p:txBody>
      </p:sp>
    </p:spTree>
    <p:custDataLst>
      <p:tags r:id="rId1"/>
    </p:custDataLst>
    <p:extLst>
      <p:ext uri="{BB962C8B-B14F-4D97-AF65-F5344CB8AC3E}">
        <p14:creationId xmlns:p14="http://schemas.microsoft.com/office/powerpoint/2010/main" val="241314334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65125"/>
            <a:ext cx="9182100" cy="474119"/>
          </a:xfrm>
        </p:spPr>
        <p:txBody>
          <a:bodyPr/>
          <a:lstStyle/>
          <a:p>
            <a:r>
              <a:rPr lang="en-US" sz="3600" dirty="0"/>
              <a:t>Trade capital expense for variable expense</a:t>
            </a:r>
          </a:p>
        </p:txBody>
      </p:sp>
      <p:grpSp>
        <p:nvGrpSpPr>
          <p:cNvPr id="12" name="Group 11" descr="Pot filled with gold coins.">
            <a:extLst>
              <a:ext uri="{FF2B5EF4-FFF2-40B4-BE49-F238E27FC236}">
                <a16:creationId xmlns:a16="http://schemas.microsoft.com/office/drawing/2014/main" id="{76B4AAD5-0608-4790-8E66-2A192AA356DE}"/>
              </a:ext>
              <a:ext uri="{C183D7F6-B498-43B3-948B-1728B52AA6E4}">
                <adec:decorative xmlns:adec="http://schemas.microsoft.com/office/drawing/2017/decorative" val="0"/>
              </a:ext>
            </a:extLst>
          </p:cNvPr>
          <p:cNvGrpSpPr/>
          <p:nvPr/>
        </p:nvGrpSpPr>
        <p:grpSpPr>
          <a:xfrm>
            <a:off x="1849364" y="1662877"/>
            <a:ext cx="2827791" cy="3008062"/>
            <a:chOff x="1849364" y="1662877"/>
            <a:chExt cx="2827791" cy="3008062"/>
          </a:xfrm>
        </p:grpSpPr>
        <p:pic>
          <p:nvPicPr>
            <p:cNvPr id="8" name="Picture 7" descr="Black pot labeled Capital that is filled with gold coins.">
              <a:extLs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1849364" y="1662877"/>
              <a:ext cx="2827791" cy="3008062"/>
            </a:xfrm>
            <a:prstGeom prst="rect">
              <a:avLst/>
            </a:prstGeom>
          </p:spPr>
        </p:pic>
        <p:sp>
          <p:nvSpPr>
            <p:cNvPr id="6" name="TextBox 5"/>
            <p:cNvSpPr txBox="1"/>
            <p:nvPr/>
          </p:nvSpPr>
          <p:spPr>
            <a:xfrm>
              <a:off x="2850743" y="2677641"/>
              <a:ext cx="1672574" cy="738664"/>
            </a:xfrm>
            <a:prstGeom prst="rect">
              <a:avLst/>
            </a:prstGeom>
            <a:noFill/>
          </p:spPr>
          <p:txBody>
            <a:bodyPr wrap="none" lIns="182880" tIns="146304" rIns="182880" bIns="146304" rtlCol="0">
              <a:spAutoFit/>
            </a:bodyPr>
            <a:lstStyle/>
            <a:p>
              <a:pPr>
                <a:lnSpc>
                  <a:spcPct val="90000"/>
                </a:lnSpc>
                <a:spcAft>
                  <a:spcPts val="1800"/>
                </a:spcAft>
              </a:pPr>
              <a:r>
                <a:rPr lang="en-US" sz="3200" dirty="0">
                  <a:solidFill>
                    <a:schemeClr val="bg1"/>
                  </a:solidFill>
                </a:rPr>
                <a:t>Capital</a:t>
              </a:r>
            </a:p>
          </p:txBody>
        </p:sp>
      </p:grpSp>
      <p:sp>
        <p:nvSpPr>
          <p:cNvPr id="20" name="Content Placeholder 19"/>
          <p:cNvSpPr>
            <a:spLocks noGrp="1"/>
          </p:cNvSpPr>
          <p:nvPr>
            <p:ph idx="4294967295"/>
          </p:nvPr>
        </p:nvSpPr>
        <p:spPr>
          <a:xfrm>
            <a:off x="1123309" y="4656897"/>
            <a:ext cx="4279900" cy="942975"/>
          </a:xfrm>
          <a:solidFill>
            <a:schemeClr val="bg1"/>
          </a:solidFill>
          <a:ln>
            <a:noFill/>
          </a:ln>
          <a:effectLst/>
        </p:spPr>
        <p:style>
          <a:lnRef idx="2">
            <a:schemeClr val="dk1"/>
          </a:lnRef>
          <a:fillRef idx="1">
            <a:schemeClr val="lt1"/>
          </a:fillRef>
          <a:effectRef idx="0">
            <a:schemeClr val="dk1"/>
          </a:effectRef>
          <a:fontRef idx="minor">
            <a:schemeClr val="dk1"/>
          </a:fontRef>
        </p:style>
        <p:txBody>
          <a:bodyPr vert="horz" wrap="square" lIns="91440" tIns="45720" rIns="91440" bIns="45720" rtlCol="0">
            <a:noAutofit/>
          </a:bodyPr>
          <a:lstStyle/>
          <a:p>
            <a:pPr marL="0" indent="0" algn="ctr">
              <a:spcAft>
                <a:spcPts val="600"/>
              </a:spcAft>
              <a:buClr>
                <a:srgbClr val="FF9900"/>
              </a:buClr>
              <a:buSzPct val="75000"/>
              <a:buFont typeface="Wingdings" panose="05000000000000000000" pitchFamily="2" charset="2"/>
              <a:buNone/>
            </a:pPr>
            <a:r>
              <a:rPr lang="en-US" dirty="0">
                <a:solidFill>
                  <a:schemeClr val="tx1"/>
                </a:solidFill>
                <a:latin typeface="Amazon Ember Light" charset="0"/>
                <a:ea typeface="Amazon Ember Light" charset="0"/>
                <a:cs typeface="Amazon Ember Light" charset="0"/>
              </a:rPr>
              <a:t>Data center investment </a:t>
            </a:r>
            <a:br>
              <a:rPr lang="en-US" dirty="0">
                <a:solidFill>
                  <a:schemeClr val="tx1"/>
                </a:solidFill>
                <a:latin typeface="Amazon Ember Light" charset="0"/>
                <a:ea typeface="Amazon Ember Light" charset="0"/>
                <a:cs typeface="Amazon Ember Light" charset="0"/>
              </a:rPr>
            </a:br>
            <a:r>
              <a:rPr lang="en-US" dirty="0">
                <a:solidFill>
                  <a:schemeClr val="tx1"/>
                </a:solidFill>
                <a:latin typeface="Amazon Ember Light" charset="0"/>
                <a:ea typeface="Amazon Ember Light" charset="0"/>
                <a:cs typeface="Amazon Ember Light" charset="0"/>
              </a:rPr>
              <a:t>based on forecast</a:t>
            </a:r>
          </a:p>
        </p:txBody>
      </p:sp>
      <p:pic>
        <p:nvPicPr>
          <p:cNvPr id="5" name="Picture 4" descr="Stop watch."/>
          <p:cNvPicPr>
            <a:picLocks noChangeAspect="1"/>
          </p:cNvPicPr>
          <p:nvPr/>
        </p:nvPicPr>
        <p:blipFill>
          <a:blip r:embed="rId5"/>
          <a:stretch>
            <a:fillRect/>
          </a:stretch>
        </p:blipFill>
        <p:spPr>
          <a:xfrm>
            <a:off x="7725605" y="1713845"/>
            <a:ext cx="2318279" cy="2787729"/>
          </a:xfrm>
          <a:prstGeom prst="rect">
            <a:avLst/>
          </a:prstGeom>
        </p:spPr>
      </p:pic>
      <p:sp>
        <p:nvSpPr>
          <p:cNvPr id="33" name="Content Placeholder 19"/>
          <p:cNvSpPr txBox="1">
            <a:spLocks/>
          </p:cNvSpPr>
          <p:nvPr/>
        </p:nvSpPr>
        <p:spPr>
          <a:xfrm>
            <a:off x="6866456" y="4657882"/>
            <a:ext cx="4220644" cy="942369"/>
          </a:xfrm>
          <a:prstGeom prst="rect">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vert="horz" wrap="square" lIns="91440" tIns="45720" rIns="91440" bIns="45720" rtlCol="0">
            <a:noAutofit/>
          </a:bodyPr>
          <a:lstStyle>
            <a:lvl1pPr marR="0" indent="0" algn="ctr" defTabSz="914400" fontAlgn="auto">
              <a:lnSpc>
                <a:spcPct val="90000"/>
              </a:lnSpc>
              <a:spcBef>
                <a:spcPts val="1000"/>
              </a:spcBef>
              <a:spcAft>
                <a:spcPts val="600"/>
              </a:spcAft>
              <a:buClr>
                <a:srgbClr val="FF9900"/>
              </a:buClr>
              <a:buSzPct val="75000"/>
              <a:buFont typeface="Wingdings" panose="05000000000000000000" pitchFamily="2" charset="2"/>
              <a:buNone/>
              <a:tabLst/>
              <a:defRPr sz="2800" b="0" spc="0" baseline="0">
                <a:solidFill>
                  <a:schemeClr val="tx1"/>
                </a:solidFill>
                <a:latin typeface="Amazon Ember Light" charset="0"/>
                <a:ea typeface="Amazon Ember Light" charset="0"/>
                <a:cs typeface="Amazon Ember Light" charset="0"/>
              </a:defRPr>
            </a:lvl1pPr>
            <a:lvl2pPr marL="336143" marR="0" indent="0" defTabSz="914362" fontAlgn="auto">
              <a:lnSpc>
                <a:spcPct val="90000"/>
              </a:lnSpc>
              <a:spcBef>
                <a:spcPts val="500"/>
              </a:spcBef>
              <a:spcAft>
                <a:spcPts val="0"/>
              </a:spcAft>
              <a:buClrTx/>
              <a:buSzPct val="90000"/>
              <a:buFont typeface="Arial" pitchFamily="34" charset="0"/>
              <a:buNone/>
              <a:tabLst/>
              <a:defRPr sz="2000" spc="0" baseline="0"/>
            </a:lvl2pPr>
            <a:lvl3pPr marL="560238" marR="0" indent="0" defTabSz="914362" fontAlgn="auto">
              <a:lnSpc>
                <a:spcPct val="90000"/>
              </a:lnSpc>
              <a:spcBef>
                <a:spcPts val="500"/>
              </a:spcBef>
              <a:spcAft>
                <a:spcPts val="0"/>
              </a:spcAft>
              <a:buClrTx/>
              <a:buSzPct val="90000"/>
              <a:buFont typeface="Arial" pitchFamily="34" charset="0"/>
              <a:buNone/>
              <a:tabLst/>
              <a:defRPr sz="2000" spc="0" baseline="0"/>
            </a:lvl3pPr>
            <a:lvl4pPr marL="784334" marR="0" indent="0" defTabSz="914362" fontAlgn="auto">
              <a:lnSpc>
                <a:spcPct val="90000"/>
              </a:lnSpc>
              <a:spcBef>
                <a:spcPts val="500"/>
              </a:spcBef>
              <a:spcAft>
                <a:spcPts val="0"/>
              </a:spcAft>
              <a:buClrTx/>
              <a:buSzPct val="90000"/>
              <a:buFont typeface="Arial" pitchFamily="34" charset="0"/>
              <a:buNone/>
              <a:tabLst/>
              <a:defRPr sz="1667" spc="0" baseline="0"/>
            </a:lvl4pPr>
            <a:lvl5pPr marL="1008429" marR="0" indent="0" defTabSz="914362" fontAlgn="auto">
              <a:lnSpc>
                <a:spcPct val="90000"/>
              </a:lnSpc>
              <a:spcBef>
                <a:spcPts val="500"/>
              </a:spcBef>
              <a:spcAft>
                <a:spcPts val="0"/>
              </a:spcAft>
              <a:buClrTx/>
              <a:buSzPct val="90000"/>
              <a:buFont typeface="Arial" pitchFamily="34" charset="0"/>
              <a:buNone/>
              <a:tabLst/>
              <a:defRPr sz="1667" spc="0" baseline="0"/>
            </a:lvl5pPr>
            <a:lvl6pPr marL="2514494" indent="-228591" defTabSz="914362">
              <a:spcBef>
                <a:spcPct val="20000"/>
              </a:spcBef>
              <a:buFont typeface="Arial" pitchFamily="34" charset="0"/>
              <a:buChar char="•"/>
              <a:defRPr sz="1961"/>
            </a:lvl6pPr>
            <a:lvl7pPr marL="2971675" indent="-228591" defTabSz="914362">
              <a:spcBef>
                <a:spcPct val="20000"/>
              </a:spcBef>
              <a:buFont typeface="Arial" pitchFamily="34" charset="0"/>
              <a:buChar char="•"/>
              <a:defRPr sz="1961"/>
            </a:lvl7pPr>
            <a:lvl8pPr marL="3428856" indent="-228591" defTabSz="914362">
              <a:spcBef>
                <a:spcPct val="20000"/>
              </a:spcBef>
              <a:buFont typeface="Arial" pitchFamily="34" charset="0"/>
              <a:buChar char="•"/>
              <a:defRPr sz="1961"/>
            </a:lvl8pPr>
            <a:lvl9pPr marL="3886038" indent="-228591" defTabSz="914362">
              <a:spcBef>
                <a:spcPct val="20000"/>
              </a:spcBef>
              <a:buFont typeface="Arial" pitchFamily="34" charset="0"/>
              <a:buChar char="•"/>
              <a:defRPr sz="1961"/>
            </a:lvl9pPr>
          </a:lstStyle>
          <a:p>
            <a:r>
              <a:rPr lang="en-US" dirty="0"/>
              <a:t>Pay only for the amount </a:t>
            </a:r>
            <a:br>
              <a:rPr lang="en-US" dirty="0"/>
            </a:br>
            <a:r>
              <a:rPr lang="en-US" dirty="0"/>
              <a:t>you consume</a:t>
            </a:r>
          </a:p>
        </p:txBody>
      </p:sp>
      <p:sp>
        <p:nvSpPr>
          <p:cNvPr id="9" name="Slide Number Placeholder 8">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157</a:t>
            </a:fld>
            <a:endParaRPr lang="en-US" dirty="0"/>
          </a:p>
        </p:txBody>
      </p:sp>
    </p:spTree>
    <p:custDataLst>
      <p:tags r:id="rId1"/>
    </p:custDataLst>
    <p:extLst>
      <p:ext uri="{BB962C8B-B14F-4D97-AF65-F5344CB8AC3E}">
        <p14:creationId xmlns:p14="http://schemas.microsoft.com/office/powerpoint/2010/main" val="237922945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Massive economies of scale</a:t>
            </a:r>
          </a:p>
        </p:txBody>
      </p:sp>
      <p:sp>
        <p:nvSpPr>
          <p:cNvPr id="11" name="TextBox 10">
            <a:extLst>
              <a:ext uri="{FF2B5EF4-FFF2-40B4-BE49-F238E27FC236}">
                <a16:creationId xmlns:a16="http://schemas.microsoft.com/office/drawing/2014/main" id="{832D0C5A-2561-4872-B265-F31C8F633E81}"/>
              </a:ext>
            </a:extLst>
          </p:cNvPr>
          <p:cNvSpPr txBox="1"/>
          <p:nvPr/>
        </p:nvSpPr>
        <p:spPr>
          <a:xfrm>
            <a:off x="813945" y="1311015"/>
            <a:ext cx="10564110" cy="954107"/>
          </a:xfrm>
          <a:prstGeom prst="rect">
            <a:avLst/>
          </a:prstGeom>
          <a:noFill/>
        </p:spPr>
        <p:txBody>
          <a:bodyPr wrap="none" rtlCol="0">
            <a:spAutoFit/>
          </a:bodyPr>
          <a:lstStyle/>
          <a:p>
            <a:pPr algn="ct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Because of aggregate usage from all customers, AWS can achieve </a:t>
            </a:r>
            <a:b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higher economies of scale and pass savings on to customers.</a:t>
            </a:r>
          </a:p>
        </p:txBody>
      </p:sp>
      <p:grpSp>
        <p:nvGrpSpPr>
          <p:cNvPr id="4" name="Group 3">
            <a:extLst>
              <a:ext uri="{FF2B5EF4-FFF2-40B4-BE49-F238E27FC236}">
                <a16:creationId xmlns:a16="http://schemas.microsoft.com/office/drawing/2014/main" id="{5B033288-9558-4D21-9839-BF0153BCF73C}"/>
              </a:ext>
              <a:ext uri="{C183D7F6-B498-43B3-948B-1728B52AA6E4}">
                <adec:decorative xmlns:adec="http://schemas.microsoft.com/office/drawing/2017/decorative" val="1"/>
              </a:ext>
            </a:extLst>
          </p:cNvPr>
          <p:cNvGrpSpPr/>
          <p:nvPr/>
        </p:nvGrpSpPr>
        <p:grpSpPr>
          <a:xfrm>
            <a:off x="1852172" y="2891321"/>
            <a:ext cx="3702948" cy="2946625"/>
            <a:chOff x="1852172" y="2891321"/>
            <a:chExt cx="3702948" cy="2946625"/>
          </a:xfrm>
        </p:grpSpPr>
        <p:sp>
          <p:nvSpPr>
            <p:cNvPr id="17" name="Rectangle 16">
              <a:extLst>
                <a:ext uri="{FF2B5EF4-FFF2-40B4-BE49-F238E27FC236}">
                  <a16:creationId xmlns:a16="http://schemas.microsoft.com/office/drawing/2014/main" id="{CD792260-E20D-D048-9DB0-9B1D4017BF0D}"/>
                </a:ext>
              </a:extLst>
            </p:cNvPr>
            <p:cNvSpPr/>
            <p:nvPr/>
          </p:nvSpPr>
          <p:spPr>
            <a:xfrm>
              <a:off x="1852172" y="2891321"/>
              <a:ext cx="3702948" cy="2946625"/>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800" dirty="0">
                  <a:solidFill>
                    <a:schemeClr val="tx1"/>
                  </a:solidFill>
                </a:rPr>
                <a:t>AWS Cloud</a:t>
              </a:r>
            </a:p>
          </p:txBody>
        </p:sp>
        <p:sp>
          <p:nvSpPr>
            <p:cNvPr id="10" name="TextBox 9"/>
            <p:cNvSpPr txBox="1"/>
            <p:nvPr/>
          </p:nvSpPr>
          <p:spPr>
            <a:xfrm>
              <a:off x="2245555" y="4133801"/>
              <a:ext cx="2916183" cy="461665"/>
            </a:xfrm>
            <a:prstGeom prst="rect">
              <a:avLst/>
            </a:prstGeom>
            <a:noFill/>
          </p:spPr>
          <p:txBody>
            <a:bodyPr wrap="none" rtlCol="0">
              <a:spAutoFit/>
            </a:bodyPr>
            <a:lstStyle/>
            <a:p>
              <a:r>
                <a:rPr lang="en-US" sz="2400" b="1" dirty="0">
                  <a:latin typeface="Amazon Ember" panose="02000000000000000000" pitchFamily="2" charset="0"/>
                  <a:ea typeface="Amazon Ember" panose="02000000000000000000" pitchFamily="2" charset="0"/>
                </a:rPr>
                <a:t>Economies of scale</a:t>
              </a:r>
            </a:p>
          </p:txBody>
        </p:sp>
        <p:pic>
          <p:nvPicPr>
            <p:cNvPr id="18" name="Graphic 17">
              <a:extLst>
                <a:ext uri="{FF2B5EF4-FFF2-40B4-BE49-F238E27FC236}">
                  <a16:creationId xmlns:a16="http://schemas.microsoft.com/office/drawing/2014/main" id="{79D7682D-F13B-4324-95F3-7A058BD7126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52172" y="2891321"/>
              <a:ext cx="548640" cy="548640"/>
            </a:xfrm>
            <a:prstGeom prst="rect">
              <a:avLst/>
            </a:prstGeom>
          </p:spPr>
        </p:pic>
      </p:grpSp>
      <p:sp>
        <p:nvSpPr>
          <p:cNvPr id="14" name="TextBox 13"/>
          <p:cNvSpPr txBox="1"/>
          <p:nvPr/>
        </p:nvSpPr>
        <p:spPr>
          <a:xfrm>
            <a:off x="6044887" y="4084419"/>
            <a:ext cx="1109599" cy="400110"/>
          </a:xfrm>
          <a:prstGeom prst="rect">
            <a:avLst/>
          </a:prstGeom>
          <a:noFill/>
        </p:spPr>
        <p:txBody>
          <a:bodyPr wrap="none" rtlCol="0">
            <a:spAutoFit/>
          </a:bodyPr>
          <a:lstStyle>
            <a:defPPr>
              <a:defRPr lang="en-US"/>
            </a:defPPr>
            <a:lvl1pPr>
              <a:defRPr b="1">
                <a:latin typeface="Amazon Ember" panose="02000000000000000000" pitchFamily="2" charset="0"/>
                <a:ea typeface="Amazon Ember" panose="02000000000000000000" pitchFamily="2" charset="0"/>
              </a:defRPr>
            </a:lvl1pPr>
          </a:lstStyle>
          <a:p>
            <a:r>
              <a:rPr lang="en-US" sz="2000" dirty="0"/>
              <a:t>Savings</a:t>
            </a:r>
            <a:endParaRPr lang="en-US" dirty="0"/>
          </a:p>
        </p:txBody>
      </p:sp>
      <p:cxnSp>
        <p:nvCxnSpPr>
          <p:cNvPr id="13" name="Straight Arrow Connector 12" descr="Right-pointing arrow showing savings that are passed on to customer from AWS economies of scale."/>
          <p:cNvCxnSpPr/>
          <p:nvPr/>
        </p:nvCxnSpPr>
        <p:spPr>
          <a:xfrm>
            <a:off x="5614131" y="4436201"/>
            <a:ext cx="17899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descr="You pay only for the services you use.">
            <a:extLst>
              <a:ext uri="{FF2B5EF4-FFF2-40B4-BE49-F238E27FC236}">
                <a16:creationId xmlns:a16="http://schemas.microsoft.com/office/drawing/2014/main" id="{F196ADCD-E1AA-4D99-B623-0B983E9CBE57}"/>
              </a:ext>
            </a:extLst>
          </p:cNvPr>
          <p:cNvGrpSpPr/>
          <p:nvPr/>
        </p:nvGrpSpPr>
        <p:grpSpPr>
          <a:xfrm>
            <a:off x="7559031" y="2886997"/>
            <a:ext cx="4215331" cy="3488311"/>
            <a:chOff x="7559031" y="2886997"/>
            <a:chExt cx="4215331" cy="3488311"/>
          </a:xfrm>
        </p:grpSpPr>
        <p:pic>
          <p:nvPicPr>
            <p:cNvPr id="3" name="Picture 2" descr="Outline of a person.">
              <a:extLst>
                <a:ext uri="{C183D7F6-B498-43B3-948B-1728B52AA6E4}">
                  <adec:decorative xmlns:adec="http://schemas.microsoft.com/office/drawing/2017/decorative" val="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86861" y="3787807"/>
              <a:ext cx="2587501" cy="2587501"/>
            </a:xfrm>
            <a:prstGeom prst="rect">
              <a:avLst/>
            </a:prstGeom>
          </p:spPr>
        </p:pic>
        <p:pic>
          <p:nvPicPr>
            <p:cNvPr id="15" name="Picture 14" descr="Bill showing line items of services used and the total.">
              <a:extLst>
                <a:ext uri="{C183D7F6-B498-43B3-948B-1728B52AA6E4}">
                  <adec:decorative xmlns:adec="http://schemas.microsoft.com/office/drawing/2017/decorative" val="0"/>
                </a:ext>
              </a:extLst>
            </p:cNvPr>
            <p:cNvPicPr>
              <a:picLocks noChangeAspect="1"/>
            </p:cNvPicPr>
            <p:nvPr/>
          </p:nvPicPr>
          <p:blipFill>
            <a:blip r:embed="rId7"/>
            <a:stretch>
              <a:fillRect/>
            </a:stretch>
          </p:blipFill>
          <p:spPr>
            <a:xfrm rot="900000">
              <a:off x="7559031" y="2886997"/>
              <a:ext cx="2177127" cy="2715471"/>
            </a:xfrm>
            <a:prstGeom prst="rect">
              <a:avLst/>
            </a:prstGeom>
            <a:ln>
              <a:solidFill>
                <a:schemeClr val="tx1"/>
              </a:solidFill>
            </a:ln>
            <a:effectLst>
              <a:outerShdw blurRad="50800" dist="38100" dir="2700000" algn="tl" rotWithShape="0">
                <a:prstClr val="black">
                  <a:alpha val="40000"/>
                </a:prstClr>
              </a:outerShdw>
            </a:effectLst>
          </p:spPr>
        </p:pic>
        <p:pic>
          <p:nvPicPr>
            <p:cNvPr id="9" name="Picture 8">
              <a:extLst>
                <a:ext uri="{C183D7F6-B498-43B3-948B-1728B52AA6E4}">
                  <adec:decorative xmlns:adec="http://schemas.microsoft.com/office/drawing/2017/decorative" val="1"/>
                </a:ext>
              </a:extLst>
            </p:cNvPr>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rot="914300">
              <a:off x="7836943" y="4203981"/>
              <a:ext cx="1274174" cy="1274174"/>
            </a:xfrm>
            <a:prstGeom prst="rect">
              <a:avLst/>
            </a:prstGeom>
          </p:spPr>
        </p:pic>
      </p:grpSp>
      <p:sp>
        <p:nvSpPr>
          <p:cNvPr id="7" name="Slide Number Placeholder 6">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158</a:t>
            </a:fld>
            <a:endParaRPr lang="en-US" dirty="0"/>
          </a:p>
        </p:txBody>
      </p:sp>
    </p:spTree>
    <p:custDataLst>
      <p:tags r:id="rId1"/>
    </p:custDataLst>
    <p:extLst>
      <p:ext uri="{BB962C8B-B14F-4D97-AF65-F5344CB8AC3E}">
        <p14:creationId xmlns:p14="http://schemas.microsoft.com/office/powerpoint/2010/main" val="7120512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r>
              <a:rPr lang="en-US" dirty="0"/>
              <a:t>Stop guessing capacity</a:t>
            </a:r>
          </a:p>
        </p:txBody>
      </p:sp>
      <p:grpSp>
        <p:nvGrpSpPr>
          <p:cNvPr id="4" name="Group 3" descr="Illustration of idle servers due to overestimated capacity."/>
          <p:cNvGrpSpPr/>
          <p:nvPr/>
        </p:nvGrpSpPr>
        <p:grpSpPr>
          <a:xfrm>
            <a:off x="439946" y="2370922"/>
            <a:ext cx="3172317" cy="2194560"/>
            <a:chOff x="439946" y="2150199"/>
            <a:chExt cx="3172317" cy="2194560"/>
          </a:xfrm>
        </p:grpSpPr>
        <p:pic>
          <p:nvPicPr>
            <p:cNvPr id="6" name="Picture 5" descr="Cartoon of servers."/>
            <p:cNvPicPr>
              <a:picLocks noChangeAspect="1"/>
            </p:cNvPicPr>
            <p:nvPr/>
          </p:nvPicPr>
          <p:blipFill>
            <a:blip r:embed="rId4"/>
            <a:stretch>
              <a:fillRect/>
            </a:stretch>
          </p:blipFill>
          <p:spPr>
            <a:xfrm>
              <a:off x="830370" y="2150199"/>
              <a:ext cx="2781893" cy="2194560"/>
            </a:xfrm>
            <a:prstGeom prst="rect">
              <a:avLst/>
            </a:prstGeom>
          </p:spPr>
        </p:pic>
        <p:pic>
          <p:nvPicPr>
            <p:cNvPr id="3" name="Picture 2" descr="A thermometer showing a cold temperature."/>
            <p:cNvPicPr>
              <a:picLocks noChangeAspect="1"/>
            </p:cNvPicPr>
            <p:nvPr/>
          </p:nvPicPr>
          <p:blipFill>
            <a:blip r:embed="rId5"/>
            <a:stretch>
              <a:fillRect/>
            </a:stretch>
          </p:blipFill>
          <p:spPr>
            <a:xfrm>
              <a:off x="439946" y="2463631"/>
              <a:ext cx="1567696" cy="1567696"/>
            </a:xfrm>
            <a:prstGeom prst="rect">
              <a:avLst/>
            </a:prstGeom>
          </p:spPr>
        </p:pic>
      </p:grpSp>
      <p:sp>
        <p:nvSpPr>
          <p:cNvPr id="20" name="Content Placeholder 19"/>
          <p:cNvSpPr>
            <a:spLocks noGrp="1"/>
          </p:cNvSpPr>
          <p:nvPr>
            <p:ph idx="4294967295"/>
          </p:nvPr>
        </p:nvSpPr>
        <p:spPr>
          <a:xfrm>
            <a:off x="763991" y="4573648"/>
            <a:ext cx="2914650" cy="942975"/>
          </a:xfrm>
          <a:solidFill>
            <a:schemeClr val="bg1"/>
          </a:solidFill>
          <a:ln>
            <a:noFill/>
          </a:ln>
          <a:effectLst/>
        </p:spPr>
        <p:style>
          <a:lnRef idx="2">
            <a:schemeClr val="dk1"/>
          </a:lnRef>
          <a:fillRef idx="1">
            <a:schemeClr val="lt1"/>
          </a:fillRef>
          <a:effectRef idx="0">
            <a:schemeClr val="dk1"/>
          </a:effectRef>
          <a:fontRef idx="minor">
            <a:schemeClr val="dk1"/>
          </a:fontRef>
        </p:style>
        <p:txBody>
          <a:bodyPr vert="horz" wrap="square" lIns="91440" tIns="45720" rIns="91440" bIns="45720" rtlCol="0">
            <a:normAutofit/>
          </a:bodyPr>
          <a:lstStyle/>
          <a:p>
            <a:pPr marL="0" indent="0" algn="ctr">
              <a:spcAft>
                <a:spcPts val="600"/>
              </a:spcAft>
              <a:buClr>
                <a:srgbClr val="FF9900"/>
              </a:buClr>
              <a:buSzPct val="75000"/>
              <a:buFont typeface="Wingdings" panose="05000000000000000000" pitchFamily="2" charset="2"/>
              <a:buNone/>
            </a:pPr>
            <a:r>
              <a:rPr lang="en-US" dirty="0">
                <a:solidFill>
                  <a:schemeClr val="tx1"/>
                </a:solidFill>
                <a:latin typeface="Amazon Ember Light" charset="0"/>
                <a:ea typeface="Amazon Ember Light" charset="0"/>
                <a:cs typeface="Amazon Ember Light" charset="0"/>
              </a:rPr>
              <a:t>Overestimated </a:t>
            </a:r>
            <a:br>
              <a:rPr lang="en-US" dirty="0">
                <a:solidFill>
                  <a:schemeClr val="tx1"/>
                </a:solidFill>
                <a:latin typeface="Amazon Ember Light" charset="0"/>
                <a:ea typeface="Amazon Ember Light" charset="0"/>
                <a:cs typeface="Amazon Ember Light" charset="0"/>
              </a:rPr>
            </a:br>
            <a:r>
              <a:rPr lang="en-US" dirty="0">
                <a:solidFill>
                  <a:schemeClr val="tx1"/>
                </a:solidFill>
                <a:latin typeface="Amazon Ember Light" charset="0"/>
                <a:ea typeface="Amazon Ember Light" charset="0"/>
                <a:cs typeface="Amazon Ember Light" charset="0"/>
              </a:rPr>
              <a:t>server capacity</a:t>
            </a:r>
          </a:p>
        </p:txBody>
      </p:sp>
      <p:pic>
        <p:nvPicPr>
          <p:cNvPr id="2" name="Picture 1" descr="Cartoon of hot servers and a thermometer showing a hot temperature."/>
          <p:cNvPicPr>
            <a:picLocks noChangeAspect="1"/>
          </p:cNvPicPr>
          <p:nvPr/>
        </p:nvPicPr>
        <p:blipFill>
          <a:blip r:embed="rId6"/>
          <a:stretch>
            <a:fillRect/>
          </a:stretch>
        </p:blipFill>
        <p:spPr>
          <a:xfrm>
            <a:off x="4062627" y="1698152"/>
            <a:ext cx="2802518" cy="2910462"/>
          </a:xfrm>
          <a:prstGeom prst="rect">
            <a:avLst/>
          </a:prstGeom>
        </p:spPr>
      </p:pic>
      <p:sp>
        <p:nvSpPr>
          <p:cNvPr id="13" name="Content Placeholder 19"/>
          <p:cNvSpPr txBox="1">
            <a:spLocks/>
          </p:cNvSpPr>
          <p:nvPr/>
        </p:nvSpPr>
        <p:spPr>
          <a:xfrm>
            <a:off x="3949870" y="4574411"/>
            <a:ext cx="2915275" cy="942369"/>
          </a:xfrm>
          <a:prstGeom prst="rect">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vert="horz" wrap="square" lIns="91440" tIns="45720" rIns="91440" bIns="45720" rtlCol="0">
            <a:normAutofit/>
          </a:bodyPr>
          <a:lstStyle>
            <a:lvl1pPr marR="0" indent="0" algn="ctr" defTabSz="914400" fontAlgn="auto">
              <a:lnSpc>
                <a:spcPct val="90000"/>
              </a:lnSpc>
              <a:spcBef>
                <a:spcPts val="1000"/>
              </a:spcBef>
              <a:spcAft>
                <a:spcPts val="600"/>
              </a:spcAft>
              <a:buClr>
                <a:srgbClr val="FF9900"/>
              </a:buClr>
              <a:buSzPct val="75000"/>
              <a:buFont typeface="Wingdings" panose="05000000000000000000" pitchFamily="2" charset="2"/>
              <a:buNone/>
              <a:tabLst/>
              <a:defRPr sz="2800" b="0" spc="0" baseline="0">
                <a:solidFill>
                  <a:schemeClr val="tx1"/>
                </a:solidFill>
                <a:latin typeface="Amazon Ember Light" charset="0"/>
                <a:ea typeface="Amazon Ember Light" charset="0"/>
                <a:cs typeface="Amazon Ember Light" charset="0"/>
              </a:defRPr>
            </a:lvl1pPr>
            <a:lvl2pPr marL="336143" marR="0" indent="0" defTabSz="914362" fontAlgn="auto">
              <a:lnSpc>
                <a:spcPct val="90000"/>
              </a:lnSpc>
              <a:spcBef>
                <a:spcPts val="500"/>
              </a:spcBef>
              <a:spcAft>
                <a:spcPts val="0"/>
              </a:spcAft>
              <a:buClrTx/>
              <a:buSzPct val="90000"/>
              <a:buFont typeface="Arial" pitchFamily="34" charset="0"/>
              <a:buNone/>
              <a:tabLst/>
              <a:defRPr sz="2000" spc="0" baseline="0"/>
            </a:lvl2pPr>
            <a:lvl3pPr marL="560238" marR="0" indent="0" defTabSz="914362" fontAlgn="auto">
              <a:lnSpc>
                <a:spcPct val="90000"/>
              </a:lnSpc>
              <a:spcBef>
                <a:spcPts val="500"/>
              </a:spcBef>
              <a:spcAft>
                <a:spcPts val="0"/>
              </a:spcAft>
              <a:buClrTx/>
              <a:buSzPct val="90000"/>
              <a:buFont typeface="Arial" pitchFamily="34" charset="0"/>
              <a:buNone/>
              <a:tabLst/>
              <a:defRPr sz="2000" spc="0" baseline="0"/>
            </a:lvl3pPr>
            <a:lvl4pPr marL="784334" marR="0" indent="0" defTabSz="914362" fontAlgn="auto">
              <a:lnSpc>
                <a:spcPct val="90000"/>
              </a:lnSpc>
              <a:spcBef>
                <a:spcPts val="500"/>
              </a:spcBef>
              <a:spcAft>
                <a:spcPts val="0"/>
              </a:spcAft>
              <a:buClrTx/>
              <a:buSzPct val="90000"/>
              <a:buFont typeface="Arial" pitchFamily="34" charset="0"/>
              <a:buNone/>
              <a:tabLst/>
              <a:defRPr sz="1667" spc="0" baseline="0"/>
            </a:lvl4pPr>
            <a:lvl5pPr marL="1008429" marR="0" indent="0" defTabSz="914362" fontAlgn="auto">
              <a:lnSpc>
                <a:spcPct val="90000"/>
              </a:lnSpc>
              <a:spcBef>
                <a:spcPts val="500"/>
              </a:spcBef>
              <a:spcAft>
                <a:spcPts val="0"/>
              </a:spcAft>
              <a:buClrTx/>
              <a:buSzPct val="90000"/>
              <a:buFont typeface="Arial" pitchFamily="34" charset="0"/>
              <a:buNone/>
              <a:tabLst/>
              <a:defRPr sz="1667" spc="0" baseline="0"/>
            </a:lvl5pPr>
            <a:lvl6pPr marL="2514494" indent="-228591" defTabSz="914362">
              <a:spcBef>
                <a:spcPct val="20000"/>
              </a:spcBef>
              <a:buFont typeface="Arial" pitchFamily="34" charset="0"/>
              <a:buChar char="•"/>
              <a:defRPr sz="1961"/>
            </a:lvl6pPr>
            <a:lvl7pPr marL="2971675" indent="-228591" defTabSz="914362">
              <a:spcBef>
                <a:spcPct val="20000"/>
              </a:spcBef>
              <a:buFont typeface="Arial" pitchFamily="34" charset="0"/>
              <a:buChar char="•"/>
              <a:defRPr sz="1961"/>
            </a:lvl7pPr>
            <a:lvl8pPr marL="3428856" indent="-228591" defTabSz="914362">
              <a:spcBef>
                <a:spcPct val="20000"/>
              </a:spcBef>
              <a:buFont typeface="Arial" pitchFamily="34" charset="0"/>
              <a:buChar char="•"/>
              <a:defRPr sz="1961"/>
            </a:lvl8pPr>
            <a:lvl9pPr marL="3886038" indent="-228591" defTabSz="914362">
              <a:spcBef>
                <a:spcPct val="20000"/>
              </a:spcBef>
              <a:buFont typeface="Arial" pitchFamily="34" charset="0"/>
              <a:buChar char="•"/>
              <a:defRPr sz="1961"/>
            </a:lvl9pPr>
          </a:lstStyle>
          <a:p>
            <a:r>
              <a:rPr lang="en-US" dirty="0"/>
              <a:t>Underestimated </a:t>
            </a:r>
            <a:br>
              <a:rPr lang="en-US" dirty="0"/>
            </a:br>
            <a:r>
              <a:rPr lang="en-US" dirty="0"/>
              <a:t>server capacity</a:t>
            </a:r>
          </a:p>
        </p:txBody>
      </p:sp>
      <p:grpSp>
        <p:nvGrpSpPr>
          <p:cNvPr id="11" name="Group 10" descr="instances running over time tracks with application demand over time.">
            <a:extLst>
              <a:ext uri="{FF2B5EF4-FFF2-40B4-BE49-F238E27FC236}">
                <a16:creationId xmlns:a16="http://schemas.microsoft.com/office/drawing/2014/main" id="{C16C7A5E-11A3-4D88-A672-F0F5DF9E6267}"/>
              </a:ext>
            </a:extLst>
          </p:cNvPr>
          <p:cNvGrpSpPr/>
          <p:nvPr/>
        </p:nvGrpSpPr>
        <p:grpSpPr>
          <a:xfrm>
            <a:off x="7839814" y="1781549"/>
            <a:ext cx="3418390" cy="2423767"/>
            <a:chOff x="7839814" y="1781549"/>
            <a:chExt cx="3418390" cy="2423767"/>
          </a:xfrm>
        </p:grpSpPr>
        <p:pic>
          <p:nvPicPr>
            <p:cNvPr id="9" name="Picture 8" descr="Plot showing that the number of instances running over time tracks with application demand."/>
            <p:cNvPicPr>
              <a:picLocks noChangeAspect="1"/>
            </p:cNvPicPr>
            <p:nvPr/>
          </p:nvPicPr>
          <p:blipFill rotWithShape="1">
            <a:blip r:embed="rId7">
              <a:extLst>
                <a:ext uri="{28A0092B-C50C-407E-A947-70E740481C1C}">
                  <a14:useLocalDpi xmlns:a14="http://schemas.microsoft.com/office/drawing/2010/main" val="0"/>
                </a:ext>
              </a:extLst>
            </a:blip>
            <a:srcRect b="8460"/>
            <a:stretch/>
          </p:blipFill>
          <p:spPr>
            <a:xfrm>
              <a:off x="7839814" y="2011017"/>
              <a:ext cx="3265990" cy="2194299"/>
            </a:xfrm>
            <a:prstGeom prst="rect">
              <a:avLst/>
            </a:prstGeom>
          </p:spPr>
        </p:pic>
        <p:pic>
          <p:nvPicPr>
            <p:cNvPr id="8" name="Picture 7" descr="Chart showing that instances running over time tracks with application demand over tim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80462" y="1781549"/>
              <a:ext cx="3177742" cy="2376758"/>
            </a:xfrm>
            <a:prstGeom prst="rect">
              <a:avLst/>
            </a:prstGeom>
          </p:spPr>
        </p:pic>
      </p:grpSp>
      <p:sp>
        <p:nvSpPr>
          <p:cNvPr id="14" name="Content Placeholder 19"/>
          <p:cNvSpPr txBox="1">
            <a:spLocks/>
          </p:cNvSpPr>
          <p:nvPr/>
        </p:nvSpPr>
        <p:spPr>
          <a:xfrm>
            <a:off x="8090292" y="4565482"/>
            <a:ext cx="2915275" cy="942369"/>
          </a:xfrm>
          <a:prstGeom prst="rect">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vert="horz" wrap="square" lIns="91440" tIns="45720" rIns="91440" bIns="45720" rtlCol="0">
            <a:normAutofit/>
          </a:bodyPr>
          <a:lstStyle>
            <a:lvl1pPr marR="0" indent="0" algn="ctr" defTabSz="914400" fontAlgn="auto">
              <a:lnSpc>
                <a:spcPct val="90000"/>
              </a:lnSpc>
              <a:spcBef>
                <a:spcPts val="1000"/>
              </a:spcBef>
              <a:spcAft>
                <a:spcPts val="600"/>
              </a:spcAft>
              <a:buClr>
                <a:srgbClr val="FF9900"/>
              </a:buClr>
              <a:buSzPct val="75000"/>
              <a:buFont typeface="Wingdings" panose="05000000000000000000" pitchFamily="2" charset="2"/>
              <a:buNone/>
              <a:tabLst/>
              <a:defRPr sz="2800" b="0" spc="0" baseline="0">
                <a:solidFill>
                  <a:schemeClr val="tx1"/>
                </a:solidFill>
                <a:latin typeface="Amazon Ember Light" charset="0"/>
                <a:ea typeface="Amazon Ember Light" charset="0"/>
                <a:cs typeface="Amazon Ember Light" charset="0"/>
              </a:defRPr>
            </a:lvl1pPr>
            <a:lvl2pPr marL="336143" marR="0" indent="0" defTabSz="914362" fontAlgn="auto">
              <a:lnSpc>
                <a:spcPct val="90000"/>
              </a:lnSpc>
              <a:spcBef>
                <a:spcPts val="500"/>
              </a:spcBef>
              <a:spcAft>
                <a:spcPts val="0"/>
              </a:spcAft>
              <a:buClrTx/>
              <a:buSzPct val="90000"/>
              <a:buFont typeface="Arial" pitchFamily="34" charset="0"/>
              <a:buNone/>
              <a:tabLst/>
              <a:defRPr sz="2000" spc="0" baseline="0"/>
            </a:lvl2pPr>
            <a:lvl3pPr marL="560238" marR="0" indent="0" defTabSz="914362" fontAlgn="auto">
              <a:lnSpc>
                <a:spcPct val="90000"/>
              </a:lnSpc>
              <a:spcBef>
                <a:spcPts val="500"/>
              </a:spcBef>
              <a:spcAft>
                <a:spcPts val="0"/>
              </a:spcAft>
              <a:buClrTx/>
              <a:buSzPct val="90000"/>
              <a:buFont typeface="Arial" pitchFamily="34" charset="0"/>
              <a:buNone/>
              <a:tabLst/>
              <a:defRPr sz="2000" spc="0" baseline="0"/>
            </a:lvl3pPr>
            <a:lvl4pPr marL="784334" marR="0" indent="0" defTabSz="914362" fontAlgn="auto">
              <a:lnSpc>
                <a:spcPct val="90000"/>
              </a:lnSpc>
              <a:spcBef>
                <a:spcPts val="500"/>
              </a:spcBef>
              <a:spcAft>
                <a:spcPts val="0"/>
              </a:spcAft>
              <a:buClrTx/>
              <a:buSzPct val="90000"/>
              <a:buFont typeface="Arial" pitchFamily="34" charset="0"/>
              <a:buNone/>
              <a:tabLst/>
              <a:defRPr sz="1667" spc="0" baseline="0"/>
            </a:lvl4pPr>
            <a:lvl5pPr marL="1008429" marR="0" indent="0" defTabSz="914362" fontAlgn="auto">
              <a:lnSpc>
                <a:spcPct val="90000"/>
              </a:lnSpc>
              <a:spcBef>
                <a:spcPts val="500"/>
              </a:spcBef>
              <a:spcAft>
                <a:spcPts val="0"/>
              </a:spcAft>
              <a:buClrTx/>
              <a:buSzPct val="90000"/>
              <a:buFont typeface="Arial" pitchFamily="34" charset="0"/>
              <a:buNone/>
              <a:tabLst/>
              <a:defRPr sz="1667" spc="0" baseline="0"/>
            </a:lvl5pPr>
            <a:lvl6pPr marL="2514494" indent="-228591" defTabSz="914362">
              <a:spcBef>
                <a:spcPct val="20000"/>
              </a:spcBef>
              <a:buFont typeface="Arial" pitchFamily="34" charset="0"/>
              <a:buChar char="•"/>
              <a:defRPr sz="1961"/>
            </a:lvl6pPr>
            <a:lvl7pPr marL="2971675" indent="-228591" defTabSz="914362">
              <a:spcBef>
                <a:spcPct val="20000"/>
              </a:spcBef>
              <a:buFont typeface="Arial" pitchFamily="34" charset="0"/>
              <a:buChar char="•"/>
              <a:defRPr sz="1961"/>
            </a:lvl7pPr>
            <a:lvl8pPr marL="3428856" indent="-228591" defTabSz="914362">
              <a:spcBef>
                <a:spcPct val="20000"/>
              </a:spcBef>
              <a:buFont typeface="Arial" pitchFamily="34" charset="0"/>
              <a:buChar char="•"/>
              <a:defRPr sz="1961"/>
            </a:lvl8pPr>
            <a:lvl9pPr marL="3886038" indent="-228591" defTabSz="914362">
              <a:spcBef>
                <a:spcPct val="20000"/>
              </a:spcBef>
              <a:buFont typeface="Arial" pitchFamily="34" charset="0"/>
              <a:buChar char="•"/>
              <a:defRPr sz="1961"/>
            </a:lvl9pPr>
          </a:lstStyle>
          <a:p>
            <a:r>
              <a:rPr lang="en-US" dirty="0"/>
              <a:t>Scaling on demand</a:t>
            </a:r>
          </a:p>
        </p:txBody>
      </p:sp>
      <p:sp>
        <p:nvSpPr>
          <p:cNvPr id="10" name="Slide Number Placeholder 9">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159</a:t>
            </a:fld>
            <a:endParaRPr lang="en-US" dirty="0"/>
          </a:p>
        </p:txBody>
      </p:sp>
    </p:spTree>
    <p:custDataLst>
      <p:tags r:id="rId1"/>
    </p:custDataLst>
    <p:extLst>
      <p:ext uri="{BB962C8B-B14F-4D97-AF65-F5344CB8AC3E}">
        <p14:creationId xmlns:p14="http://schemas.microsoft.com/office/powerpoint/2010/main" val="1998166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742FE-98BC-1F42-8994-19D5768B1DB4}"/>
              </a:ext>
            </a:extLst>
          </p:cNvPr>
          <p:cNvSpPr>
            <a:spLocks noGrp="1"/>
          </p:cNvSpPr>
          <p:nvPr>
            <p:ph type="title"/>
          </p:nvPr>
        </p:nvSpPr>
        <p:spPr/>
        <p:txBody>
          <a:bodyPr/>
          <a:lstStyle/>
          <a:p>
            <a:r>
              <a:rPr lang="en-US" dirty="0"/>
              <a:t>Computing Paradigms (4):</a:t>
            </a:r>
            <a:br>
              <a:rPr lang="en-US" dirty="0"/>
            </a:br>
            <a:r>
              <a:rPr lang="en-US" b="1" dirty="0"/>
              <a:t>Distributed Computing</a:t>
            </a:r>
          </a:p>
        </p:txBody>
      </p:sp>
      <p:sp>
        <p:nvSpPr>
          <p:cNvPr id="3" name="Content Placeholder 2">
            <a:extLst>
              <a:ext uri="{FF2B5EF4-FFF2-40B4-BE49-F238E27FC236}">
                <a16:creationId xmlns:a16="http://schemas.microsoft.com/office/drawing/2014/main" id="{32C6D209-0DF6-2D4D-B220-849F0CE1BF75}"/>
              </a:ext>
            </a:extLst>
          </p:cNvPr>
          <p:cNvSpPr>
            <a:spLocks noGrp="1"/>
          </p:cNvSpPr>
          <p:nvPr>
            <p:ph idx="1"/>
          </p:nvPr>
        </p:nvSpPr>
        <p:spPr/>
        <p:txBody>
          <a:bodyPr/>
          <a:lstStyle/>
          <a:p>
            <a:pPr marL="0" indent="0">
              <a:buNone/>
            </a:pPr>
            <a:endParaRPr lang="en-US" dirty="0"/>
          </a:p>
          <a:p>
            <a:r>
              <a:rPr lang="en-US" dirty="0"/>
              <a:t>Distributed computing refers to the use of distributed systems to solve computational problems.</a:t>
            </a:r>
          </a:p>
          <a:p>
            <a:pPr lvl="1"/>
            <a:endParaRPr lang="en-US" dirty="0"/>
          </a:p>
          <a:p>
            <a:pPr marL="0" indent="0">
              <a:buNone/>
            </a:pPr>
            <a:r>
              <a:rPr lang="en-US" dirty="0"/>
              <a:t>Distributed System</a:t>
            </a:r>
          </a:p>
          <a:p>
            <a:pPr lvl="1"/>
            <a:r>
              <a:rPr lang="en-US" dirty="0"/>
              <a:t>consists of </a:t>
            </a:r>
            <a:r>
              <a:rPr lang="en-US" dirty="0">
                <a:solidFill>
                  <a:srgbClr val="FF0000"/>
                </a:solidFill>
              </a:rPr>
              <a:t>multiple autonomous computers </a:t>
            </a:r>
            <a:r>
              <a:rPr lang="en-US" dirty="0"/>
              <a:t>that communicate through a </a:t>
            </a:r>
            <a:r>
              <a:rPr lang="en-US" dirty="0">
                <a:solidFill>
                  <a:srgbClr val="FF0000"/>
                </a:solidFill>
              </a:rPr>
              <a:t>computer network</a:t>
            </a:r>
            <a:r>
              <a:rPr lang="en-US" dirty="0"/>
              <a:t>.</a:t>
            </a:r>
          </a:p>
          <a:p>
            <a:pPr lvl="1"/>
            <a:r>
              <a:rPr lang="en-US" dirty="0"/>
              <a:t>It appears to uses a single coherent system.</a:t>
            </a:r>
          </a:p>
          <a:p>
            <a:pPr lvl="1"/>
            <a:r>
              <a:rPr lang="en-US" dirty="0"/>
              <a:t>The system has a distributed memory where each processor has  its private memory.</a:t>
            </a:r>
          </a:p>
          <a:p>
            <a:pPr lvl="1"/>
            <a:r>
              <a:rPr lang="en-US" dirty="0"/>
              <a:t>Information exchanged using communication models, for example </a:t>
            </a:r>
            <a:r>
              <a:rPr lang="en-US" dirty="0">
                <a:solidFill>
                  <a:srgbClr val="FF0000"/>
                </a:solidFill>
              </a:rPr>
              <a:t>message passing.</a:t>
            </a:r>
          </a:p>
          <a:p>
            <a:pPr lvl="1"/>
            <a:endParaRPr lang="en-US" dirty="0"/>
          </a:p>
        </p:txBody>
      </p:sp>
      <p:sp>
        <p:nvSpPr>
          <p:cNvPr id="5" name="Slide Number Placeholder 4">
            <a:extLst>
              <a:ext uri="{FF2B5EF4-FFF2-40B4-BE49-F238E27FC236}">
                <a16:creationId xmlns:a16="http://schemas.microsoft.com/office/drawing/2014/main" id="{32C8F0D0-1AE6-A042-A7A1-436075C8005C}"/>
              </a:ext>
            </a:extLst>
          </p:cNvPr>
          <p:cNvSpPr>
            <a:spLocks noGrp="1"/>
          </p:cNvSpPr>
          <p:nvPr>
            <p:ph type="sldNum" sz="quarter" idx="12"/>
          </p:nvPr>
        </p:nvSpPr>
        <p:spPr/>
        <p:txBody>
          <a:bodyPr/>
          <a:lstStyle/>
          <a:p>
            <a:fld id="{B6A95138-A96E-2F42-A959-2EFD44FE4AB7}" type="slidenum">
              <a:rPr lang="en-US" smtClean="0"/>
              <a:pPr/>
              <a:t>16</a:t>
            </a:fld>
            <a:endParaRPr lang="en-US" dirty="0"/>
          </a:p>
        </p:txBody>
      </p:sp>
      <p:grpSp>
        <p:nvGrpSpPr>
          <p:cNvPr id="6" name="object 9">
            <a:extLst>
              <a:ext uri="{FF2B5EF4-FFF2-40B4-BE49-F238E27FC236}">
                <a16:creationId xmlns:a16="http://schemas.microsoft.com/office/drawing/2014/main" id="{465616D3-70E0-D647-8243-2574B646353F}"/>
              </a:ext>
            </a:extLst>
          </p:cNvPr>
          <p:cNvGrpSpPr/>
          <p:nvPr/>
        </p:nvGrpSpPr>
        <p:grpSpPr>
          <a:xfrm>
            <a:off x="7541260" y="136525"/>
            <a:ext cx="3812540" cy="2133600"/>
            <a:chOff x="2741022" y="4114800"/>
            <a:chExt cx="3812540" cy="2133600"/>
          </a:xfrm>
        </p:grpSpPr>
        <p:pic>
          <p:nvPicPr>
            <p:cNvPr id="7" name="object 10">
              <a:extLst>
                <a:ext uri="{FF2B5EF4-FFF2-40B4-BE49-F238E27FC236}">
                  <a16:creationId xmlns:a16="http://schemas.microsoft.com/office/drawing/2014/main" id="{B2200DCA-460D-5B49-95EC-9C58A62254C9}"/>
                </a:ext>
              </a:extLst>
            </p:cNvPr>
            <p:cNvPicPr/>
            <p:nvPr/>
          </p:nvPicPr>
          <p:blipFill>
            <a:blip r:embed="rId3" cstate="print"/>
            <a:stretch>
              <a:fillRect/>
            </a:stretch>
          </p:blipFill>
          <p:spPr>
            <a:xfrm>
              <a:off x="2741022" y="4114800"/>
              <a:ext cx="3812177" cy="2133600"/>
            </a:xfrm>
            <a:prstGeom prst="rect">
              <a:avLst/>
            </a:prstGeom>
          </p:spPr>
        </p:pic>
        <p:pic>
          <p:nvPicPr>
            <p:cNvPr id="8" name="object 11">
              <a:extLst>
                <a:ext uri="{FF2B5EF4-FFF2-40B4-BE49-F238E27FC236}">
                  <a16:creationId xmlns:a16="http://schemas.microsoft.com/office/drawing/2014/main" id="{F3BF6C9F-4BF1-9B46-99C1-64AA3ABAE7CA}"/>
                </a:ext>
              </a:extLst>
            </p:cNvPr>
            <p:cNvPicPr/>
            <p:nvPr/>
          </p:nvPicPr>
          <p:blipFill>
            <a:blip r:embed="rId4" cstate="print"/>
            <a:stretch>
              <a:fillRect/>
            </a:stretch>
          </p:blipFill>
          <p:spPr>
            <a:xfrm>
              <a:off x="3809999" y="4419600"/>
              <a:ext cx="1447800" cy="1447800"/>
            </a:xfrm>
            <a:prstGeom prst="rect">
              <a:avLst/>
            </a:prstGeom>
          </p:spPr>
        </p:pic>
      </p:grpSp>
    </p:spTree>
    <p:extLst>
      <p:ext uri="{BB962C8B-B14F-4D97-AF65-F5344CB8AC3E}">
        <p14:creationId xmlns:p14="http://schemas.microsoft.com/office/powerpoint/2010/main" val="194440616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Increase speed and agility</a:t>
            </a:r>
          </a:p>
        </p:txBody>
      </p:sp>
      <p:pic>
        <p:nvPicPr>
          <p:cNvPr id="5" name="Picture 4" descr="An itemized purchasing receipt."/>
          <p:cNvPicPr>
            <a:picLocks noChangeAspect="1"/>
          </p:cNvPicPr>
          <p:nvPr/>
        </p:nvPicPr>
        <p:blipFill rotWithShape="1">
          <a:blip r:embed="rId4"/>
          <a:srcRect l="3654" r="3138" b="17947"/>
          <a:stretch/>
        </p:blipFill>
        <p:spPr>
          <a:xfrm rot="20700000">
            <a:off x="1959994" y="2074288"/>
            <a:ext cx="2392426" cy="2529917"/>
          </a:xfrm>
          <a:prstGeom prst="rect">
            <a:avLst/>
          </a:prstGeom>
          <a:ln>
            <a:solidFill>
              <a:schemeClr val="tx1"/>
            </a:solidFill>
          </a:ln>
          <a:effectLst>
            <a:outerShdw blurRad="50800" dist="38100" dir="2700000" algn="tl" rotWithShape="0">
              <a:prstClr val="black">
                <a:alpha val="40000"/>
              </a:prstClr>
            </a:outerShdw>
          </a:effectLst>
        </p:spPr>
      </p:pic>
      <p:sp>
        <p:nvSpPr>
          <p:cNvPr id="20" name="Content Placeholder 19"/>
          <p:cNvSpPr>
            <a:spLocks noGrp="1"/>
          </p:cNvSpPr>
          <p:nvPr>
            <p:ph idx="4294967295"/>
          </p:nvPr>
        </p:nvSpPr>
        <p:spPr>
          <a:xfrm>
            <a:off x="809893" y="4958984"/>
            <a:ext cx="4830763" cy="941387"/>
          </a:xfrm>
          <a:noFill/>
          <a:ln>
            <a:noFill/>
          </a:ln>
          <a:effectLst/>
        </p:spPr>
        <p:style>
          <a:lnRef idx="2">
            <a:schemeClr val="dk1"/>
          </a:lnRef>
          <a:fillRef idx="1">
            <a:schemeClr val="lt1"/>
          </a:fillRef>
          <a:effectRef idx="0">
            <a:schemeClr val="dk1"/>
          </a:effectRef>
          <a:fontRef idx="minor">
            <a:schemeClr val="dk1"/>
          </a:fontRef>
        </p:style>
        <p:txBody>
          <a:bodyPr vert="horz" wrap="square" lIns="91440" tIns="45720" rIns="91440" bIns="45720" rtlCol="0">
            <a:normAutofit fontScale="92500"/>
          </a:bodyPr>
          <a:lstStyle/>
          <a:p>
            <a:pPr marL="0" indent="0" algn="ctr" defTabSz="914400">
              <a:spcBef>
                <a:spcPts val="1000"/>
              </a:spcBef>
              <a:spcAft>
                <a:spcPts val="600"/>
              </a:spcAft>
              <a:buClr>
                <a:srgbClr val="FF9900"/>
              </a:buClr>
              <a:buSzPct val="75000"/>
              <a:buNone/>
            </a:pPr>
            <a:r>
              <a:rPr lang="en-US" i="1" dirty="0">
                <a:solidFill>
                  <a:schemeClr val="tx1"/>
                </a:solidFill>
                <a:latin typeface="Amazon Ember Light" charset="0"/>
                <a:ea typeface="Amazon Ember Light" charset="0"/>
                <a:cs typeface="Amazon Ember Light" charset="0"/>
              </a:rPr>
              <a:t>Weeks</a:t>
            </a:r>
            <a:r>
              <a:rPr lang="en-US" dirty="0">
                <a:solidFill>
                  <a:schemeClr val="tx1"/>
                </a:solidFill>
                <a:latin typeface="Amazon Ember Light" charset="0"/>
                <a:ea typeface="Amazon Ember Light" charset="0"/>
                <a:cs typeface="Amazon Ember Light" charset="0"/>
              </a:rPr>
              <a:t> between wanting resources and having resources</a:t>
            </a:r>
          </a:p>
        </p:txBody>
      </p:sp>
      <p:grpSp>
        <p:nvGrpSpPr>
          <p:cNvPr id="4" name="Group 3" descr="Hand cursor on a blue button that says launch.">
            <a:extLst>
              <a:ext uri="{FF2B5EF4-FFF2-40B4-BE49-F238E27FC236}">
                <a16:creationId xmlns:a16="http://schemas.microsoft.com/office/drawing/2014/main" id="{6791E684-BE26-4136-BC06-4DC796F7C82E}"/>
              </a:ext>
            </a:extLst>
          </p:cNvPr>
          <p:cNvGrpSpPr/>
          <p:nvPr/>
        </p:nvGrpSpPr>
        <p:grpSpPr>
          <a:xfrm>
            <a:off x="7154426" y="2779327"/>
            <a:ext cx="3496828" cy="1946170"/>
            <a:chOff x="7154426" y="2779327"/>
            <a:chExt cx="3496828" cy="1946170"/>
          </a:xfrm>
        </p:grpSpPr>
        <p:sp>
          <p:nvSpPr>
            <p:cNvPr id="8" name="Rounded Rectangle 7"/>
            <p:cNvSpPr/>
            <p:nvPr/>
          </p:nvSpPr>
          <p:spPr>
            <a:xfrm>
              <a:off x="7154426" y="2779327"/>
              <a:ext cx="3496828" cy="1205654"/>
            </a:xfrm>
            <a:prstGeom prst="roundRect">
              <a:avLst/>
            </a:prstGeom>
            <a:gradFill flip="none" rotWithShape="1">
              <a:gsLst>
                <a:gs pos="0">
                  <a:srgbClr val="2F84D9">
                    <a:shade val="30000"/>
                    <a:satMod val="115000"/>
                  </a:srgbClr>
                </a:gs>
                <a:gs pos="50000">
                  <a:srgbClr val="2F84D9">
                    <a:shade val="67500"/>
                    <a:satMod val="115000"/>
                  </a:srgbClr>
                </a:gs>
                <a:gs pos="100000">
                  <a:srgbClr val="2F84D9">
                    <a:shade val="100000"/>
                    <a:satMod val="115000"/>
                  </a:srgbClr>
                </a:gs>
              </a:gsLst>
              <a:lin ang="16200000" scaled="1"/>
              <a:tileRect/>
            </a:gradFill>
            <a:ln w="28575">
              <a:solidFill>
                <a:srgbClr val="2066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p:cNvCxnSpPr/>
            <p:nvPr/>
          </p:nvCxnSpPr>
          <p:spPr>
            <a:xfrm>
              <a:off x="9576082" y="2779327"/>
              <a:ext cx="10049" cy="1205654"/>
            </a:xfrm>
            <a:prstGeom prst="line">
              <a:avLst/>
            </a:prstGeom>
            <a:ln w="28575">
              <a:solidFill>
                <a:srgbClr val="2066AF"/>
              </a:solidFill>
            </a:ln>
          </p:spPr>
          <p:style>
            <a:lnRef idx="1">
              <a:schemeClr val="accent1"/>
            </a:lnRef>
            <a:fillRef idx="0">
              <a:schemeClr val="accent1"/>
            </a:fillRef>
            <a:effectRef idx="0">
              <a:schemeClr val="accent1"/>
            </a:effectRef>
            <a:fontRef idx="minor">
              <a:schemeClr val="tx1"/>
            </a:fontRef>
          </p:style>
        </p:cxnSp>
        <p:sp>
          <p:nvSpPr>
            <p:cNvPr id="11" name="Isosceles Triangle 10"/>
            <p:cNvSpPr/>
            <p:nvPr/>
          </p:nvSpPr>
          <p:spPr>
            <a:xfrm rot="10800000">
              <a:off x="9947871" y="3339246"/>
              <a:ext cx="383093" cy="197774"/>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Hand curso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9400" y="3827855"/>
              <a:ext cx="664255" cy="897642"/>
            </a:xfrm>
            <a:prstGeom prst="rect">
              <a:avLst/>
            </a:prstGeom>
          </p:spPr>
        </p:pic>
        <p:sp>
          <p:nvSpPr>
            <p:cNvPr id="12" name="TextBox 11"/>
            <p:cNvSpPr txBox="1"/>
            <p:nvPr/>
          </p:nvSpPr>
          <p:spPr>
            <a:xfrm>
              <a:off x="7362118" y="3074750"/>
              <a:ext cx="2177930" cy="677108"/>
            </a:xfrm>
            <a:prstGeom prst="rect">
              <a:avLst/>
            </a:prstGeom>
            <a:noFill/>
          </p:spPr>
          <p:txBody>
            <a:bodyPr wrap="square" rtlCol="0">
              <a:spAutoFit/>
            </a:bodyPr>
            <a:lstStyle/>
            <a:p>
              <a:r>
                <a:rPr lang="en-US" sz="3800" b="1" dirty="0">
                  <a:solidFill>
                    <a:schemeClr val="bg1"/>
                  </a:solidFill>
                  <a:latin typeface="Amazon Ember Medium" panose="020B0603020204030204" pitchFamily="34" charset="0"/>
                  <a:ea typeface="Amazon Ember Medium" panose="020B0603020204030204" pitchFamily="34" charset="0"/>
                  <a:cs typeface="Amazon Ember Medium" panose="020B0603020204030204" pitchFamily="34" charset="0"/>
                </a:rPr>
                <a:t>Launch</a:t>
              </a:r>
            </a:p>
          </p:txBody>
        </p:sp>
      </p:grpSp>
      <p:sp>
        <p:nvSpPr>
          <p:cNvPr id="25" name="Content Placeholder 19"/>
          <p:cNvSpPr txBox="1">
            <a:spLocks/>
          </p:cNvSpPr>
          <p:nvPr/>
        </p:nvSpPr>
        <p:spPr>
          <a:xfrm>
            <a:off x="6483925" y="4958620"/>
            <a:ext cx="4831359" cy="942369"/>
          </a:xfrm>
          <a:prstGeom prst="rect">
            <a:avLst/>
          </a:prstGeom>
          <a:noFill/>
          <a:ln>
            <a:noFill/>
          </a:ln>
          <a:effectLst/>
        </p:spPr>
        <p:style>
          <a:lnRef idx="2">
            <a:schemeClr val="dk1"/>
          </a:lnRef>
          <a:fillRef idx="1">
            <a:schemeClr val="lt1"/>
          </a:fillRef>
          <a:effectRef idx="0">
            <a:schemeClr val="dk1"/>
          </a:effectRef>
          <a:fontRef idx="minor">
            <a:schemeClr val="dk1"/>
          </a:fontRef>
        </p:style>
        <p:txBody>
          <a:bodyPr vert="horz" wrap="square" lIns="91440" tIns="45720" rIns="91440" bIns="45720" rtlCol="0">
            <a:normAutofit/>
          </a:bodyPr>
          <a:lstStyle>
            <a:lvl1pPr marR="0" indent="0" algn="ctr" defTabSz="914400" fontAlgn="auto">
              <a:lnSpc>
                <a:spcPct val="90000"/>
              </a:lnSpc>
              <a:spcBef>
                <a:spcPts val="1000"/>
              </a:spcBef>
              <a:spcAft>
                <a:spcPts val="600"/>
              </a:spcAft>
              <a:buClr>
                <a:srgbClr val="FF9900"/>
              </a:buClr>
              <a:buSzPct val="75000"/>
              <a:buFont typeface="Wingdings" panose="05000000000000000000" pitchFamily="2" charset="2"/>
              <a:buNone/>
              <a:tabLst/>
              <a:defRPr sz="2800" b="0" spc="0" baseline="0">
                <a:solidFill>
                  <a:schemeClr val="tx1"/>
                </a:solidFill>
                <a:latin typeface="Amazon Ember Light" charset="0"/>
                <a:ea typeface="Amazon Ember Light" charset="0"/>
                <a:cs typeface="Amazon Ember Light" charset="0"/>
              </a:defRPr>
            </a:lvl1pPr>
            <a:lvl2pPr marL="336143" marR="0" indent="0" defTabSz="914362" fontAlgn="auto">
              <a:lnSpc>
                <a:spcPct val="90000"/>
              </a:lnSpc>
              <a:spcBef>
                <a:spcPts val="500"/>
              </a:spcBef>
              <a:spcAft>
                <a:spcPts val="0"/>
              </a:spcAft>
              <a:buClrTx/>
              <a:buSzPct val="90000"/>
              <a:buFont typeface="Arial" pitchFamily="34" charset="0"/>
              <a:buNone/>
              <a:tabLst/>
              <a:defRPr sz="2000" spc="0" baseline="0"/>
            </a:lvl2pPr>
            <a:lvl3pPr marL="560238" marR="0" indent="0" defTabSz="914362" fontAlgn="auto">
              <a:lnSpc>
                <a:spcPct val="90000"/>
              </a:lnSpc>
              <a:spcBef>
                <a:spcPts val="500"/>
              </a:spcBef>
              <a:spcAft>
                <a:spcPts val="0"/>
              </a:spcAft>
              <a:buClrTx/>
              <a:buSzPct val="90000"/>
              <a:buFont typeface="Arial" pitchFamily="34" charset="0"/>
              <a:buNone/>
              <a:tabLst/>
              <a:defRPr sz="2000" spc="0" baseline="0"/>
            </a:lvl3pPr>
            <a:lvl4pPr marL="784334" marR="0" indent="0" defTabSz="914362" fontAlgn="auto">
              <a:lnSpc>
                <a:spcPct val="90000"/>
              </a:lnSpc>
              <a:spcBef>
                <a:spcPts val="500"/>
              </a:spcBef>
              <a:spcAft>
                <a:spcPts val="0"/>
              </a:spcAft>
              <a:buClrTx/>
              <a:buSzPct val="90000"/>
              <a:buFont typeface="Arial" pitchFamily="34" charset="0"/>
              <a:buNone/>
              <a:tabLst/>
              <a:defRPr sz="1667" spc="0" baseline="0"/>
            </a:lvl4pPr>
            <a:lvl5pPr marL="1008429" marR="0" indent="0" defTabSz="914362" fontAlgn="auto">
              <a:lnSpc>
                <a:spcPct val="90000"/>
              </a:lnSpc>
              <a:spcBef>
                <a:spcPts val="500"/>
              </a:spcBef>
              <a:spcAft>
                <a:spcPts val="0"/>
              </a:spcAft>
              <a:buClrTx/>
              <a:buSzPct val="90000"/>
              <a:buFont typeface="Arial" pitchFamily="34" charset="0"/>
              <a:buNone/>
              <a:tabLst/>
              <a:defRPr sz="1667" spc="0" baseline="0"/>
            </a:lvl5pPr>
            <a:lvl6pPr marL="2514494" indent="-228591" defTabSz="914362">
              <a:spcBef>
                <a:spcPct val="20000"/>
              </a:spcBef>
              <a:buFont typeface="Arial" pitchFamily="34" charset="0"/>
              <a:buChar char="•"/>
              <a:defRPr sz="1961"/>
            </a:lvl6pPr>
            <a:lvl7pPr marL="2971675" indent="-228591" defTabSz="914362">
              <a:spcBef>
                <a:spcPct val="20000"/>
              </a:spcBef>
              <a:buFont typeface="Arial" pitchFamily="34" charset="0"/>
              <a:buChar char="•"/>
              <a:defRPr sz="1961"/>
            </a:lvl7pPr>
            <a:lvl8pPr marL="3428856" indent="-228591" defTabSz="914362">
              <a:spcBef>
                <a:spcPct val="20000"/>
              </a:spcBef>
              <a:buFont typeface="Arial" pitchFamily="34" charset="0"/>
              <a:buChar char="•"/>
              <a:defRPr sz="1961"/>
            </a:lvl8pPr>
            <a:lvl9pPr marL="3886038" indent="-228591" defTabSz="914362">
              <a:spcBef>
                <a:spcPct val="20000"/>
              </a:spcBef>
              <a:buFont typeface="Arial" pitchFamily="34" charset="0"/>
              <a:buChar char="•"/>
              <a:defRPr sz="1961"/>
            </a:lvl9pPr>
          </a:lstStyle>
          <a:p>
            <a:r>
              <a:rPr lang="en-US" i="1" dirty="0"/>
              <a:t>Minutes</a:t>
            </a:r>
            <a:r>
              <a:rPr lang="en-US" dirty="0"/>
              <a:t> between wanting resources and having resources</a:t>
            </a:r>
          </a:p>
        </p:txBody>
      </p:sp>
      <p:sp>
        <p:nvSpPr>
          <p:cNvPr id="7" name="Slide Number Placeholder 6">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160</a:t>
            </a:fld>
            <a:endParaRPr lang="en-US" dirty="0"/>
          </a:p>
        </p:txBody>
      </p:sp>
    </p:spTree>
    <p:custDataLst>
      <p:tags r:id="rId1"/>
    </p:custDataLst>
    <p:extLst>
      <p:ext uri="{BB962C8B-B14F-4D97-AF65-F5344CB8AC3E}">
        <p14:creationId xmlns:p14="http://schemas.microsoft.com/office/powerpoint/2010/main" val="197314608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Stop spending money on </a:t>
            </a:r>
            <a:br>
              <a:rPr lang="en-US" dirty="0"/>
            </a:br>
            <a:r>
              <a:rPr lang="en-US" dirty="0"/>
              <a:t>running and maintaining data centers</a:t>
            </a:r>
          </a:p>
        </p:txBody>
      </p:sp>
      <p:grpSp>
        <p:nvGrpSpPr>
          <p:cNvPr id="6" name="Group 5" descr="Illustration of data center bills for payroll, utilities, maintenance, landscaping, and hardware.">
            <a:extLst>
              <a:ext uri="{FF2B5EF4-FFF2-40B4-BE49-F238E27FC236}">
                <a16:creationId xmlns:a16="http://schemas.microsoft.com/office/drawing/2014/main" id="{F376C400-2D03-4814-A40A-C1AE42779683}"/>
              </a:ext>
            </a:extLst>
          </p:cNvPr>
          <p:cNvGrpSpPr/>
          <p:nvPr/>
        </p:nvGrpSpPr>
        <p:grpSpPr>
          <a:xfrm>
            <a:off x="34475" y="1750927"/>
            <a:ext cx="4163636" cy="3451332"/>
            <a:chOff x="34475" y="1750927"/>
            <a:chExt cx="4163636" cy="3451332"/>
          </a:xfrm>
        </p:grpSpPr>
        <p:pic>
          <p:nvPicPr>
            <p:cNvPr id="18" name="Picture 17">
              <a:extLst>
                <a:ext uri="{C183D7F6-B498-43B3-948B-1728B52AA6E4}">
                  <adec:decorative xmlns:adec="http://schemas.microsoft.com/office/drawing/2017/decorative" val="1"/>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l="24349" t="9949" r="16733" b="6570"/>
            <a:stretch/>
          </p:blipFill>
          <p:spPr>
            <a:xfrm>
              <a:off x="34475" y="1750927"/>
              <a:ext cx="3882481" cy="3208989"/>
            </a:xfrm>
            <a:prstGeom prst="rect">
              <a:avLst/>
            </a:prstGeom>
          </p:spPr>
        </p:pic>
        <p:grpSp>
          <p:nvGrpSpPr>
            <p:cNvPr id="13" name="Group 12"/>
            <p:cNvGrpSpPr/>
            <p:nvPr/>
          </p:nvGrpSpPr>
          <p:grpSpPr>
            <a:xfrm>
              <a:off x="854069" y="2021088"/>
              <a:ext cx="3344042" cy="3181171"/>
              <a:chOff x="-3414084" y="1620668"/>
              <a:chExt cx="3982158" cy="4106593"/>
            </a:xfrm>
          </p:grpSpPr>
          <p:sp>
            <p:nvSpPr>
              <p:cNvPr id="11" name="TextBox 10"/>
              <p:cNvSpPr txBox="1"/>
              <p:nvPr/>
            </p:nvSpPr>
            <p:spPr>
              <a:xfrm rot="19800000">
                <a:off x="-3414084" y="1620668"/>
                <a:ext cx="1825663" cy="2884475"/>
              </a:xfrm>
              <a:prstGeom prst="rect">
                <a:avLst/>
              </a:prstGeom>
              <a:solidFill>
                <a:srgbClr val="FFC000"/>
              </a:solidFill>
              <a:ln w="12700">
                <a:solidFill>
                  <a:schemeClr val="tx1"/>
                </a:solidFill>
              </a:ln>
            </p:spPr>
            <p:txBody>
              <a:bodyPr wrap="none" lIns="182880" tIns="146304" rIns="182880" bIns="146304" rtlCol="0">
                <a:spAutoFit/>
              </a:bodyPr>
              <a:lstStyle/>
              <a:p>
                <a:pPr algn="ctr">
                  <a:lnSpc>
                    <a:spcPct val="90000"/>
                  </a:lnSpc>
                  <a:spcAft>
                    <a:spcPts val="1800"/>
                  </a:spcAft>
                </a:pPr>
                <a:r>
                  <a:rPr lang="en-US" sz="2000" b="1" dirty="0">
                    <a:gradFill>
                      <a:gsLst>
                        <a:gs pos="2917">
                          <a:schemeClr val="tx1"/>
                        </a:gs>
                        <a:gs pos="30000">
                          <a:schemeClr val="tx1"/>
                        </a:gs>
                      </a:gsLst>
                      <a:lin ang="5400000" scaled="0"/>
                    </a:gradFill>
                  </a:rPr>
                  <a:t>Payroll</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p>
            </p:txBody>
          </p:sp>
          <p:sp>
            <p:nvSpPr>
              <p:cNvPr id="29" name="TextBox 28"/>
              <p:cNvSpPr txBox="1"/>
              <p:nvPr/>
            </p:nvSpPr>
            <p:spPr>
              <a:xfrm rot="19800000">
                <a:off x="-2817791" y="1846092"/>
                <a:ext cx="1825663" cy="2884475"/>
              </a:xfrm>
              <a:prstGeom prst="rect">
                <a:avLst/>
              </a:prstGeom>
              <a:solidFill>
                <a:srgbClr val="FFC000"/>
              </a:solidFill>
              <a:ln w="12700">
                <a:solidFill>
                  <a:schemeClr val="tx1"/>
                </a:solidFill>
              </a:ln>
            </p:spPr>
            <p:txBody>
              <a:bodyPr wrap="none" lIns="182880" tIns="146304" rIns="182880" bIns="146304" rtlCol="0">
                <a:spAutoFit/>
              </a:bodyPr>
              <a:lstStyle/>
              <a:p>
                <a:pPr algn="ctr">
                  <a:lnSpc>
                    <a:spcPct val="90000"/>
                  </a:lnSpc>
                  <a:spcAft>
                    <a:spcPts val="1800"/>
                  </a:spcAft>
                </a:pPr>
                <a:r>
                  <a:rPr lang="en-US" sz="2000" b="1" dirty="0">
                    <a:gradFill>
                      <a:gsLst>
                        <a:gs pos="2917">
                          <a:schemeClr val="tx1"/>
                        </a:gs>
                        <a:gs pos="30000">
                          <a:schemeClr val="tx1"/>
                        </a:gs>
                      </a:gsLst>
                      <a:lin ang="5400000" scaled="0"/>
                    </a:gradFill>
                  </a:rPr>
                  <a:t>Utilities</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p>
            </p:txBody>
          </p:sp>
          <p:sp>
            <p:nvSpPr>
              <p:cNvPr id="30" name="TextBox 29"/>
              <p:cNvSpPr txBox="1"/>
              <p:nvPr/>
            </p:nvSpPr>
            <p:spPr>
              <a:xfrm rot="19800000">
                <a:off x="-2391648" y="2076484"/>
                <a:ext cx="1999586" cy="3010056"/>
              </a:xfrm>
              <a:prstGeom prst="rect">
                <a:avLst/>
              </a:prstGeom>
              <a:solidFill>
                <a:srgbClr val="FFC000"/>
              </a:solidFill>
              <a:ln w="12700">
                <a:solidFill>
                  <a:schemeClr val="tx1"/>
                </a:solidFill>
              </a:ln>
            </p:spPr>
            <p:txBody>
              <a:bodyPr wrap="none" lIns="182880" tIns="146304" rIns="182880" bIns="146304" rtlCol="0">
                <a:noAutofit/>
              </a:bodyPr>
              <a:lstStyle/>
              <a:p>
                <a:pPr algn="ctr">
                  <a:lnSpc>
                    <a:spcPct val="90000"/>
                  </a:lnSpc>
                  <a:spcAft>
                    <a:spcPts val="1800"/>
                  </a:spcAft>
                </a:pPr>
                <a:r>
                  <a:rPr lang="en-US" sz="2000" b="1" dirty="0">
                    <a:gradFill>
                      <a:gsLst>
                        <a:gs pos="2917">
                          <a:schemeClr val="tx1"/>
                        </a:gs>
                        <a:gs pos="30000">
                          <a:schemeClr val="tx1"/>
                        </a:gs>
                      </a:gsLst>
                      <a:lin ang="5400000" scaled="0"/>
                    </a:gradFill>
                  </a:rPr>
                  <a:t>Maintenance</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p>
            </p:txBody>
          </p:sp>
          <p:sp>
            <p:nvSpPr>
              <p:cNvPr id="32" name="TextBox 31"/>
              <p:cNvSpPr txBox="1"/>
              <p:nvPr/>
            </p:nvSpPr>
            <p:spPr>
              <a:xfrm rot="19800000">
                <a:off x="-1885854" y="2307764"/>
                <a:ext cx="1999586" cy="3010056"/>
              </a:xfrm>
              <a:prstGeom prst="rect">
                <a:avLst/>
              </a:prstGeom>
              <a:solidFill>
                <a:srgbClr val="FFC000"/>
              </a:solidFill>
              <a:ln w="12700">
                <a:solidFill>
                  <a:schemeClr val="tx1"/>
                </a:solidFill>
              </a:ln>
            </p:spPr>
            <p:txBody>
              <a:bodyPr wrap="none" lIns="182880" tIns="146304" rIns="182880" bIns="146304" rtlCol="0">
                <a:noAutofit/>
              </a:bodyPr>
              <a:lstStyle/>
              <a:p>
                <a:pPr algn="ctr">
                  <a:lnSpc>
                    <a:spcPct val="90000"/>
                  </a:lnSpc>
                  <a:spcAft>
                    <a:spcPts val="1800"/>
                  </a:spcAft>
                </a:pPr>
                <a:r>
                  <a:rPr lang="en-US" sz="2000" b="1" dirty="0">
                    <a:gradFill>
                      <a:gsLst>
                        <a:gs pos="2917">
                          <a:schemeClr val="tx1"/>
                        </a:gs>
                        <a:gs pos="30000">
                          <a:schemeClr val="tx1"/>
                        </a:gs>
                      </a:gsLst>
                      <a:lin ang="5400000" scaled="0"/>
                    </a:gradFill>
                  </a:rPr>
                  <a:t>Landscaping</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p>
            </p:txBody>
          </p:sp>
          <p:sp>
            <p:nvSpPr>
              <p:cNvPr id="33" name="TextBox 32"/>
              <p:cNvSpPr txBox="1"/>
              <p:nvPr/>
            </p:nvSpPr>
            <p:spPr>
              <a:xfrm rot="19800000">
                <a:off x="-1431512" y="2717205"/>
                <a:ext cx="1999586" cy="3010056"/>
              </a:xfrm>
              <a:prstGeom prst="rect">
                <a:avLst/>
              </a:prstGeom>
              <a:solidFill>
                <a:srgbClr val="FFC000"/>
              </a:solidFill>
              <a:ln w="12700">
                <a:solidFill>
                  <a:schemeClr val="tx1"/>
                </a:solidFill>
              </a:ln>
            </p:spPr>
            <p:txBody>
              <a:bodyPr wrap="none" lIns="182880" tIns="146304" rIns="182880" bIns="146304" rtlCol="0">
                <a:noAutofit/>
              </a:bodyPr>
              <a:lstStyle/>
              <a:p>
                <a:pPr algn="ctr">
                  <a:lnSpc>
                    <a:spcPct val="90000"/>
                  </a:lnSpc>
                  <a:spcAft>
                    <a:spcPts val="1800"/>
                  </a:spcAft>
                </a:pPr>
                <a:r>
                  <a:rPr lang="en-US" sz="2000" b="1" dirty="0">
                    <a:gradFill>
                      <a:gsLst>
                        <a:gs pos="2917">
                          <a:schemeClr val="tx1"/>
                        </a:gs>
                        <a:gs pos="30000">
                          <a:schemeClr val="tx1"/>
                        </a:gs>
                      </a:gsLst>
                      <a:lin ang="5400000" scaled="0"/>
                    </a:gradFill>
                  </a:rPr>
                  <a:t>Hardware</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p>
            </p:txBody>
          </p:sp>
        </p:grpSp>
      </p:grpSp>
      <p:sp>
        <p:nvSpPr>
          <p:cNvPr id="15" name="TextBox 14">
            <a:extLst>
              <a:ext uri="{FF2B5EF4-FFF2-40B4-BE49-F238E27FC236}">
                <a16:creationId xmlns:a16="http://schemas.microsoft.com/office/drawing/2014/main" id="{7D878849-DCC8-4769-A2DE-7D2FD7510EE4}"/>
              </a:ext>
            </a:extLst>
          </p:cNvPr>
          <p:cNvSpPr txBox="1"/>
          <p:nvPr/>
        </p:nvSpPr>
        <p:spPr>
          <a:xfrm>
            <a:off x="795604" y="5378311"/>
            <a:ext cx="3520516" cy="523220"/>
          </a:xfrm>
          <a:prstGeom prst="rect">
            <a:avLst/>
          </a:prstGeom>
          <a:noFill/>
        </p:spPr>
        <p:txBody>
          <a:bodyPr wrap="none" rtlCol="0">
            <a:spAutoFit/>
          </a:bodyPr>
          <a:lstStyle/>
          <a:p>
            <a:pPr algn="ct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Running data centers</a:t>
            </a:r>
          </a:p>
        </p:txBody>
      </p:sp>
      <p:sp>
        <p:nvSpPr>
          <p:cNvPr id="12" name="Left-Right Arrow 11" descr="Left-right arrow labeled investment."/>
          <p:cNvSpPr/>
          <p:nvPr/>
        </p:nvSpPr>
        <p:spPr bwMode="auto">
          <a:xfrm>
            <a:off x="4813045" y="2849519"/>
            <a:ext cx="2559864" cy="1662774"/>
          </a:xfrm>
          <a:prstGeom prst="leftRightArrow">
            <a:avLst>
              <a:gd name="adj1" fmla="val 35090"/>
              <a:gd name="adj2" fmla="val 41055"/>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Investment</a:t>
            </a:r>
          </a:p>
        </p:txBody>
      </p:sp>
      <p:grpSp>
        <p:nvGrpSpPr>
          <p:cNvPr id="23" name="Group 22" descr="cartoon office building and cartoon outline of people.">
            <a:extLst>
              <a:ext uri="{FF2B5EF4-FFF2-40B4-BE49-F238E27FC236}">
                <a16:creationId xmlns:a16="http://schemas.microsoft.com/office/drawing/2014/main" id="{624DE8DE-F2D5-422A-8277-D1A8187BE85D}"/>
              </a:ext>
            </a:extLst>
          </p:cNvPr>
          <p:cNvGrpSpPr/>
          <p:nvPr/>
        </p:nvGrpSpPr>
        <p:grpSpPr>
          <a:xfrm>
            <a:off x="6911907" y="1965559"/>
            <a:ext cx="5175705" cy="3285723"/>
            <a:chOff x="6911907" y="1965559"/>
            <a:chExt cx="5175705" cy="3285723"/>
          </a:xfrm>
        </p:grpSpPr>
        <p:pic>
          <p:nvPicPr>
            <p:cNvPr id="14" name="Picture 13" descr="Cartoon office build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11907" y="1965559"/>
              <a:ext cx="3148995" cy="3148995"/>
            </a:xfrm>
            <a:prstGeom prst="rect">
              <a:avLst/>
            </a:prstGeom>
          </p:spPr>
        </p:pic>
        <p:grpSp>
          <p:nvGrpSpPr>
            <p:cNvPr id="20" name="Group 19">
              <a:extLst>
                <a:ext uri="{FF2B5EF4-FFF2-40B4-BE49-F238E27FC236}">
                  <a16:creationId xmlns:a16="http://schemas.microsoft.com/office/drawing/2014/main" id="{C07F72BE-D36D-45E7-A03F-4AC82924DC3E}"/>
                </a:ext>
              </a:extLst>
            </p:cNvPr>
            <p:cNvGrpSpPr/>
            <p:nvPr/>
          </p:nvGrpSpPr>
          <p:grpSpPr>
            <a:xfrm>
              <a:off x="9595462" y="3290019"/>
              <a:ext cx="2492150" cy="1961263"/>
              <a:chOff x="9595462" y="3290019"/>
              <a:chExt cx="2492150" cy="1961263"/>
            </a:xfrm>
          </p:grpSpPr>
          <p:pic>
            <p:nvPicPr>
              <p:cNvPr id="26" name="Picture 25" descr="Cartoon of customer outlines."/>
              <p:cNvPicPr>
                <a:picLocks noChangeAspect="1"/>
              </p:cNvPicPr>
              <p:nvPr/>
            </p:nvPicPr>
            <p:blipFill>
              <a:blip r:embed="rId7">
                <a:duotone>
                  <a:prstClr val="black"/>
                  <a:schemeClr val="accent3">
                    <a:tint val="45000"/>
                    <a:satMod val="400000"/>
                  </a:schemeClr>
                </a:duotone>
              </a:blip>
              <a:stretch>
                <a:fillRect/>
              </a:stretch>
            </p:blipFill>
            <p:spPr>
              <a:xfrm>
                <a:off x="10154557" y="3290019"/>
                <a:ext cx="1532065" cy="1532065"/>
              </a:xfrm>
              <a:prstGeom prst="rect">
                <a:avLst/>
              </a:prstGeom>
            </p:spPr>
          </p:pic>
          <p:pic>
            <p:nvPicPr>
              <p:cNvPr id="16" name="Picture 15" descr="Cartoon outline of customers."/>
              <p:cNvPicPr>
                <a:picLocks noChangeAspect="1"/>
              </p:cNvPicPr>
              <p:nvPr/>
            </p:nvPicPr>
            <p:blipFill>
              <a:blip r:embed="rId7">
                <a:duotone>
                  <a:prstClr val="black"/>
                  <a:schemeClr val="accent3">
                    <a:tint val="45000"/>
                    <a:satMod val="400000"/>
                  </a:schemeClr>
                </a:duotone>
              </a:blip>
              <a:stretch>
                <a:fillRect/>
              </a:stretch>
            </p:blipFill>
            <p:spPr>
              <a:xfrm>
                <a:off x="9595462" y="3675983"/>
                <a:ext cx="1532065" cy="1532065"/>
              </a:xfrm>
              <a:prstGeom prst="rect">
                <a:avLst/>
              </a:prstGeom>
            </p:spPr>
          </p:pic>
          <p:pic>
            <p:nvPicPr>
              <p:cNvPr id="21" name="Picture 20" descr="Cartoon outline of customers."/>
              <p:cNvPicPr>
                <a:picLocks noChangeAspect="1"/>
              </p:cNvPicPr>
              <p:nvPr/>
            </p:nvPicPr>
            <p:blipFill>
              <a:blip r:embed="rId8">
                <a:duotone>
                  <a:prstClr val="black"/>
                  <a:schemeClr val="accent3">
                    <a:tint val="45000"/>
                    <a:satMod val="400000"/>
                  </a:schemeClr>
                </a:duotone>
                <a:extLst>
                  <a:ext uri="{BEBA8EAE-BF5A-486C-A8C5-ECC9F3942E4B}">
                    <a14:imgProps xmlns:a14="http://schemas.microsoft.com/office/drawing/2010/main">
                      <a14:imgLayer r:embed="rId9">
                        <a14:imgEffect>
                          <a14:colorTemperature colorTemp="4700"/>
                        </a14:imgEffect>
                      </a14:imgLayer>
                    </a14:imgProps>
                  </a:ext>
                </a:extLst>
              </a:blip>
              <a:stretch>
                <a:fillRect/>
              </a:stretch>
            </p:blipFill>
            <p:spPr>
              <a:xfrm>
                <a:off x="9817967" y="3530571"/>
                <a:ext cx="1532065" cy="1532065"/>
              </a:xfrm>
              <a:prstGeom prst="rect">
                <a:avLst/>
              </a:prstGeom>
            </p:spPr>
          </p:pic>
          <p:pic>
            <p:nvPicPr>
              <p:cNvPr id="22" name="Picture 21" descr="Cartoon outline of customers."/>
              <p:cNvPicPr>
                <a:picLocks noChangeAspect="1"/>
              </p:cNvPicPr>
              <p:nvPr/>
            </p:nvPicPr>
            <p:blipFill>
              <a:blip r:embed="rId7">
                <a:duotone>
                  <a:prstClr val="black"/>
                  <a:schemeClr val="accent3">
                    <a:tint val="45000"/>
                    <a:satMod val="400000"/>
                  </a:schemeClr>
                </a:duotone>
              </a:blip>
              <a:stretch>
                <a:fillRect/>
              </a:stretch>
            </p:blipFill>
            <p:spPr>
              <a:xfrm>
                <a:off x="10097287" y="3650030"/>
                <a:ext cx="1532065" cy="1532065"/>
              </a:xfrm>
              <a:prstGeom prst="rect">
                <a:avLst/>
              </a:prstGeom>
            </p:spPr>
          </p:pic>
          <p:pic>
            <p:nvPicPr>
              <p:cNvPr id="24" name="Picture 23" descr="Cartoon outline of customers."/>
              <p:cNvPicPr>
                <a:picLocks noChangeAspect="1"/>
              </p:cNvPicPr>
              <p:nvPr/>
            </p:nvPicPr>
            <p:blipFill>
              <a:blip r:embed="rId7">
                <a:duotone>
                  <a:prstClr val="black"/>
                  <a:schemeClr val="accent3">
                    <a:tint val="45000"/>
                    <a:satMod val="400000"/>
                  </a:schemeClr>
                </a:duotone>
              </a:blip>
              <a:stretch>
                <a:fillRect/>
              </a:stretch>
            </p:blipFill>
            <p:spPr>
              <a:xfrm>
                <a:off x="10376607" y="3504618"/>
                <a:ext cx="1532065" cy="1532065"/>
              </a:xfrm>
              <a:prstGeom prst="rect">
                <a:avLst/>
              </a:prstGeom>
            </p:spPr>
          </p:pic>
          <p:pic>
            <p:nvPicPr>
              <p:cNvPr id="25" name="Picture 24" descr="Cartoon outline of customers."/>
              <p:cNvPicPr>
                <a:picLocks noChangeAspect="1"/>
              </p:cNvPicPr>
              <p:nvPr/>
            </p:nvPicPr>
            <p:blipFill>
              <a:blip r:embed="rId7">
                <a:duotone>
                  <a:prstClr val="black"/>
                  <a:schemeClr val="accent3">
                    <a:tint val="45000"/>
                    <a:satMod val="400000"/>
                  </a:schemeClr>
                </a:duotone>
              </a:blip>
              <a:stretch>
                <a:fillRect/>
              </a:stretch>
            </p:blipFill>
            <p:spPr>
              <a:xfrm>
                <a:off x="10555547" y="3719217"/>
                <a:ext cx="1532065" cy="1532065"/>
              </a:xfrm>
              <a:prstGeom prst="rect">
                <a:avLst/>
              </a:prstGeom>
            </p:spPr>
          </p:pic>
        </p:grpSp>
      </p:grpSp>
      <p:sp>
        <p:nvSpPr>
          <p:cNvPr id="8" name="TextBox 7">
            <a:extLst>
              <a:ext uri="{FF2B5EF4-FFF2-40B4-BE49-F238E27FC236}">
                <a16:creationId xmlns:a16="http://schemas.microsoft.com/office/drawing/2014/main" id="{0085942F-0768-4BC0-80E3-1F8790BB2180}"/>
              </a:ext>
            </a:extLst>
          </p:cNvPr>
          <p:cNvSpPr txBox="1"/>
          <p:nvPr/>
        </p:nvSpPr>
        <p:spPr>
          <a:xfrm>
            <a:off x="7683319" y="5378311"/>
            <a:ext cx="3919663" cy="523220"/>
          </a:xfrm>
          <a:prstGeom prst="rect">
            <a:avLst/>
          </a:prstGeom>
          <a:noFill/>
        </p:spPr>
        <p:txBody>
          <a:bodyPr wrap="none" rtlCol="0">
            <a:spAutoFit/>
          </a:bodyPr>
          <a:lstStyle/>
          <a:p>
            <a:pPr algn="ct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Business and customers</a:t>
            </a:r>
          </a:p>
        </p:txBody>
      </p:sp>
      <p:sp>
        <p:nvSpPr>
          <p:cNvPr id="4" name="Slide Number Placeholder 3">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161</a:t>
            </a:fld>
            <a:endParaRPr lang="en-US" dirty="0"/>
          </a:p>
        </p:txBody>
      </p:sp>
    </p:spTree>
    <p:custDataLst>
      <p:tags r:id="rId1"/>
    </p:custDataLst>
    <p:extLst>
      <p:ext uri="{BB962C8B-B14F-4D97-AF65-F5344CB8AC3E}">
        <p14:creationId xmlns:p14="http://schemas.microsoft.com/office/powerpoint/2010/main" val="75588823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Go global in minutes</a:t>
            </a:r>
          </a:p>
        </p:txBody>
      </p:sp>
      <p:grpSp>
        <p:nvGrpSpPr>
          <p:cNvPr id="11" name="Group 10" descr="world map of aws regions overlaid with a screenshot of the aws management console with arrows pointing out to colorful photography icons on the different continents.">
            <a:extLst>
              <a:ext uri="{FF2B5EF4-FFF2-40B4-BE49-F238E27FC236}">
                <a16:creationId xmlns:a16="http://schemas.microsoft.com/office/drawing/2014/main" id="{202CD4C5-064E-4B29-976C-D4EB4593C5EB}"/>
              </a:ext>
            </a:extLst>
          </p:cNvPr>
          <p:cNvGrpSpPr/>
          <p:nvPr/>
        </p:nvGrpSpPr>
        <p:grpSpPr>
          <a:xfrm>
            <a:off x="0" y="1285456"/>
            <a:ext cx="12192000" cy="5070893"/>
            <a:chOff x="0" y="1285456"/>
            <a:chExt cx="12192000" cy="5070893"/>
          </a:xfrm>
        </p:grpSpPr>
        <p:pic>
          <p:nvPicPr>
            <p:cNvPr id="5" name="Picture 4" descr="World map of AWS Regions."/>
            <p:cNvPicPr>
              <a:picLocks noChangeAspect="1"/>
            </p:cNvPicPr>
            <p:nvPr/>
          </p:nvPicPr>
          <p:blipFill rotWithShape="1">
            <a:blip r:embed="rId4"/>
            <a:srcRect t="14921" b="11880"/>
            <a:stretch/>
          </p:blipFill>
          <p:spPr>
            <a:xfrm>
              <a:off x="0" y="1300695"/>
              <a:ext cx="12192000" cy="5055654"/>
            </a:xfrm>
            <a:prstGeom prst="rect">
              <a:avLst/>
            </a:prstGeom>
            <a:ln w="19050">
              <a:solidFill>
                <a:schemeClr val="tx1"/>
              </a:solidFill>
            </a:ln>
          </p:spPr>
        </p:pic>
        <p:sp>
          <p:nvSpPr>
            <p:cNvPr id="8" name="Rectangle 7"/>
            <p:cNvSpPr/>
            <p:nvPr/>
          </p:nvSpPr>
          <p:spPr bwMode="auto">
            <a:xfrm>
              <a:off x="0" y="1285456"/>
              <a:ext cx="12192000" cy="5055654"/>
            </a:xfrm>
            <a:prstGeom prst="rect">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ounded Rectangle 5"/>
            <p:cNvSpPr/>
            <p:nvPr/>
          </p:nvSpPr>
          <p:spPr bwMode="auto">
            <a:xfrm>
              <a:off x="3405908" y="4625178"/>
              <a:ext cx="954057" cy="94951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a:extLst>
                <a:ext uri="{C183D7F6-B498-43B3-948B-1728B52AA6E4}">
                  <adec:decorative xmlns:adec="http://schemas.microsoft.com/office/drawing/2017/decorative" val="1"/>
                </a:ext>
              </a:extLst>
            </p:cNvPr>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405908" y="4625177"/>
              <a:ext cx="954057" cy="949514"/>
            </a:xfrm>
            <a:prstGeom prst="rect">
              <a:avLst/>
            </a:prstGeom>
          </p:spPr>
        </p:pic>
        <p:sp>
          <p:nvSpPr>
            <p:cNvPr id="20" name="Rounded Rectangle 19"/>
            <p:cNvSpPr/>
            <p:nvPr/>
          </p:nvSpPr>
          <p:spPr bwMode="auto">
            <a:xfrm>
              <a:off x="2559870" y="2000080"/>
              <a:ext cx="975688" cy="971042"/>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a:extLst>
                <a:ext uri="{C183D7F6-B498-43B3-948B-1728B52AA6E4}">
                  <adec:decorative xmlns:adec="http://schemas.microsoft.com/office/drawing/2017/decorative" val="1"/>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559870" y="2000079"/>
              <a:ext cx="975688" cy="971042"/>
            </a:xfrm>
            <a:prstGeom prst="rect">
              <a:avLst/>
            </a:prstGeom>
          </p:spPr>
        </p:pic>
        <p:sp>
          <p:nvSpPr>
            <p:cNvPr id="23" name="Rounded Rectangle 22"/>
            <p:cNvSpPr/>
            <p:nvPr/>
          </p:nvSpPr>
          <p:spPr bwMode="auto">
            <a:xfrm>
              <a:off x="9802619" y="4855955"/>
              <a:ext cx="994840" cy="990103"/>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a:extLst>
                <a:ext uri="{C183D7F6-B498-43B3-948B-1728B52AA6E4}">
                  <adec:decorative xmlns:adec="http://schemas.microsoft.com/office/drawing/2017/decorative" val="1"/>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802619" y="4855954"/>
              <a:ext cx="994840" cy="990103"/>
            </a:xfrm>
            <a:prstGeom prst="rect">
              <a:avLst/>
            </a:prstGeom>
          </p:spPr>
        </p:pic>
        <p:sp>
          <p:nvSpPr>
            <p:cNvPr id="29" name="Rounded Rectangle 28"/>
            <p:cNvSpPr/>
            <p:nvPr/>
          </p:nvSpPr>
          <p:spPr bwMode="auto">
            <a:xfrm>
              <a:off x="9042712" y="2776323"/>
              <a:ext cx="964829" cy="960235"/>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a:extLst>
                <a:ext uri="{C183D7F6-B498-43B3-948B-1728B52AA6E4}">
                  <adec:decorative xmlns:adec="http://schemas.microsoft.com/office/drawing/2017/decorative" val="1"/>
                </a:ext>
              </a:extLst>
            </p:cNvPr>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042712" y="2776322"/>
              <a:ext cx="964829" cy="960235"/>
            </a:xfrm>
            <a:prstGeom prst="rect">
              <a:avLst/>
            </a:prstGeom>
          </p:spPr>
        </p:pic>
        <p:cxnSp>
          <p:nvCxnSpPr>
            <p:cNvPr id="12" name="Straight Arrow Connector 11"/>
            <p:cNvCxnSpPr/>
            <p:nvPr/>
          </p:nvCxnSpPr>
          <p:spPr>
            <a:xfrm flipH="1">
              <a:off x="4354286" y="4048145"/>
              <a:ext cx="2203166" cy="677195"/>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3541486" y="2838483"/>
              <a:ext cx="3015966" cy="1209662"/>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6531429" y="3651283"/>
              <a:ext cx="2481942" cy="391886"/>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557452" y="4048145"/>
              <a:ext cx="3268719" cy="86588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4695145" y="2485601"/>
              <a:ext cx="3947887" cy="3125089"/>
            </a:xfrm>
            <a:prstGeom prst="rect">
              <a:avLst/>
            </a:prstGeom>
            <a:ln w="28575">
              <a:solidFill>
                <a:schemeClr val="tx1"/>
              </a:solidFill>
            </a:ln>
            <a:effectLst>
              <a:outerShdw blurRad="50800" dist="38100" dir="2700000" algn="tl" rotWithShape="0">
                <a:prstClr val="black">
                  <a:alpha val="40000"/>
                </a:prstClr>
              </a:outerShdw>
            </a:effectLst>
          </p:spPr>
        </p:pic>
        <p:pic>
          <p:nvPicPr>
            <p:cNvPr id="3" name="Picture 2">
              <a:extLs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7413077" y="2500841"/>
              <a:ext cx="1229955" cy="3125089"/>
            </a:xfrm>
            <a:prstGeom prst="rect">
              <a:avLst/>
            </a:prstGeom>
            <a:ln w="28575">
              <a:solidFill>
                <a:schemeClr val="tx1"/>
              </a:solidFill>
            </a:ln>
            <a:effectLst>
              <a:outerShdw blurRad="50800" dist="38100" dir="2700000" algn="tl" rotWithShape="0">
                <a:prstClr val="black">
                  <a:alpha val="40000"/>
                </a:prstClr>
              </a:outerShdw>
            </a:effectLst>
          </p:spPr>
        </p:pic>
      </p:grpSp>
      <p:sp>
        <p:nvSpPr>
          <p:cNvPr id="9" name="Slide Number Placeholder 8">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162</a:t>
            </a:fld>
            <a:endParaRPr lang="en-US" dirty="0"/>
          </a:p>
        </p:txBody>
      </p:sp>
    </p:spTree>
    <p:custDataLst>
      <p:tags r:id="rId1"/>
    </p:custDataLst>
    <p:extLst>
      <p:ext uri="{BB962C8B-B14F-4D97-AF65-F5344CB8AC3E}">
        <p14:creationId xmlns:p14="http://schemas.microsoft.com/office/powerpoint/2010/main" val="80299867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t>Section 2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dirty="0"/>
              <a:t>Trade capital expense for variable expense</a:t>
            </a:r>
            <a:endParaRPr lang="en-US" strike="sngStrike" dirty="0"/>
          </a:p>
          <a:p>
            <a:r>
              <a:rPr lang="en-US" dirty="0"/>
              <a:t>Benefit from massive economies of scale</a:t>
            </a:r>
            <a:endParaRPr lang="en-US" strike="sngStrike" dirty="0"/>
          </a:p>
          <a:p>
            <a:r>
              <a:rPr lang="en-US" dirty="0"/>
              <a:t>Stop guessing capacity</a:t>
            </a:r>
            <a:endParaRPr lang="en-US" strike="sngStrike" dirty="0"/>
          </a:p>
          <a:p>
            <a:r>
              <a:rPr lang="en-US" dirty="0"/>
              <a:t>Increase speed and agility</a:t>
            </a:r>
            <a:endParaRPr lang="en-US" strike="sngStrike" dirty="0"/>
          </a:p>
          <a:p>
            <a:r>
              <a:rPr lang="en-US" dirty="0"/>
              <a:t>Stop spending money on running and maintaining data centers</a:t>
            </a:r>
            <a:endParaRPr lang="en-US" strike="sngStrike" dirty="0"/>
          </a:p>
          <a:p>
            <a:r>
              <a:rPr lang="en-US" dirty="0"/>
              <a:t>Go global in minutes</a:t>
            </a:r>
            <a:endParaRPr lang="en-US" strike="sngStrike" dirty="0"/>
          </a:p>
          <a:p>
            <a:endParaRPr lang="en-US" dirty="0"/>
          </a:p>
          <a:p>
            <a:endParaRPr lang="en-US" dirty="0"/>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163</a:t>
            </a:fld>
            <a:endParaRPr lang="en-US" dirty="0"/>
          </a:p>
        </p:txBody>
      </p:sp>
    </p:spTree>
    <p:custDataLst>
      <p:tags r:id="rId1"/>
    </p:custDataLst>
    <p:extLst>
      <p:ext uri="{BB962C8B-B14F-4D97-AF65-F5344CB8AC3E}">
        <p14:creationId xmlns:p14="http://schemas.microsoft.com/office/powerpoint/2010/main" val="401132640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Module 1: Cloud Concepts Overview</a:t>
            </a:r>
          </a:p>
        </p:txBody>
      </p:sp>
      <p:sp>
        <p:nvSpPr>
          <p:cNvPr id="2" name="Title 1"/>
          <p:cNvSpPr>
            <a:spLocks noGrp="1"/>
          </p:cNvSpPr>
          <p:nvPr>
            <p:ph type="title"/>
          </p:nvPr>
        </p:nvSpPr>
        <p:spPr/>
        <p:txBody>
          <a:bodyPr>
            <a:noAutofit/>
          </a:bodyPr>
          <a:lstStyle/>
          <a:p>
            <a:r>
              <a:rPr lang="en-US" sz="4000" dirty="0"/>
              <a:t>Section 3: Introduction to Amazon Web Services (AWS)</a:t>
            </a:r>
          </a:p>
        </p:txBody>
      </p:sp>
    </p:spTree>
    <p:custDataLst>
      <p:tags r:id="rId1"/>
    </p:custDataLst>
    <p:extLst>
      <p:ext uri="{BB962C8B-B14F-4D97-AF65-F5344CB8AC3E}">
        <p14:creationId xmlns:p14="http://schemas.microsoft.com/office/powerpoint/2010/main" val="391320517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dirty="0"/>
              <a:t>What are web services?</a:t>
            </a:r>
          </a:p>
        </p:txBody>
      </p:sp>
      <p:sp>
        <p:nvSpPr>
          <p:cNvPr id="7" name="Content Placeholder 6"/>
          <p:cNvSpPr>
            <a:spLocks noGrp="1"/>
          </p:cNvSpPr>
          <p:nvPr>
            <p:ph idx="1"/>
          </p:nvPr>
        </p:nvSpPr>
        <p:spPr>
          <a:xfrm>
            <a:off x="449052" y="1440305"/>
            <a:ext cx="11139567" cy="4913308"/>
          </a:xfrm>
        </p:spPr>
        <p:txBody>
          <a:bodyPr/>
          <a:lstStyle/>
          <a:p>
            <a:pPr marL="0" indent="0">
              <a:buNone/>
            </a:pPr>
            <a:r>
              <a:rPr lang="en-US" altLang="ja-JP" dirty="0">
                <a:solidFill>
                  <a:prstClr val="black"/>
                </a:solidFill>
                <a:latin typeface="+mj-lt"/>
              </a:rPr>
              <a:t>A </a:t>
            </a:r>
            <a:r>
              <a:rPr lang="en-US" altLang="ja-JP" b="1" dirty="0">
                <a:solidFill>
                  <a:schemeClr val="accent5"/>
                </a:solidFill>
                <a:latin typeface="+mj-lt"/>
                <a:ea typeface="Amazon Ember" panose="020B0603020204020204" pitchFamily="34" charset="0"/>
                <a:cs typeface="Amazon Ember" panose="020B0603020204020204" pitchFamily="34" charset="0"/>
              </a:rPr>
              <a:t>web</a:t>
            </a:r>
            <a:r>
              <a:rPr lang="en-US" altLang="ja-JP" kern="0" dirty="0">
                <a:solidFill>
                  <a:schemeClr val="accent5"/>
                </a:solidFill>
                <a:latin typeface="+mj-lt"/>
                <a:cs typeface="Arial" pitchFamily="34" charset="0"/>
              </a:rPr>
              <a:t> </a:t>
            </a:r>
            <a:r>
              <a:rPr lang="en-US" altLang="ja-JP" b="1" dirty="0">
                <a:solidFill>
                  <a:schemeClr val="accent5"/>
                </a:solidFill>
                <a:latin typeface="+mj-lt"/>
                <a:ea typeface="Amazon Ember" panose="020B0603020204020204" pitchFamily="34" charset="0"/>
                <a:cs typeface="Amazon Ember" panose="020B0603020204020204" pitchFamily="34" charset="0"/>
              </a:rPr>
              <a:t>service</a:t>
            </a:r>
            <a:r>
              <a:rPr lang="en-US" altLang="ja-JP" kern="0" dirty="0">
                <a:solidFill>
                  <a:srgbClr val="414042"/>
                </a:solidFill>
                <a:latin typeface="+mj-lt"/>
                <a:cs typeface="Arial" pitchFamily="34" charset="0"/>
              </a:rPr>
              <a:t> </a:t>
            </a:r>
            <a:r>
              <a:rPr lang="en-US" altLang="ja-JP" dirty="0">
                <a:solidFill>
                  <a:prstClr val="black"/>
                </a:solidFill>
                <a:latin typeface="+mj-lt"/>
              </a:rPr>
              <a:t>is any piece of software that makes itself available over the internet and uses a </a:t>
            </a:r>
            <a:r>
              <a:rPr lang="en-US" altLang="ja-JP" b="1" dirty="0">
                <a:solidFill>
                  <a:schemeClr val="accent5"/>
                </a:solidFill>
                <a:latin typeface="+mj-lt"/>
                <a:ea typeface="Amazon Ember" panose="020B0603020204020204" pitchFamily="34" charset="0"/>
                <a:cs typeface="Amazon Ember" panose="020B0603020204020204" pitchFamily="34" charset="0"/>
              </a:rPr>
              <a:t>standardized format</a:t>
            </a:r>
            <a:r>
              <a:rPr lang="en-US" altLang="ja-JP" dirty="0">
                <a:latin typeface="+mj-lt"/>
                <a:ea typeface="Amazon Ember" panose="020B0603020204020204" pitchFamily="34" charset="0"/>
                <a:cs typeface="Amazon Ember" panose="020B0603020204020204" pitchFamily="34" charset="0"/>
              </a:rPr>
              <a:t>—such as Extensible Markup Language (</a:t>
            </a:r>
            <a:r>
              <a:rPr lang="en-US" altLang="ja-JP" dirty="0">
                <a:solidFill>
                  <a:prstClr val="black"/>
                </a:solidFill>
                <a:latin typeface="+mj-lt"/>
              </a:rPr>
              <a:t>XML) or JavaScript Object Notation (JSON)—for the request and the response of an </a:t>
            </a:r>
            <a:r>
              <a:rPr lang="en-US" altLang="ja-JP" b="1" dirty="0">
                <a:solidFill>
                  <a:schemeClr val="accent5"/>
                </a:solidFill>
                <a:latin typeface="+mj-lt"/>
                <a:ea typeface="Amazon Ember" panose="020B0603020204020204" pitchFamily="34" charset="0"/>
                <a:cs typeface="Amazon Ember" panose="020B0603020204020204" pitchFamily="34" charset="0"/>
              </a:rPr>
              <a:t>application programming interface (API) interaction</a:t>
            </a:r>
            <a:r>
              <a:rPr lang="en-US" altLang="ja-JP" dirty="0">
                <a:solidFill>
                  <a:prstClr val="black"/>
                </a:solidFill>
                <a:latin typeface="+mj-lt"/>
              </a:rPr>
              <a:t>.</a:t>
            </a:r>
          </a:p>
        </p:txBody>
      </p:sp>
      <p:grpSp>
        <p:nvGrpSpPr>
          <p:cNvPr id="5" name="Group 4" descr="laptop labeled client with right arrow going through internet cloud to server labeled web service. server labeled web service with left arrow going through internet cloud to laptop labeled client.">
            <a:extLst>
              <a:ext uri="{FF2B5EF4-FFF2-40B4-BE49-F238E27FC236}">
                <a16:creationId xmlns:a16="http://schemas.microsoft.com/office/drawing/2014/main" id="{A73A4F68-F397-4C72-B132-7F24077AFE08}"/>
              </a:ext>
            </a:extLst>
          </p:cNvPr>
          <p:cNvGrpSpPr/>
          <p:nvPr/>
        </p:nvGrpSpPr>
        <p:grpSpPr>
          <a:xfrm>
            <a:off x="990599" y="3601131"/>
            <a:ext cx="10255629" cy="2634586"/>
            <a:chOff x="990599" y="2748510"/>
            <a:chExt cx="10255629" cy="2634586"/>
          </a:xfrm>
        </p:grpSpPr>
        <p:pic>
          <p:nvPicPr>
            <p:cNvPr id="23" name="Picture 71">
              <a:extLst>
                <a:ext uri="{FF2B5EF4-FFF2-40B4-BE49-F238E27FC236}">
                  <a16:creationId xmlns:a16="http://schemas.microsoft.com/office/drawing/2014/main" id="{9C6068CC-0C70-EB49-9EF5-1A75F2C5AF8D}"/>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203920" y="3483426"/>
              <a:ext cx="1620895" cy="17160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 name="Picture 23">
              <a:extLst>
                <a:ext uri="{FF2B5EF4-FFF2-40B4-BE49-F238E27FC236}">
                  <a16:creationId xmlns:a16="http://schemas.microsoft.com/office/drawing/2014/main" id="{A9CCBE35-00B5-2649-B7BF-41ADBB6CC402}"/>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18814" t="13289" r="19369" b="15295"/>
            <a:stretch/>
          </p:blipFill>
          <p:spPr>
            <a:xfrm flipH="1">
              <a:off x="990599" y="3483427"/>
              <a:ext cx="2347421" cy="1752601"/>
            </a:xfrm>
            <a:prstGeom prst="rect">
              <a:avLst/>
            </a:prstGeom>
          </p:spPr>
        </p:pic>
        <p:sp>
          <p:nvSpPr>
            <p:cNvPr id="25" name="TextBox 70">
              <a:extLst>
                <a:ext uri="{FF2B5EF4-FFF2-40B4-BE49-F238E27FC236}">
                  <a16:creationId xmlns:a16="http://schemas.microsoft.com/office/drawing/2014/main" id="{5D51BDC0-D25B-C449-BD5E-9C5500229C4D}"/>
                </a:ext>
              </a:extLst>
            </p:cNvPr>
            <p:cNvSpPr txBox="1">
              <a:spLocks noChangeArrowheads="1"/>
            </p:cNvSpPr>
            <p:nvPr/>
          </p:nvSpPr>
          <p:spPr bwMode="auto">
            <a:xfrm>
              <a:off x="8782505" y="5058035"/>
              <a:ext cx="2463723"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Web service</a:t>
              </a:r>
            </a:p>
          </p:txBody>
        </p:sp>
        <p:cxnSp>
          <p:nvCxnSpPr>
            <p:cNvPr id="26" name="Straight Connector 25">
              <a:extLst>
                <a:ext uri="{FF2B5EF4-FFF2-40B4-BE49-F238E27FC236}">
                  <a16:creationId xmlns:a16="http://schemas.microsoft.com/office/drawing/2014/main" id="{95A8CE86-D8B4-AE45-81C9-4661F69D6F11}"/>
                </a:ext>
              </a:extLst>
            </p:cNvPr>
            <p:cNvCxnSpPr/>
            <p:nvPr/>
          </p:nvCxnSpPr>
          <p:spPr>
            <a:xfrm flipH="1">
              <a:off x="3414221" y="4658078"/>
              <a:ext cx="5865899" cy="44549"/>
            </a:xfrm>
            <a:prstGeom prst="straightConnector1">
              <a:avLst/>
            </a:prstGeom>
            <a:ln w="63500">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Connector 25">
              <a:extLst>
                <a:ext uri="{FF2B5EF4-FFF2-40B4-BE49-F238E27FC236}">
                  <a16:creationId xmlns:a16="http://schemas.microsoft.com/office/drawing/2014/main" id="{429EAEAE-743A-2A46-A05B-9902732884AD}"/>
                </a:ext>
              </a:extLst>
            </p:cNvPr>
            <p:cNvCxnSpPr/>
            <p:nvPr/>
          </p:nvCxnSpPr>
          <p:spPr>
            <a:xfrm rot="10800000" flipH="1">
              <a:off x="3414221" y="4016828"/>
              <a:ext cx="5865899" cy="44549"/>
            </a:xfrm>
            <a:prstGeom prst="straightConnector1">
              <a:avLst/>
            </a:prstGeom>
            <a:ln w="63500">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sp>
          <p:nvSpPr>
            <p:cNvPr id="28" name="TextBox 70">
              <a:extLst>
                <a:ext uri="{FF2B5EF4-FFF2-40B4-BE49-F238E27FC236}">
                  <a16:creationId xmlns:a16="http://schemas.microsoft.com/office/drawing/2014/main" id="{49BD549F-5DA0-C24D-A3DE-3466102D61DE}"/>
                </a:ext>
              </a:extLst>
            </p:cNvPr>
            <p:cNvSpPr txBox="1">
              <a:spLocks noChangeArrowheads="1"/>
            </p:cNvSpPr>
            <p:nvPr/>
          </p:nvSpPr>
          <p:spPr bwMode="auto">
            <a:xfrm>
              <a:off x="1578127" y="5071330"/>
              <a:ext cx="2463723"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Client</a:t>
              </a:r>
              <a:endParaRPr lang="en-US" sz="14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9" name="TextBox 70">
              <a:extLst>
                <a:ext uri="{FF2B5EF4-FFF2-40B4-BE49-F238E27FC236}">
                  <a16:creationId xmlns:a16="http://schemas.microsoft.com/office/drawing/2014/main" id="{FD208C97-C455-B44E-A2FA-5F944F8C6D54}"/>
                </a:ext>
              </a:extLst>
            </p:cNvPr>
            <p:cNvSpPr txBox="1">
              <a:spLocks noChangeArrowheads="1"/>
            </p:cNvSpPr>
            <p:nvPr/>
          </p:nvSpPr>
          <p:spPr bwMode="auto">
            <a:xfrm>
              <a:off x="3265880" y="4839172"/>
              <a:ext cx="2463723"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Response message</a:t>
              </a:r>
            </a:p>
          </p:txBody>
        </p:sp>
        <p:sp>
          <p:nvSpPr>
            <p:cNvPr id="30" name="TextBox 70">
              <a:extLst>
                <a:ext uri="{FF2B5EF4-FFF2-40B4-BE49-F238E27FC236}">
                  <a16:creationId xmlns:a16="http://schemas.microsoft.com/office/drawing/2014/main" id="{D2A1EBC6-A29A-F948-A5A3-6A0EBF22ABA9}"/>
                </a:ext>
              </a:extLst>
            </p:cNvPr>
            <p:cNvSpPr txBox="1">
              <a:spLocks noChangeArrowheads="1"/>
            </p:cNvSpPr>
            <p:nvPr/>
          </p:nvSpPr>
          <p:spPr bwMode="auto">
            <a:xfrm>
              <a:off x="6970896" y="3700247"/>
              <a:ext cx="2463723"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Request message</a:t>
              </a:r>
            </a:p>
          </p:txBody>
        </p:sp>
        <p:pic>
          <p:nvPicPr>
            <p:cNvPr id="33" name="Picture 30">
              <a:extLst>
                <a:ext uri="{FF2B5EF4-FFF2-40B4-BE49-F238E27FC236}">
                  <a16:creationId xmlns:a16="http://schemas.microsoft.com/office/drawing/2014/main" id="{EF6E96D8-B3F5-2148-B48E-D72527B2924A}"/>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077127" y="2748510"/>
              <a:ext cx="2451667" cy="26345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2" name="TextBox 31">
              <a:extLst>
                <a:ext uri="{FF2B5EF4-FFF2-40B4-BE49-F238E27FC236}">
                  <a16:creationId xmlns:a16="http://schemas.microsoft.com/office/drawing/2014/main" id="{6536CB53-E7DE-014A-8033-B886BB9AC0A0}"/>
                </a:ext>
              </a:extLst>
            </p:cNvPr>
            <p:cNvSpPr txBox="1">
              <a:spLocks noChangeArrowheads="1"/>
            </p:cNvSpPr>
            <p:nvPr/>
          </p:nvSpPr>
          <p:spPr bwMode="auto">
            <a:xfrm>
              <a:off x="4898276" y="4547684"/>
              <a:ext cx="2809364" cy="2462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Internet</a:t>
              </a:r>
              <a:endParaRPr lang="en-US" sz="1400" b="1" dirty="0">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 name="Slide Number Placeholder 2">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165</a:t>
            </a:fld>
            <a:endParaRPr lang="en-US" dirty="0"/>
          </a:p>
        </p:txBody>
      </p:sp>
    </p:spTree>
    <p:custDataLst>
      <p:tags r:id="rId1"/>
    </p:custDataLst>
    <p:extLst>
      <p:ext uri="{BB962C8B-B14F-4D97-AF65-F5344CB8AC3E}">
        <p14:creationId xmlns:p14="http://schemas.microsoft.com/office/powerpoint/2010/main" val="2810072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07A5F-CF8E-44E7-AD14-142EF82B4540}"/>
              </a:ext>
            </a:extLst>
          </p:cNvPr>
          <p:cNvSpPr>
            <a:spLocks noGrp="1"/>
          </p:cNvSpPr>
          <p:nvPr>
            <p:ph type="title"/>
          </p:nvPr>
        </p:nvSpPr>
        <p:spPr/>
        <p:txBody>
          <a:bodyPr/>
          <a:lstStyle/>
          <a:p>
            <a:r>
              <a:rPr lang="en-US" dirty="0"/>
              <a:t>What is AWS?</a:t>
            </a:r>
          </a:p>
        </p:txBody>
      </p:sp>
      <p:sp>
        <p:nvSpPr>
          <p:cNvPr id="3" name="Content Placeholder 2">
            <a:extLst>
              <a:ext uri="{FF2B5EF4-FFF2-40B4-BE49-F238E27FC236}">
                <a16:creationId xmlns:a16="http://schemas.microsoft.com/office/drawing/2014/main" id="{C16D0D1A-38D3-482A-9832-B779620BD3DE}"/>
              </a:ext>
            </a:extLst>
          </p:cNvPr>
          <p:cNvSpPr>
            <a:spLocks noGrp="1"/>
          </p:cNvSpPr>
          <p:nvPr>
            <p:ph idx="1"/>
          </p:nvPr>
        </p:nvSpPr>
        <p:spPr/>
        <p:txBody>
          <a:bodyPr/>
          <a:lstStyle/>
          <a:p>
            <a:r>
              <a:rPr lang="en-US" dirty="0"/>
              <a:t>AWS is a </a:t>
            </a:r>
            <a:r>
              <a:rPr lang="en-US" b="1" dirty="0">
                <a:solidFill>
                  <a:schemeClr val="accent5"/>
                </a:solidFill>
              </a:rPr>
              <a:t>secure cloud platform</a:t>
            </a:r>
            <a:r>
              <a:rPr lang="en-US" b="1" dirty="0">
                <a:solidFill>
                  <a:schemeClr val="accent6"/>
                </a:solidFill>
              </a:rPr>
              <a:t> </a:t>
            </a:r>
            <a:r>
              <a:rPr lang="en-US" dirty="0"/>
              <a:t>that offers a </a:t>
            </a:r>
            <a:r>
              <a:rPr lang="en-US" b="1" dirty="0">
                <a:solidFill>
                  <a:schemeClr val="accent5"/>
                </a:solidFill>
              </a:rPr>
              <a:t>broad set of global cloud-based products</a:t>
            </a:r>
            <a:r>
              <a:rPr lang="en-US" dirty="0"/>
              <a:t>.</a:t>
            </a:r>
          </a:p>
          <a:p>
            <a:r>
              <a:rPr lang="en-US" dirty="0"/>
              <a:t>AWS provides you with </a:t>
            </a:r>
            <a:r>
              <a:rPr lang="en-US" b="1" dirty="0">
                <a:solidFill>
                  <a:schemeClr val="accent5"/>
                </a:solidFill>
              </a:rPr>
              <a:t>on-demand access</a:t>
            </a:r>
            <a:r>
              <a:rPr lang="en-US" dirty="0"/>
              <a:t> to compute, storage, network, database, and other IT resources and management tools.</a:t>
            </a:r>
          </a:p>
          <a:p>
            <a:r>
              <a:rPr lang="en-US" dirty="0"/>
              <a:t>AWS offers </a:t>
            </a:r>
            <a:r>
              <a:rPr lang="en-US" b="1" dirty="0">
                <a:solidFill>
                  <a:schemeClr val="accent5"/>
                </a:solidFill>
              </a:rPr>
              <a:t>flexibility</a:t>
            </a:r>
            <a:r>
              <a:rPr lang="en-US" dirty="0"/>
              <a:t>.</a:t>
            </a:r>
          </a:p>
          <a:p>
            <a:r>
              <a:rPr lang="en-US" dirty="0"/>
              <a:t>You </a:t>
            </a:r>
            <a:r>
              <a:rPr lang="en-US" b="1" dirty="0">
                <a:solidFill>
                  <a:schemeClr val="accent5"/>
                </a:solidFill>
              </a:rPr>
              <a:t>pay only for the individual services you need</a:t>
            </a:r>
            <a:r>
              <a:rPr lang="en-US" dirty="0"/>
              <a:t>, for </a:t>
            </a:r>
            <a:r>
              <a:rPr lang="en-US" b="1" dirty="0">
                <a:solidFill>
                  <a:schemeClr val="accent5"/>
                </a:solidFill>
              </a:rPr>
              <a:t>as long as you use them</a:t>
            </a:r>
            <a:r>
              <a:rPr lang="en-US" dirty="0"/>
              <a:t>.</a:t>
            </a:r>
          </a:p>
          <a:p>
            <a:r>
              <a:rPr lang="en-US" dirty="0"/>
              <a:t>AWS services </a:t>
            </a:r>
            <a:r>
              <a:rPr lang="en-US" b="1" dirty="0">
                <a:solidFill>
                  <a:schemeClr val="accent5"/>
                </a:solidFill>
              </a:rPr>
              <a:t>work together</a:t>
            </a:r>
            <a:r>
              <a:rPr lang="en-US" dirty="0"/>
              <a:t> like building blocks.</a:t>
            </a:r>
          </a:p>
        </p:txBody>
      </p:sp>
      <p:sp>
        <p:nvSpPr>
          <p:cNvPr id="4" name="Slide Number Placeholder 3">
            <a:extLst>
              <a:ext uri="{FF2B5EF4-FFF2-40B4-BE49-F238E27FC236}">
                <a16:creationId xmlns:a16="http://schemas.microsoft.com/office/drawing/2014/main" id="{0D5D8B70-E87F-4055-ACB4-FEBC0DE30CB0}"/>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166</a:t>
            </a:fld>
            <a:endParaRPr lang="en-US" dirty="0"/>
          </a:p>
        </p:txBody>
      </p:sp>
    </p:spTree>
    <p:custDataLst>
      <p:tags r:id="rId1"/>
    </p:custDataLst>
    <p:extLst>
      <p:ext uri="{BB962C8B-B14F-4D97-AF65-F5344CB8AC3E}">
        <p14:creationId xmlns:p14="http://schemas.microsoft.com/office/powerpoint/2010/main" val="425501437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mn-lt"/>
              </a:rPr>
              <a:t>Categories of AWS services</a:t>
            </a:r>
          </a:p>
        </p:txBody>
      </p:sp>
      <p:grpSp>
        <p:nvGrpSpPr>
          <p:cNvPr id="10" name="Group 9">
            <a:extLst>
              <a:ext uri="{FF2B5EF4-FFF2-40B4-BE49-F238E27FC236}">
                <a16:creationId xmlns:a16="http://schemas.microsoft.com/office/drawing/2014/main" id="{CC3F304A-0294-402F-9557-719064858BEA}"/>
              </a:ext>
              <a:ext uri="{C183D7F6-B498-43B3-948B-1728B52AA6E4}">
                <adec:decorative xmlns:adec="http://schemas.microsoft.com/office/drawing/2017/decorative" val="1"/>
              </a:ext>
            </a:extLst>
          </p:cNvPr>
          <p:cNvGrpSpPr/>
          <p:nvPr/>
        </p:nvGrpSpPr>
        <p:grpSpPr>
          <a:xfrm>
            <a:off x="501091" y="1226550"/>
            <a:ext cx="11192224" cy="5273751"/>
            <a:chOff x="501091" y="1226550"/>
            <a:chExt cx="11192224" cy="5273751"/>
          </a:xfrm>
        </p:grpSpPr>
        <p:sp>
          <p:nvSpPr>
            <p:cNvPr id="35" name="TextBox 34">
              <a:extLst>
                <a:ext uri="{FF2B5EF4-FFF2-40B4-BE49-F238E27FC236}">
                  <a16:creationId xmlns:a16="http://schemas.microsoft.com/office/drawing/2014/main" id="{6CB940ED-E182-4845-AE19-8960602EE7FD}"/>
                </a:ext>
              </a:extLst>
            </p:cNvPr>
            <p:cNvSpPr txBox="1"/>
            <p:nvPr/>
          </p:nvSpPr>
          <p:spPr>
            <a:xfrm>
              <a:off x="6559492" y="3179421"/>
              <a:ext cx="1635384"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Developer Tools</a:t>
              </a:r>
            </a:p>
          </p:txBody>
        </p:sp>
        <p:pic>
          <p:nvPicPr>
            <p:cNvPr id="45" name="Graphic 44" descr="AWS developer tools icon.">
              <a:extLst>
                <a:ext uri="{FF2B5EF4-FFF2-40B4-BE49-F238E27FC236}">
                  <a16:creationId xmlns:a16="http://schemas.microsoft.com/office/drawing/2014/main" id="{693F8DC6-C582-4941-9AD2-3F30DCEEBBC6}"/>
                </a:ext>
                <a:ext uri="{C183D7F6-B498-43B3-948B-1728B52AA6E4}">
                  <adec:decorative xmlns:adec="http://schemas.microsoft.com/office/drawing/2017/decorative" val="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11424" y="2490944"/>
              <a:ext cx="731520" cy="731520"/>
            </a:xfrm>
            <a:prstGeom prst="rect">
              <a:avLst/>
            </a:prstGeom>
          </p:spPr>
        </p:pic>
        <p:sp>
          <p:nvSpPr>
            <p:cNvPr id="37" name="TextBox 36">
              <a:extLst>
                <a:ext uri="{FF2B5EF4-FFF2-40B4-BE49-F238E27FC236}">
                  <a16:creationId xmlns:a16="http://schemas.microsoft.com/office/drawing/2014/main" id="{8A8AEC52-D7C1-4E29-990F-5CA8ED949072}"/>
                </a:ext>
              </a:extLst>
            </p:cNvPr>
            <p:cNvSpPr txBox="1"/>
            <p:nvPr/>
          </p:nvSpPr>
          <p:spPr>
            <a:xfrm>
              <a:off x="6391378" y="5915526"/>
              <a:ext cx="1971612" cy="584775"/>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Security, Identity, 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 Compliance</a:t>
              </a:r>
            </a:p>
          </p:txBody>
        </p:sp>
        <p:pic>
          <p:nvPicPr>
            <p:cNvPr id="47" name="Graphic 46" descr="AWs security and identity icon.">
              <a:extLst>
                <a:ext uri="{FF2B5EF4-FFF2-40B4-BE49-F238E27FC236}">
                  <a16:creationId xmlns:a16="http://schemas.microsoft.com/office/drawing/2014/main" id="{20219465-2930-4222-8CB2-BCCC8F2F380D}"/>
                </a:ext>
                <a:ext uri="{C183D7F6-B498-43B3-948B-1728B52AA6E4}">
                  <adec:decorative xmlns:adec="http://schemas.microsoft.com/office/drawing/2017/decorative" val="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11424" y="5240456"/>
              <a:ext cx="731520" cy="731520"/>
            </a:xfrm>
            <a:prstGeom prst="rect">
              <a:avLst/>
            </a:prstGeom>
          </p:spPr>
        </p:pic>
        <p:pic>
          <p:nvPicPr>
            <p:cNvPr id="58" name="Graphic 57">
              <a:extLst>
                <a:ext uri="{FF2B5EF4-FFF2-40B4-BE49-F238E27FC236}">
                  <a16:creationId xmlns:a16="http://schemas.microsoft.com/office/drawing/2014/main" id="{E115ADA5-4FD3-634B-9CEB-C2ACD1B686F2}"/>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11424" y="1226550"/>
              <a:ext cx="731520" cy="731520"/>
            </a:xfrm>
            <a:prstGeom prst="rect">
              <a:avLst/>
            </a:prstGeom>
          </p:spPr>
        </p:pic>
        <p:sp>
          <p:nvSpPr>
            <p:cNvPr id="60" name="TextBox 59">
              <a:extLst>
                <a:ext uri="{FF2B5EF4-FFF2-40B4-BE49-F238E27FC236}">
                  <a16:creationId xmlns:a16="http://schemas.microsoft.com/office/drawing/2014/main" id="{25B36EFC-4DE3-884A-8A21-A73020518C07}"/>
                </a:ext>
              </a:extLst>
            </p:cNvPr>
            <p:cNvSpPr txBox="1"/>
            <p:nvPr/>
          </p:nvSpPr>
          <p:spPr>
            <a:xfrm>
              <a:off x="6805553" y="1907686"/>
              <a:ext cx="114326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Blockchain</a:t>
              </a:r>
            </a:p>
          </p:txBody>
        </p:sp>
        <p:pic>
          <p:nvPicPr>
            <p:cNvPr id="74" name="Graphic 73">
              <a:extLst>
                <a:ext uri="{FF2B5EF4-FFF2-40B4-BE49-F238E27FC236}">
                  <a16:creationId xmlns:a16="http://schemas.microsoft.com/office/drawing/2014/main" id="{FDF3D634-D03D-164F-A9B6-811A7201F790}"/>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11424" y="3881466"/>
              <a:ext cx="731520" cy="731520"/>
            </a:xfrm>
            <a:prstGeom prst="rect">
              <a:avLst/>
            </a:prstGeom>
          </p:spPr>
        </p:pic>
        <p:sp>
          <p:nvSpPr>
            <p:cNvPr id="76" name="TextBox 75">
              <a:extLst>
                <a:ext uri="{FF2B5EF4-FFF2-40B4-BE49-F238E27FC236}">
                  <a16:creationId xmlns:a16="http://schemas.microsoft.com/office/drawing/2014/main" id="{B37499C4-85AB-1643-B309-6C6C773B623F}"/>
                </a:ext>
              </a:extLst>
            </p:cNvPr>
            <p:cNvSpPr txBox="1"/>
            <p:nvPr/>
          </p:nvSpPr>
          <p:spPr>
            <a:xfrm>
              <a:off x="6627620" y="4567517"/>
              <a:ext cx="1499128"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Media Services</a:t>
              </a:r>
            </a:p>
          </p:txBody>
        </p:sp>
        <p:pic>
          <p:nvPicPr>
            <p:cNvPr id="24" name="Graphic 23" descr="AWS storage icon.">
              <a:extLst>
                <a:ext uri="{FF2B5EF4-FFF2-40B4-BE49-F238E27FC236}">
                  <a16:creationId xmlns:a16="http://schemas.microsoft.com/office/drawing/2014/main" id="{E356DDF8-6319-4787-AA90-C7EEA0097514}"/>
                </a:ext>
                <a:ext uri="{C183D7F6-B498-43B3-948B-1728B52AA6E4}">
                  <adec:decorative xmlns:adec="http://schemas.microsoft.com/office/drawing/2017/decorative" val="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63510" y="5240456"/>
              <a:ext cx="731520" cy="731520"/>
            </a:xfrm>
            <a:prstGeom prst="rect">
              <a:avLst/>
            </a:prstGeom>
          </p:spPr>
        </p:pic>
        <p:sp>
          <p:nvSpPr>
            <p:cNvPr id="25" name="TextBox 24">
              <a:extLst>
                <a:ext uri="{FF2B5EF4-FFF2-40B4-BE49-F238E27FC236}">
                  <a16:creationId xmlns:a16="http://schemas.microsoft.com/office/drawing/2014/main" id="{F8897D01-9B02-4480-A482-C607893138B6}"/>
                </a:ext>
              </a:extLst>
            </p:cNvPr>
            <p:cNvSpPr txBox="1"/>
            <p:nvPr/>
          </p:nvSpPr>
          <p:spPr>
            <a:xfrm>
              <a:off x="8985880" y="5915526"/>
              <a:ext cx="88678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Storage</a:t>
              </a:r>
            </a:p>
          </p:txBody>
        </p:sp>
        <p:sp>
          <p:nvSpPr>
            <p:cNvPr id="32" name="TextBox 31">
              <a:extLst>
                <a:ext uri="{FF2B5EF4-FFF2-40B4-BE49-F238E27FC236}">
                  <a16:creationId xmlns:a16="http://schemas.microsoft.com/office/drawing/2014/main" id="{AE20C2D3-E886-4EB3-A672-17CF83D8C99F}"/>
                </a:ext>
              </a:extLst>
            </p:cNvPr>
            <p:cNvSpPr txBox="1"/>
            <p:nvPr/>
          </p:nvSpPr>
          <p:spPr>
            <a:xfrm>
              <a:off x="8789512" y="1907686"/>
              <a:ext cx="1279517"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Business </a:t>
              </a:r>
              <a:b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Applications</a:t>
              </a:r>
            </a:p>
          </p:txBody>
        </p:sp>
        <p:pic>
          <p:nvPicPr>
            <p:cNvPr id="39" name="Graphic 38" descr="AWS enterprise applications icon.">
              <a:extLst>
                <a:ext uri="{FF2B5EF4-FFF2-40B4-BE49-F238E27FC236}">
                  <a16:creationId xmlns:a16="http://schemas.microsoft.com/office/drawing/2014/main" id="{79E2A1C7-B65E-4107-BBA7-6CBFA140D29E}"/>
                </a:ext>
                <a:ext uri="{C183D7F6-B498-43B3-948B-1728B52AA6E4}">
                  <adec:decorative xmlns:adec="http://schemas.microsoft.com/office/drawing/2017/decorative" val="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063510" y="1226550"/>
              <a:ext cx="731520" cy="731520"/>
            </a:xfrm>
            <a:prstGeom prst="rect">
              <a:avLst/>
            </a:prstGeom>
          </p:spPr>
        </p:pic>
        <p:pic>
          <p:nvPicPr>
            <p:cNvPr id="71" name="Graphic 70">
              <a:extLst>
                <a:ext uri="{FF2B5EF4-FFF2-40B4-BE49-F238E27FC236}">
                  <a16:creationId xmlns:a16="http://schemas.microsoft.com/office/drawing/2014/main" id="{93DAA41C-C974-AD47-A53C-1039F8E2DBC3}"/>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063510" y="2490944"/>
              <a:ext cx="731520" cy="731520"/>
            </a:xfrm>
            <a:prstGeom prst="rect">
              <a:avLst/>
            </a:prstGeom>
          </p:spPr>
        </p:pic>
        <p:sp>
          <p:nvSpPr>
            <p:cNvPr id="72" name="TextBox 71">
              <a:extLst>
                <a:ext uri="{FF2B5EF4-FFF2-40B4-BE49-F238E27FC236}">
                  <a16:creationId xmlns:a16="http://schemas.microsoft.com/office/drawing/2014/main" id="{3692D3A0-CABC-3440-84AD-881EF14C1585}"/>
                </a:ext>
              </a:extLst>
            </p:cNvPr>
            <p:cNvSpPr txBox="1"/>
            <p:nvPr/>
          </p:nvSpPr>
          <p:spPr>
            <a:xfrm>
              <a:off x="8835999" y="3179421"/>
              <a:ext cx="1186543"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End User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Computing</a:t>
              </a:r>
            </a:p>
          </p:txBody>
        </p:sp>
        <p:pic>
          <p:nvPicPr>
            <p:cNvPr id="77" name="Graphic 76">
              <a:extLst>
                <a:ext uri="{FF2B5EF4-FFF2-40B4-BE49-F238E27FC236}">
                  <a16:creationId xmlns:a16="http://schemas.microsoft.com/office/drawing/2014/main" id="{A9FD4A75-9442-7545-BE2D-9637B4E802EB}"/>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063510" y="3881466"/>
              <a:ext cx="731520" cy="731520"/>
            </a:xfrm>
            <a:prstGeom prst="rect">
              <a:avLst/>
            </a:prstGeom>
          </p:spPr>
        </p:pic>
        <p:sp>
          <p:nvSpPr>
            <p:cNvPr id="78" name="TextBox 77">
              <a:extLst>
                <a:ext uri="{FF2B5EF4-FFF2-40B4-BE49-F238E27FC236}">
                  <a16:creationId xmlns:a16="http://schemas.microsoft.com/office/drawing/2014/main" id="{192EABF2-A4D4-2447-AC15-7BE6FFEB2316}"/>
                </a:ext>
              </a:extLst>
            </p:cNvPr>
            <p:cNvSpPr txBox="1"/>
            <p:nvPr/>
          </p:nvSpPr>
          <p:spPr>
            <a:xfrm>
              <a:off x="8684515" y="4567517"/>
              <a:ext cx="1489510"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Migration and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Transfer</a:t>
              </a:r>
            </a:p>
          </p:txBody>
        </p:sp>
        <p:sp>
          <p:nvSpPr>
            <p:cNvPr id="33" name="TextBox 32">
              <a:extLst>
                <a:ext uri="{FF2B5EF4-FFF2-40B4-BE49-F238E27FC236}">
                  <a16:creationId xmlns:a16="http://schemas.microsoft.com/office/drawing/2014/main" id="{DC1DF143-2940-4413-AF10-AFE41270FFD9}"/>
                </a:ext>
              </a:extLst>
            </p:cNvPr>
            <p:cNvSpPr txBox="1"/>
            <p:nvPr/>
          </p:nvSpPr>
          <p:spPr>
            <a:xfrm>
              <a:off x="10699934" y="4567517"/>
              <a:ext cx="788999"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Mobile</a:t>
              </a:r>
            </a:p>
          </p:txBody>
        </p:sp>
        <p:pic>
          <p:nvPicPr>
            <p:cNvPr id="40" name="Graphic 39" descr="AWS mobile icon.">
              <a:extLst>
                <a:ext uri="{FF2B5EF4-FFF2-40B4-BE49-F238E27FC236}">
                  <a16:creationId xmlns:a16="http://schemas.microsoft.com/office/drawing/2014/main" id="{8C0FABC2-4238-43BD-9506-86B5F95FA792}"/>
                </a:ext>
                <a:ext uri="{C183D7F6-B498-43B3-948B-1728B52AA6E4}">
                  <adec:decorative xmlns:adec="http://schemas.microsoft.com/office/drawing/2017/decorative" val="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728673" y="3881466"/>
              <a:ext cx="731520" cy="731520"/>
            </a:xfrm>
            <a:prstGeom prst="rect">
              <a:avLst/>
            </a:prstGeom>
          </p:spPr>
        </p:pic>
        <p:pic>
          <p:nvPicPr>
            <p:cNvPr id="22" name="Graphic 21" descr="AWS compute icon.">
              <a:extLst>
                <a:ext uri="{FF2B5EF4-FFF2-40B4-BE49-F238E27FC236}">
                  <a16:creationId xmlns:a16="http://schemas.microsoft.com/office/drawing/2014/main" id="{5ACF59DB-8F9A-48FE-B180-E14F8F83A73B}"/>
                </a:ext>
                <a:ext uri="{C183D7F6-B498-43B3-948B-1728B52AA6E4}">
                  <adec:decorative xmlns:adec="http://schemas.microsoft.com/office/drawing/2017/decorative" val="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728673" y="1226550"/>
              <a:ext cx="731520" cy="731520"/>
            </a:xfrm>
            <a:prstGeom prst="rect">
              <a:avLst/>
            </a:prstGeom>
          </p:spPr>
        </p:pic>
        <p:sp>
          <p:nvSpPr>
            <p:cNvPr id="23" name="TextBox 22">
              <a:extLst>
                <a:ext uri="{FF2B5EF4-FFF2-40B4-BE49-F238E27FC236}">
                  <a16:creationId xmlns:a16="http://schemas.microsoft.com/office/drawing/2014/main" id="{970CF5FF-F040-48FF-A950-76231EAFDD24}"/>
                </a:ext>
              </a:extLst>
            </p:cNvPr>
            <p:cNvSpPr txBox="1"/>
            <p:nvPr/>
          </p:nvSpPr>
          <p:spPr>
            <a:xfrm>
              <a:off x="10587724" y="1907686"/>
              <a:ext cx="1013419"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Compute</a:t>
              </a:r>
            </a:p>
          </p:txBody>
        </p:sp>
        <p:pic>
          <p:nvPicPr>
            <p:cNvPr id="80" name="Graphic 79">
              <a:extLst>
                <a:ext uri="{FF2B5EF4-FFF2-40B4-BE49-F238E27FC236}">
                  <a16:creationId xmlns:a16="http://schemas.microsoft.com/office/drawing/2014/main" id="{E2B8BEDD-83DC-7340-BEE5-007FB8658AB3}"/>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728673" y="2490944"/>
              <a:ext cx="731520" cy="731520"/>
            </a:xfrm>
            <a:prstGeom prst="rect">
              <a:avLst/>
            </a:prstGeom>
          </p:spPr>
        </p:pic>
        <p:sp>
          <p:nvSpPr>
            <p:cNvPr id="81" name="TextBox 80">
              <a:extLst>
                <a:ext uri="{FF2B5EF4-FFF2-40B4-BE49-F238E27FC236}">
                  <a16:creationId xmlns:a16="http://schemas.microsoft.com/office/drawing/2014/main" id="{FE2E7497-1FDC-0145-B2D7-2BB113820948}"/>
                </a:ext>
              </a:extLst>
            </p:cNvPr>
            <p:cNvSpPr txBox="1"/>
            <p:nvPr/>
          </p:nvSpPr>
          <p:spPr>
            <a:xfrm>
              <a:off x="10495551" y="3179421"/>
              <a:ext cx="1197764"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Game Tech</a:t>
              </a:r>
            </a:p>
          </p:txBody>
        </p:sp>
        <p:sp>
          <p:nvSpPr>
            <p:cNvPr id="36" name="TextBox 35">
              <a:extLst>
                <a:ext uri="{FF2B5EF4-FFF2-40B4-BE49-F238E27FC236}">
                  <a16:creationId xmlns:a16="http://schemas.microsoft.com/office/drawing/2014/main" id="{DB1B3266-2555-43EB-AC7A-9550108148FA}"/>
                </a:ext>
              </a:extLst>
            </p:cNvPr>
            <p:cNvSpPr txBox="1"/>
            <p:nvPr/>
          </p:nvSpPr>
          <p:spPr>
            <a:xfrm>
              <a:off x="4245315" y="4567517"/>
              <a:ext cx="1824538"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Management and </a:t>
              </a:r>
              <a:b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Governance</a:t>
              </a:r>
            </a:p>
          </p:txBody>
        </p:sp>
        <p:pic>
          <p:nvPicPr>
            <p:cNvPr id="46" name="Graphic 45" descr="AWS management tools icon.">
              <a:extLst>
                <a:ext uri="{FF2B5EF4-FFF2-40B4-BE49-F238E27FC236}">
                  <a16:creationId xmlns:a16="http://schemas.microsoft.com/office/drawing/2014/main" id="{B4E14D40-B48E-4CC2-8499-58B2477D85D8}"/>
                </a:ext>
                <a:ext uri="{C183D7F6-B498-43B3-948B-1728B52AA6E4}">
                  <adec:decorative xmlns:adec="http://schemas.microsoft.com/office/drawing/2017/decorative" val="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791824" y="3881466"/>
              <a:ext cx="731520" cy="731520"/>
            </a:xfrm>
            <a:prstGeom prst="rect">
              <a:avLst/>
            </a:prstGeom>
          </p:spPr>
        </p:pic>
        <p:pic>
          <p:nvPicPr>
            <p:cNvPr id="26" name="Graphic 25" descr="AWS database icon.">
              <a:extLst>
                <a:ext uri="{FF2B5EF4-FFF2-40B4-BE49-F238E27FC236}">
                  <a16:creationId xmlns:a16="http://schemas.microsoft.com/office/drawing/2014/main" id="{CD490A6D-3B43-4E2E-8037-798CD75403A1}"/>
                </a:ext>
                <a:ext uri="{C183D7F6-B498-43B3-948B-1728B52AA6E4}">
                  <adec:decorative xmlns:adec="http://schemas.microsoft.com/office/drawing/2017/decorative" val="0"/>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791824" y="2490944"/>
              <a:ext cx="731520" cy="731520"/>
            </a:xfrm>
            <a:prstGeom prst="rect">
              <a:avLst/>
            </a:prstGeom>
          </p:spPr>
        </p:pic>
        <p:sp>
          <p:nvSpPr>
            <p:cNvPr id="27" name="TextBox 26">
              <a:extLst>
                <a:ext uri="{FF2B5EF4-FFF2-40B4-BE49-F238E27FC236}">
                  <a16:creationId xmlns:a16="http://schemas.microsoft.com/office/drawing/2014/main" id="{7FDD4960-C8B5-489C-82A0-9CA33CC5BBB5}"/>
                </a:ext>
              </a:extLst>
            </p:cNvPr>
            <p:cNvSpPr txBox="1"/>
            <p:nvPr/>
          </p:nvSpPr>
          <p:spPr>
            <a:xfrm>
              <a:off x="4648470" y="3179421"/>
              <a:ext cx="1018228"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Database</a:t>
              </a:r>
            </a:p>
          </p:txBody>
        </p:sp>
        <p:pic>
          <p:nvPicPr>
            <p:cNvPr id="63" name="Graphic 62">
              <a:extLst>
                <a:ext uri="{FF2B5EF4-FFF2-40B4-BE49-F238E27FC236}">
                  <a16:creationId xmlns:a16="http://schemas.microsoft.com/office/drawing/2014/main" id="{C9962C28-472E-184B-8D92-C45F606D97E3}"/>
                </a:ext>
                <a:ext uri="{C183D7F6-B498-43B3-948B-1728B52AA6E4}">
                  <adec:decorative xmlns:adec="http://schemas.microsoft.com/office/drawing/2017/decorative" val="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791824" y="1226550"/>
              <a:ext cx="731520" cy="731520"/>
            </a:xfrm>
            <a:prstGeom prst="rect">
              <a:avLst/>
            </a:prstGeom>
          </p:spPr>
        </p:pic>
        <p:sp>
          <p:nvSpPr>
            <p:cNvPr id="64" name="TextBox 63">
              <a:extLst>
                <a:ext uri="{FF2B5EF4-FFF2-40B4-BE49-F238E27FC236}">
                  <a16:creationId xmlns:a16="http://schemas.microsoft.com/office/drawing/2014/main" id="{F2355A63-AF06-304C-AEA6-A7E601F2930E}"/>
                </a:ext>
              </a:extLst>
            </p:cNvPr>
            <p:cNvSpPr txBox="1"/>
            <p:nvPr/>
          </p:nvSpPr>
          <p:spPr>
            <a:xfrm>
              <a:off x="4592365" y="1907686"/>
              <a:ext cx="1130439"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AR and VR</a:t>
              </a:r>
            </a:p>
          </p:txBody>
        </p:sp>
        <p:pic>
          <p:nvPicPr>
            <p:cNvPr id="84" name="Graphic 83">
              <a:extLst>
                <a:ext uri="{FF2B5EF4-FFF2-40B4-BE49-F238E27FC236}">
                  <a16:creationId xmlns:a16="http://schemas.microsoft.com/office/drawing/2014/main" id="{76CC1574-4316-8745-88E7-3574F7267834}"/>
                </a:ext>
                <a:ext uri="{C183D7F6-B498-43B3-948B-1728B52AA6E4}">
                  <adec:decorative xmlns:adec="http://schemas.microsoft.com/office/drawing/2017/decorative" val="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791824" y="5240456"/>
              <a:ext cx="731520" cy="731520"/>
            </a:xfrm>
            <a:prstGeom prst="rect">
              <a:avLst/>
            </a:prstGeom>
          </p:spPr>
        </p:pic>
        <p:sp>
          <p:nvSpPr>
            <p:cNvPr id="85" name="TextBox 84">
              <a:extLst>
                <a:ext uri="{FF2B5EF4-FFF2-40B4-BE49-F238E27FC236}">
                  <a16:creationId xmlns:a16="http://schemas.microsoft.com/office/drawing/2014/main" id="{FC1AE6D1-1709-DB47-ACAF-728627BE89DC}"/>
                </a:ext>
              </a:extLst>
            </p:cNvPr>
            <p:cNvSpPr txBox="1"/>
            <p:nvPr/>
          </p:nvSpPr>
          <p:spPr>
            <a:xfrm>
              <a:off x="4702973" y="5915526"/>
              <a:ext cx="90922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Satellite</a:t>
              </a:r>
            </a:p>
          </p:txBody>
        </p:sp>
        <p:pic>
          <p:nvPicPr>
            <p:cNvPr id="28" name="Graphic 27" descr="AWS networking and content delivery icon.">
              <a:extLst>
                <a:ext uri="{FF2B5EF4-FFF2-40B4-BE49-F238E27FC236}">
                  <a16:creationId xmlns:a16="http://schemas.microsoft.com/office/drawing/2014/main" id="{8A07F3F7-4AF9-495E-9351-928106FFF99D}"/>
                </a:ext>
                <a:ext uri="{C183D7F6-B498-43B3-948B-1728B52AA6E4}">
                  <adec:decorative xmlns:adec="http://schemas.microsoft.com/office/drawing/2017/decorative" val="0"/>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75465" y="5240456"/>
              <a:ext cx="731520" cy="731520"/>
            </a:xfrm>
            <a:prstGeom prst="rect">
              <a:avLst/>
            </a:prstGeom>
          </p:spPr>
        </p:pic>
        <p:sp>
          <p:nvSpPr>
            <p:cNvPr id="29" name="TextBox 28">
              <a:extLst>
                <a:ext uri="{FF2B5EF4-FFF2-40B4-BE49-F238E27FC236}">
                  <a16:creationId xmlns:a16="http://schemas.microsoft.com/office/drawing/2014/main" id="{AE61170E-1A90-4B43-A277-51B2E3D6CBA5}"/>
                </a:ext>
              </a:extLst>
            </p:cNvPr>
            <p:cNvSpPr txBox="1"/>
            <p:nvPr/>
          </p:nvSpPr>
          <p:spPr>
            <a:xfrm>
              <a:off x="501091" y="5915526"/>
              <a:ext cx="1680268"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Networking 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Content Delivery</a:t>
              </a:r>
            </a:p>
          </p:txBody>
        </p:sp>
        <p:sp>
          <p:nvSpPr>
            <p:cNvPr id="34" name="TextBox 33">
              <a:extLst>
                <a:ext uri="{FF2B5EF4-FFF2-40B4-BE49-F238E27FC236}">
                  <a16:creationId xmlns:a16="http://schemas.microsoft.com/office/drawing/2014/main" id="{66C24973-FB36-4CB7-913E-55FE5E2EA952}"/>
                </a:ext>
              </a:extLst>
            </p:cNvPr>
            <p:cNvSpPr txBox="1"/>
            <p:nvPr/>
          </p:nvSpPr>
          <p:spPr>
            <a:xfrm>
              <a:off x="828906" y="4567517"/>
              <a:ext cx="1024639"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Internet </a:t>
              </a:r>
              <a:b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of Things</a:t>
              </a:r>
            </a:p>
          </p:txBody>
        </p:sp>
        <p:pic>
          <p:nvPicPr>
            <p:cNvPr id="41" name="Graphic 40" descr="AWS internet of things icon.">
              <a:extLst>
                <a:ext uri="{FF2B5EF4-FFF2-40B4-BE49-F238E27FC236}">
                  <a16:creationId xmlns:a16="http://schemas.microsoft.com/office/drawing/2014/main" id="{9CCE4B49-9479-4457-91A8-35E93ACA2973}"/>
                </a:ext>
                <a:ext uri="{C183D7F6-B498-43B3-948B-1728B52AA6E4}">
                  <adec:decorative xmlns:adec="http://schemas.microsoft.com/office/drawing/2017/decorative" val="0"/>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975465" y="3881466"/>
              <a:ext cx="731520" cy="731520"/>
            </a:xfrm>
            <a:prstGeom prst="rect">
              <a:avLst/>
            </a:prstGeom>
          </p:spPr>
        </p:pic>
        <p:pic>
          <p:nvPicPr>
            <p:cNvPr id="30" name="Graphic 29" descr="AWS analytics icon.">
              <a:extLst>
                <a:ext uri="{FF2B5EF4-FFF2-40B4-BE49-F238E27FC236}">
                  <a16:creationId xmlns:a16="http://schemas.microsoft.com/office/drawing/2014/main" id="{BFF91D77-2C34-442A-9CCF-659E2B57C602}"/>
                </a:ext>
                <a:ext uri="{C183D7F6-B498-43B3-948B-1728B52AA6E4}">
                  <adec:decorative xmlns:adec="http://schemas.microsoft.com/office/drawing/2017/decorative" val="0"/>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975465" y="1226550"/>
              <a:ext cx="731520" cy="731520"/>
            </a:xfrm>
            <a:prstGeom prst="rect">
              <a:avLst/>
            </a:prstGeom>
          </p:spPr>
        </p:pic>
        <p:sp>
          <p:nvSpPr>
            <p:cNvPr id="31" name="TextBox 30">
              <a:extLst>
                <a:ext uri="{FF2B5EF4-FFF2-40B4-BE49-F238E27FC236}">
                  <a16:creationId xmlns:a16="http://schemas.microsoft.com/office/drawing/2014/main" id="{CD480D35-9445-4C6E-971C-0B6FF27446BE}"/>
                </a:ext>
              </a:extLst>
            </p:cNvPr>
            <p:cNvSpPr txBox="1"/>
            <p:nvPr/>
          </p:nvSpPr>
          <p:spPr>
            <a:xfrm>
              <a:off x="849745" y="1907686"/>
              <a:ext cx="98296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Analytics</a:t>
              </a:r>
            </a:p>
          </p:txBody>
        </p:sp>
        <p:pic>
          <p:nvPicPr>
            <p:cNvPr id="91" name="Graphic 90">
              <a:extLst>
                <a:ext uri="{FF2B5EF4-FFF2-40B4-BE49-F238E27FC236}">
                  <a16:creationId xmlns:a16="http://schemas.microsoft.com/office/drawing/2014/main" id="{5849C4D0-7B51-A14F-8E95-A7A74E09D33E}"/>
                </a:ext>
                <a:ext uri="{C183D7F6-B498-43B3-948B-1728B52AA6E4}">
                  <adec:decorative xmlns:adec="http://schemas.microsoft.com/office/drawing/2017/decorative" val="1"/>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975465" y="2490944"/>
              <a:ext cx="731520" cy="731520"/>
            </a:xfrm>
            <a:prstGeom prst="rect">
              <a:avLst/>
            </a:prstGeom>
          </p:spPr>
        </p:pic>
        <p:sp>
          <p:nvSpPr>
            <p:cNvPr id="92" name="TextBox 91">
              <a:extLst>
                <a:ext uri="{FF2B5EF4-FFF2-40B4-BE49-F238E27FC236}">
                  <a16:creationId xmlns:a16="http://schemas.microsoft.com/office/drawing/2014/main" id="{9DBF4F11-9E41-514B-BC18-3125833A47B4}"/>
                </a:ext>
              </a:extLst>
            </p:cNvPr>
            <p:cNvSpPr txBox="1"/>
            <p:nvPr/>
          </p:nvSpPr>
          <p:spPr>
            <a:xfrm>
              <a:off x="652575" y="3179421"/>
              <a:ext cx="1377300"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Cost </a:t>
              </a:r>
              <a:b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Management</a:t>
              </a:r>
            </a:p>
          </p:txBody>
        </p:sp>
        <p:pic>
          <p:nvPicPr>
            <p:cNvPr id="57" name="Graphic 56" descr="AWS machine learning icon.">
              <a:extLst>
                <a:ext uri="{FF2B5EF4-FFF2-40B4-BE49-F238E27FC236}">
                  <a16:creationId xmlns:a16="http://schemas.microsoft.com/office/drawing/2014/main" id="{3CABFD0E-BB49-4FF3-AF90-7E596AB84EAF}"/>
                </a:ext>
                <a:ext uri="{C183D7F6-B498-43B3-948B-1728B52AA6E4}">
                  <adec:decorative xmlns:adec="http://schemas.microsoft.com/office/drawing/2017/decorative" val="0"/>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2847577" y="3881466"/>
              <a:ext cx="731520" cy="731520"/>
            </a:xfrm>
            <a:prstGeom prst="rect">
              <a:avLst/>
            </a:prstGeom>
          </p:spPr>
        </p:pic>
        <p:sp>
          <p:nvSpPr>
            <p:cNvPr id="59" name="TextBox 58">
              <a:extLst>
                <a:ext uri="{FF2B5EF4-FFF2-40B4-BE49-F238E27FC236}">
                  <a16:creationId xmlns:a16="http://schemas.microsoft.com/office/drawing/2014/main" id="{D2E5BF37-DC18-4CB9-B30F-433B74CDAE9C}"/>
                </a:ext>
              </a:extLst>
            </p:cNvPr>
            <p:cNvSpPr txBox="1"/>
            <p:nvPr/>
          </p:nvSpPr>
          <p:spPr>
            <a:xfrm>
              <a:off x="2502884" y="4567517"/>
              <a:ext cx="142090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Machine Learning</a:t>
              </a:r>
            </a:p>
          </p:txBody>
        </p:sp>
        <p:pic>
          <p:nvPicPr>
            <p:cNvPr id="61" name="Graphic 60">
              <a:extLst>
                <a:ext uri="{FF2B5EF4-FFF2-40B4-BE49-F238E27FC236}">
                  <a16:creationId xmlns:a16="http://schemas.microsoft.com/office/drawing/2014/main" id="{D0BCA487-74F6-C448-9FDA-0F8E56EC7E3E}"/>
                </a:ext>
                <a:ext uri="{C183D7F6-B498-43B3-948B-1728B52AA6E4}">
                  <adec:decorative xmlns:adec="http://schemas.microsoft.com/office/drawing/2017/decorative" val="1"/>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2847577" y="1226550"/>
              <a:ext cx="731520" cy="731520"/>
            </a:xfrm>
            <a:prstGeom prst="rect">
              <a:avLst/>
            </a:prstGeom>
          </p:spPr>
        </p:pic>
        <p:sp>
          <p:nvSpPr>
            <p:cNvPr id="62" name="TextBox 61">
              <a:extLst>
                <a:ext uri="{FF2B5EF4-FFF2-40B4-BE49-F238E27FC236}">
                  <a16:creationId xmlns:a16="http://schemas.microsoft.com/office/drawing/2014/main" id="{404286D4-4E11-6544-9882-BCA37CD2F21C}"/>
                </a:ext>
              </a:extLst>
            </p:cNvPr>
            <p:cNvSpPr txBox="1"/>
            <p:nvPr/>
          </p:nvSpPr>
          <p:spPr>
            <a:xfrm>
              <a:off x="2616860" y="1907686"/>
              <a:ext cx="1192955"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Application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Integration</a:t>
              </a:r>
            </a:p>
          </p:txBody>
        </p:sp>
        <p:pic>
          <p:nvPicPr>
            <p:cNvPr id="87" name="Graphic 86">
              <a:extLst>
                <a:ext uri="{FF2B5EF4-FFF2-40B4-BE49-F238E27FC236}">
                  <a16:creationId xmlns:a16="http://schemas.microsoft.com/office/drawing/2014/main" id="{2B0359D4-DCEE-9C46-85B9-EF49B7C5B03F}"/>
                </a:ext>
                <a:ext uri="{C183D7F6-B498-43B3-948B-1728B52AA6E4}">
                  <adec:decorative xmlns:adec="http://schemas.microsoft.com/office/drawing/2017/decorative" val="1"/>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2847577" y="2490944"/>
              <a:ext cx="731520" cy="731520"/>
            </a:xfrm>
            <a:prstGeom prst="rect">
              <a:avLst/>
            </a:prstGeom>
          </p:spPr>
        </p:pic>
        <p:sp>
          <p:nvSpPr>
            <p:cNvPr id="88" name="TextBox 87">
              <a:extLst>
                <a:ext uri="{FF2B5EF4-FFF2-40B4-BE49-F238E27FC236}">
                  <a16:creationId xmlns:a16="http://schemas.microsoft.com/office/drawing/2014/main" id="{E236F9FE-3225-8A45-9D6B-F8A8FEDF5E43}"/>
                </a:ext>
              </a:extLst>
            </p:cNvPr>
            <p:cNvSpPr txBox="1"/>
            <p:nvPr/>
          </p:nvSpPr>
          <p:spPr>
            <a:xfrm>
              <a:off x="2546327" y="3179421"/>
              <a:ext cx="1334020"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Customer </a:t>
              </a:r>
              <a:b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Engagement</a:t>
              </a:r>
            </a:p>
          </p:txBody>
        </p:sp>
        <p:pic>
          <p:nvPicPr>
            <p:cNvPr id="103" name="Graphic 102">
              <a:extLst>
                <a:ext uri="{FF2B5EF4-FFF2-40B4-BE49-F238E27FC236}">
                  <a16:creationId xmlns:a16="http://schemas.microsoft.com/office/drawing/2014/main" id="{5C507252-74D0-604D-9FAD-68677C42BA89}"/>
                </a:ext>
                <a:ext uri="{C183D7F6-B498-43B3-948B-1728B52AA6E4}">
                  <adec:decorative xmlns:adec="http://schemas.microsoft.com/office/drawing/2017/decorative" val="1"/>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2847577" y="5240456"/>
              <a:ext cx="731520" cy="731520"/>
            </a:xfrm>
            <a:prstGeom prst="rect">
              <a:avLst/>
            </a:prstGeom>
          </p:spPr>
        </p:pic>
        <p:sp>
          <p:nvSpPr>
            <p:cNvPr id="104" name="TextBox 103">
              <a:extLst>
                <a:ext uri="{FF2B5EF4-FFF2-40B4-BE49-F238E27FC236}">
                  <a16:creationId xmlns:a16="http://schemas.microsoft.com/office/drawing/2014/main" id="{5F651800-958E-7444-9606-DF8A840194B7}"/>
                </a:ext>
              </a:extLst>
            </p:cNvPr>
            <p:cNvSpPr txBox="1"/>
            <p:nvPr/>
          </p:nvSpPr>
          <p:spPr>
            <a:xfrm>
              <a:off x="2735482" y="5915526"/>
              <a:ext cx="95571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Robotics</a:t>
              </a:r>
            </a:p>
          </p:txBody>
        </p:sp>
      </p:grpSp>
      <p:sp>
        <p:nvSpPr>
          <p:cNvPr id="15" name="Slide Number Placeholder 14">
            <a:extLs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371342590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8FD3F-CBFB-41E2-AF81-91EBFE8C50F5}"/>
              </a:ext>
            </a:extLst>
          </p:cNvPr>
          <p:cNvSpPr>
            <a:spLocks noGrp="1"/>
          </p:cNvSpPr>
          <p:nvPr>
            <p:ph type="title"/>
          </p:nvPr>
        </p:nvSpPr>
        <p:spPr/>
        <p:txBody>
          <a:bodyPr/>
          <a:lstStyle/>
          <a:p>
            <a:r>
              <a:rPr lang="en-US" dirty="0">
                <a:latin typeface="+mn-lt"/>
              </a:rPr>
              <a:t>Simple solution example</a:t>
            </a:r>
          </a:p>
        </p:txBody>
      </p:sp>
      <p:grpSp>
        <p:nvGrpSpPr>
          <p:cNvPr id="8" name="Group 7">
            <a:extLst>
              <a:ext uri="{FF2B5EF4-FFF2-40B4-BE49-F238E27FC236}">
                <a16:creationId xmlns:a16="http://schemas.microsoft.com/office/drawing/2014/main" id="{EE28191F-A973-401E-9D90-B4BE67FF8C1B}"/>
              </a:ext>
              <a:ext uri="{C183D7F6-B498-43B3-948B-1728B52AA6E4}">
                <adec:decorative xmlns:adec="http://schemas.microsoft.com/office/drawing/2017/decorative" val="1"/>
              </a:ext>
            </a:extLst>
          </p:cNvPr>
          <p:cNvGrpSpPr/>
          <p:nvPr/>
        </p:nvGrpSpPr>
        <p:grpSpPr>
          <a:xfrm>
            <a:off x="1145151" y="1301310"/>
            <a:ext cx="9901699" cy="4917175"/>
            <a:chOff x="794764" y="1301310"/>
            <a:chExt cx="9901699" cy="4917175"/>
          </a:xfrm>
        </p:grpSpPr>
        <p:pic>
          <p:nvPicPr>
            <p:cNvPr id="6" name="Graphic 5">
              <a:extLst>
                <a:ext uri="{FF2B5EF4-FFF2-40B4-BE49-F238E27FC236}">
                  <a16:creationId xmlns:a16="http://schemas.microsoft.com/office/drawing/2014/main" id="{66FD1442-407B-4BFB-B2A0-0FB98D4EB6A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80601" y="1301310"/>
              <a:ext cx="952500" cy="952500"/>
            </a:xfrm>
            <a:prstGeom prst="rect">
              <a:avLst/>
            </a:prstGeom>
          </p:spPr>
        </p:pic>
        <p:sp>
          <p:nvSpPr>
            <p:cNvPr id="7" name="TextBox 6">
              <a:extLst>
                <a:ext uri="{FF2B5EF4-FFF2-40B4-BE49-F238E27FC236}">
                  <a16:creationId xmlns:a16="http://schemas.microsoft.com/office/drawing/2014/main" id="{6D7DA2B9-91A9-4201-9F32-0C359425C8E4}"/>
                </a:ext>
              </a:extLst>
            </p:cNvPr>
            <p:cNvSpPr txBox="1"/>
            <p:nvPr/>
          </p:nvSpPr>
          <p:spPr>
            <a:xfrm>
              <a:off x="2772540" y="2257885"/>
              <a:ext cx="144370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Networking</a:t>
              </a:r>
            </a:p>
          </p:txBody>
        </p:sp>
        <p:pic>
          <p:nvPicPr>
            <p:cNvPr id="9" name="Graphic 8">
              <a:extLst>
                <a:ext uri="{FF2B5EF4-FFF2-40B4-BE49-F238E27FC236}">
                  <a16:creationId xmlns:a16="http://schemas.microsoft.com/office/drawing/2014/main" id="{3B6B548C-BE7F-4711-8980-D2ABC6A1F512}"/>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66154" y="1301310"/>
              <a:ext cx="952500" cy="952500"/>
            </a:xfrm>
            <a:prstGeom prst="rect">
              <a:avLst/>
            </a:prstGeom>
          </p:spPr>
        </p:pic>
        <p:sp>
          <p:nvSpPr>
            <p:cNvPr id="10" name="TextBox 9">
              <a:extLst>
                <a:ext uri="{FF2B5EF4-FFF2-40B4-BE49-F238E27FC236}">
                  <a16:creationId xmlns:a16="http://schemas.microsoft.com/office/drawing/2014/main" id="{68B16038-2838-473F-9DF0-13646BD3395D}"/>
                </a:ext>
              </a:extLst>
            </p:cNvPr>
            <p:cNvSpPr txBox="1"/>
            <p:nvPr/>
          </p:nvSpPr>
          <p:spPr>
            <a:xfrm>
              <a:off x="4969937" y="2257885"/>
              <a:ext cx="114493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Compute</a:t>
              </a:r>
            </a:p>
          </p:txBody>
        </p:sp>
        <p:pic>
          <p:nvPicPr>
            <p:cNvPr id="12" name="Graphic 11">
              <a:extLst>
                <a:ext uri="{FF2B5EF4-FFF2-40B4-BE49-F238E27FC236}">
                  <a16:creationId xmlns:a16="http://schemas.microsoft.com/office/drawing/2014/main" id="{2204760B-6A9F-4804-B82A-067D078D6C55}"/>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37259" y="1301310"/>
              <a:ext cx="952500" cy="952500"/>
            </a:xfrm>
            <a:prstGeom prst="rect">
              <a:avLst/>
            </a:prstGeom>
          </p:spPr>
        </p:pic>
        <p:sp>
          <p:nvSpPr>
            <p:cNvPr id="13" name="TextBox 12">
              <a:extLst>
                <a:ext uri="{FF2B5EF4-FFF2-40B4-BE49-F238E27FC236}">
                  <a16:creationId xmlns:a16="http://schemas.microsoft.com/office/drawing/2014/main" id="{629255DF-90FD-49EA-84C4-C10823A017A7}"/>
                </a:ext>
              </a:extLst>
            </p:cNvPr>
            <p:cNvSpPr txBox="1"/>
            <p:nvPr/>
          </p:nvSpPr>
          <p:spPr>
            <a:xfrm>
              <a:off x="8964323" y="2259279"/>
              <a:ext cx="1453307" cy="36793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Storage</a:t>
              </a:r>
            </a:p>
          </p:txBody>
        </p:sp>
        <p:pic>
          <p:nvPicPr>
            <p:cNvPr id="15" name="Graphic 14">
              <a:extLst>
                <a:ext uri="{FF2B5EF4-FFF2-40B4-BE49-F238E27FC236}">
                  <a16:creationId xmlns:a16="http://schemas.microsoft.com/office/drawing/2014/main" id="{1EA8B760-09F9-4C07-80E2-5E9BE45EE36C}"/>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51707" y="1301310"/>
              <a:ext cx="952500" cy="952500"/>
            </a:xfrm>
            <a:prstGeom prst="rect">
              <a:avLst/>
            </a:prstGeom>
          </p:spPr>
        </p:pic>
        <p:sp>
          <p:nvSpPr>
            <p:cNvPr id="16" name="TextBox 15">
              <a:extLst>
                <a:ext uri="{FF2B5EF4-FFF2-40B4-BE49-F238E27FC236}">
                  <a16:creationId xmlns:a16="http://schemas.microsoft.com/office/drawing/2014/main" id="{0903E13C-B166-4FB5-A80E-D349611AFBFD}"/>
                </a:ext>
              </a:extLst>
            </p:cNvPr>
            <p:cNvSpPr txBox="1"/>
            <p:nvPr/>
          </p:nvSpPr>
          <p:spPr>
            <a:xfrm>
              <a:off x="6944954" y="2257885"/>
              <a:ext cx="137049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ea typeface="Amazon Ember Light" panose="020B0403020204020204" pitchFamily="34" charset="0"/>
                  <a:cs typeface="Amazon Ember Light" panose="020B0403020204020204" pitchFamily="34" charset="0"/>
                </a:rPr>
                <a:t>Database</a:t>
              </a:r>
            </a:p>
          </p:txBody>
        </p:sp>
        <p:sp>
          <p:nvSpPr>
            <p:cNvPr id="17" name="Rectangle 16">
              <a:extLst>
                <a:ext uri="{FF2B5EF4-FFF2-40B4-BE49-F238E27FC236}">
                  <a16:creationId xmlns:a16="http://schemas.microsoft.com/office/drawing/2014/main" id="{0D5CD7F0-37D1-4531-B60C-4D5215F02C57}"/>
                </a:ext>
              </a:extLst>
            </p:cNvPr>
            <p:cNvSpPr/>
            <p:nvPr/>
          </p:nvSpPr>
          <p:spPr>
            <a:xfrm>
              <a:off x="2772540" y="2812682"/>
              <a:ext cx="7923923" cy="3405803"/>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ea typeface="+mn-ea"/>
                  <a:cs typeface="+mn-cs"/>
                </a:rPr>
                <a:t> AWS Cloud</a:t>
              </a:r>
            </a:p>
          </p:txBody>
        </p:sp>
        <p:pic>
          <p:nvPicPr>
            <p:cNvPr id="18" name="Graphic 17">
              <a:extLst>
                <a:ext uri="{FF2B5EF4-FFF2-40B4-BE49-F238E27FC236}">
                  <a16:creationId xmlns:a16="http://schemas.microsoft.com/office/drawing/2014/main" id="{080E9020-0A30-4F73-8E8A-3357C9138ABD}"/>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75620" y="2812683"/>
              <a:ext cx="457200" cy="457200"/>
            </a:xfrm>
            <a:prstGeom prst="rect">
              <a:avLst/>
            </a:prstGeom>
          </p:spPr>
        </p:pic>
        <p:sp>
          <p:nvSpPr>
            <p:cNvPr id="23" name="Rectangle 22">
              <a:extLst>
                <a:ext uri="{FF2B5EF4-FFF2-40B4-BE49-F238E27FC236}">
                  <a16:creationId xmlns:a16="http://schemas.microsoft.com/office/drawing/2014/main" id="{0591F826-D142-42ED-8D40-C1F1FBE6BAC3}"/>
                </a:ext>
              </a:extLst>
            </p:cNvPr>
            <p:cNvSpPr/>
            <p:nvPr/>
          </p:nvSpPr>
          <p:spPr>
            <a:xfrm>
              <a:off x="3255179" y="3282241"/>
              <a:ext cx="7227658" cy="277426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Virtual Private Cloud (VPC)</a:t>
              </a:r>
            </a:p>
          </p:txBody>
        </p:sp>
        <p:pic>
          <p:nvPicPr>
            <p:cNvPr id="24" name="Graphic 23">
              <a:extLst>
                <a:ext uri="{FF2B5EF4-FFF2-40B4-BE49-F238E27FC236}">
                  <a16:creationId xmlns:a16="http://schemas.microsoft.com/office/drawing/2014/main" id="{FF350E5C-F804-4798-81DF-817CD48F69F9}"/>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255179" y="3282241"/>
              <a:ext cx="457200" cy="457200"/>
            </a:xfrm>
            <a:prstGeom prst="rect">
              <a:avLst/>
            </a:prstGeom>
          </p:spPr>
        </p:pic>
        <p:pic>
          <p:nvPicPr>
            <p:cNvPr id="29" name="Graphic 28">
              <a:extLst>
                <a:ext uri="{FF2B5EF4-FFF2-40B4-BE49-F238E27FC236}">
                  <a16:creationId xmlns:a16="http://schemas.microsoft.com/office/drawing/2014/main" id="{F29CE053-CF12-4DDF-A4C3-32EA575C060C}"/>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186925" y="4975351"/>
              <a:ext cx="711200" cy="711200"/>
            </a:xfrm>
            <a:prstGeom prst="rect">
              <a:avLst/>
            </a:prstGeom>
          </p:spPr>
        </p:pic>
        <p:pic>
          <p:nvPicPr>
            <p:cNvPr id="30" name="Graphic 29">
              <a:extLst>
                <a:ext uri="{FF2B5EF4-FFF2-40B4-BE49-F238E27FC236}">
                  <a16:creationId xmlns:a16="http://schemas.microsoft.com/office/drawing/2014/main" id="{185B85A8-13FC-4472-BE31-6B11DA4CB75E}"/>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341793" y="4100090"/>
              <a:ext cx="711200" cy="711200"/>
            </a:xfrm>
            <a:prstGeom prst="rect">
              <a:avLst/>
            </a:prstGeom>
          </p:spPr>
        </p:pic>
        <p:pic>
          <p:nvPicPr>
            <p:cNvPr id="32" name="Graphic 31">
              <a:extLst>
                <a:ext uri="{FF2B5EF4-FFF2-40B4-BE49-F238E27FC236}">
                  <a16:creationId xmlns:a16="http://schemas.microsoft.com/office/drawing/2014/main" id="{4A5AA60E-F38E-42DB-A27B-FD38DDBAE814}"/>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272357" y="3483154"/>
              <a:ext cx="711200" cy="711200"/>
            </a:xfrm>
            <a:prstGeom prst="rect">
              <a:avLst/>
            </a:prstGeom>
          </p:spPr>
        </p:pic>
        <p:sp>
          <p:nvSpPr>
            <p:cNvPr id="33" name="TextBox 32">
              <a:extLst>
                <a:ext uri="{FF2B5EF4-FFF2-40B4-BE49-F238E27FC236}">
                  <a16:creationId xmlns:a16="http://schemas.microsoft.com/office/drawing/2014/main" id="{7E2CC8AB-6B67-4F2F-8414-E9D77F61151A}"/>
                </a:ext>
              </a:extLst>
            </p:cNvPr>
            <p:cNvSpPr txBox="1"/>
            <p:nvPr/>
          </p:nvSpPr>
          <p:spPr>
            <a:xfrm>
              <a:off x="4803380" y="5686551"/>
              <a:ext cx="1478290" cy="369332"/>
            </a:xfrm>
            <a:prstGeom prst="rect">
              <a:avLst/>
            </a:prstGeom>
            <a:noFill/>
          </p:spPr>
          <p:txBody>
            <a:bodyPr wrap="none" rtlCol="0">
              <a:spAutoFit/>
            </a:bodyPr>
            <a:lstStyle/>
            <a:p>
              <a:pPr algn="ctr"/>
              <a:r>
                <a:rPr lang="en-US" dirty="0">
                  <a:ea typeface="Amazon Ember Light" panose="020B0403020204020204" pitchFamily="34" charset="0"/>
                  <a:cs typeface="Amazon Ember Light" panose="020B0403020204020204" pitchFamily="34" charset="0"/>
                </a:rPr>
                <a:t>Amazon EC2</a:t>
              </a:r>
            </a:p>
          </p:txBody>
        </p:sp>
        <p:sp>
          <p:nvSpPr>
            <p:cNvPr id="34" name="TextBox 33">
              <a:extLst>
                <a:ext uri="{FF2B5EF4-FFF2-40B4-BE49-F238E27FC236}">
                  <a16:creationId xmlns:a16="http://schemas.microsoft.com/office/drawing/2014/main" id="{F3F9D232-26E2-482D-8C35-1A549AE464C5}"/>
                </a:ext>
              </a:extLst>
            </p:cNvPr>
            <p:cNvSpPr txBox="1"/>
            <p:nvPr/>
          </p:nvSpPr>
          <p:spPr>
            <a:xfrm>
              <a:off x="8953257" y="4811290"/>
              <a:ext cx="1520505" cy="369332"/>
            </a:xfrm>
            <a:prstGeom prst="rect">
              <a:avLst/>
            </a:prstGeom>
            <a:noFill/>
          </p:spPr>
          <p:txBody>
            <a:bodyPr wrap="square" rtlCol="0">
              <a:spAutoFit/>
            </a:bodyPr>
            <a:lstStyle/>
            <a:p>
              <a:pPr algn="ctr"/>
              <a:r>
                <a:rPr lang="en-US" dirty="0">
                  <a:ea typeface="Amazon Ember Light" panose="020B0403020204020204" pitchFamily="34" charset="0"/>
                  <a:cs typeface="Amazon Ember Light" panose="020B0403020204020204" pitchFamily="34" charset="0"/>
                </a:rPr>
                <a:t>Amazon S3</a:t>
              </a:r>
            </a:p>
          </p:txBody>
        </p:sp>
        <p:sp>
          <p:nvSpPr>
            <p:cNvPr id="36" name="TextBox 35">
              <a:extLst>
                <a:ext uri="{FF2B5EF4-FFF2-40B4-BE49-F238E27FC236}">
                  <a16:creationId xmlns:a16="http://schemas.microsoft.com/office/drawing/2014/main" id="{5A6E8371-09BC-4FA3-BE2D-5CB9C2A50585}"/>
                </a:ext>
              </a:extLst>
            </p:cNvPr>
            <p:cNvSpPr txBox="1"/>
            <p:nvPr/>
          </p:nvSpPr>
          <p:spPr>
            <a:xfrm>
              <a:off x="6920486" y="4161380"/>
              <a:ext cx="1428614" cy="646331"/>
            </a:xfrm>
            <a:prstGeom prst="rect">
              <a:avLst/>
            </a:prstGeom>
            <a:noFill/>
          </p:spPr>
          <p:txBody>
            <a:bodyPr wrap="square" rtlCol="0">
              <a:spAutoFit/>
            </a:bodyPr>
            <a:lstStyle/>
            <a:p>
              <a:pPr algn="ctr"/>
              <a:r>
                <a:rPr lang="en-US" dirty="0">
                  <a:ea typeface="Amazon Ember Light" panose="020B0403020204020204" pitchFamily="34" charset="0"/>
                  <a:cs typeface="Amazon Ember Light" panose="020B0403020204020204" pitchFamily="34" charset="0"/>
                </a:rPr>
                <a:t>Amazon </a:t>
              </a:r>
              <a:br>
                <a:rPr lang="en-US" dirty="0">
                  <a:ea typeface="Amazon Ember Light" panose="020B0403020204020204" pitchFamily="34" charset="0"/>
                  <a:cs typeface="Amazon Ember Light" panose="020B0403020204020204" pitchFamily="34" charset="0"/>
                </a:rPr>
              </a:br>
              <a:r>
                <a:rPr lang="en-US" dirty="0">
                  <a:ea typeface="Amazon Ember Light" panose="020B0403020204020204" pitchFamily="34" charset="0"/>
                  <a:cs typeface="Amazon Ember Light" panose="020B0403020204020204" pitchFamily="34" charset="0"/>
                </a:rPr>
                <a:t>DynamoDB</a:t>
              </a:r>
            </a:p>
          </p:txBody>
        </p:sp>
        <p:cxnSp>
          <p:nvCxnSpPr>
            <p:cNvPr id="38" name="Straight Arrow Connector 37">
              <a:extLst>
                <a:ext uri="{FF2B5EF4-FFF2-40B4-BE49-F238E27FC236}">
                  <a16:creationId xmlns:a16="http://schemas.microsoft.com/office/drawing/2014/main" id="{870516C5-5C22-4683-9AEE-2522427A4E36}"/>
                </a:ext>
                <a:ext uri="{C183D7F6-B498-43B3-948B-1728B52AA6E4}">
                  <adec:decorative xmlns:adec="http://schemas.microsoft.com/office/drawing/2017/decorative" val="1"/>
                </a:ext>
              </a:extLst>
            </p:cNvPr>
            <p:cNvCxnSpPr>
              <a:cxnSpLocks/>
              <a:stCxn id="29" idx="3"/>
              <a:endCxn id="30" idx="1"/>
            </p:cNvCxnSpPr>
            <p:nvPr/>
          </p:nvCxnSpPr>
          <p:spPr>
            <a:xfrm flipV="1">
              <a:off x="5898125" y="4455690"/>
              <a:ext cx="3443668" cy="8752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9002414-8136-4D0B-9324-F648316F0539}"/>
                </a:ext>
                <a:ext uri="{C183D7F6-B498-43B3-948B-1728B52AA6E4}">
                  <adec:decorative xmlns:adec="http://schemas.microsoft.com/office/drawing/2017/decorative" val="1"/>
                </a:ext>
              </a:extLst>
            </p:cNvPr>
            <p:cNvCxnSpPr>
              <a:cxnSpLocks/>
              <a:endCxn id="32" idx="1"/>
            </p:cNvCxnSpPr>
            <p:nvPr/>
          </p:nvCxnSpPr>
          <p:spPr>
            <a:xfrm flipV="1">
              <a:off x="5898125" y="3838754"/>
              <a:ext cx="1374232" cy="12347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482EB9F-66FE-4DC5-8404-7D787456B0BB}"/>
                </a:ext>
                <a:ext uri="{C183D7F6-B498-43B3-948B-1728B52AA6E4}">
                  <adec:decorative xmlns:adec="http://schemas.microsoft.com/office/drawing/2017/decorative" val="1"/>
                </a:ext>
              </a:extLst>
            </p:cNvPr>
            <p:cNvCxnSpPr>
              <a:cxnSpLocks/>
              <a:stCxn id="10" idx="2"/>
              <a:endCxn id="29" idx="0"/>
            </p:cNvCxnSpPr>
            <p:nvPr/>
          </p:nvCxnSpPr>
          <p:spPr>
            <a:xfrm>
              <a:off x="5542404" y="2627217"/>
              <a:ext cx="121" cy="234813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F26E5D5-D526-4ED1-B820-B8A57B39DCA8}"/>
                </a:ext>
                <a:ext uri="{C183D7F6-B498-43B3-948B-1728B52AA6E4}">
                  <adec:decorative xmlns:adec="http://schemas.microsoft.com/office/drawing/2017/decorative" val="1"/>
                </a:ext>
              </a:extLst>
            </p:cNvPr>
            <p:cNvCxnSpPr>
              <a:cxnSpLocks/>
              <a:stCxn id="13" idx="2"/>
              <a:endCxn id="30" idx="0"/>
            </p:cNvCxnSpPr>
            <p:nvPr/>
          </p:nvCxnSpPr>
          <p:spPr>
            <a:xfrm>
              <a:off x="9690977" y="2627217"/>
              <a:ext cx="6416" cy="147287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E45215-4F46-4821-91CA-7FDDAD823804}"/>
                </a:ext>
                <a:ext uri="{C183D7F6-B498-43B3-948B-1728B52AA6E4}">
                  <adec:decorative xmlns:adec="http://schemas.microsoft.com/office/drawing/2017/decorative" val="1"/>
                </a:ext>
              </a:extLst>
            </p:cNvPr>
            <p:cNvCxnSpPr>
              <a:cxnSpLocks/>
              <a:stCxn id="16" idx="2"/>
              <a:endCxn id="32" idx="0"/>
            </p:cNvCxnSpPr>
            <p:nvPr/>
          </p:nvCxnSpPr>
          <p:spPr>
            <a:xfrm flipH="1">
              <a:off x="7627957" y="2627217"/>
              <a:ext cx="2244" cy="85593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23ED1D0-FC50-4C4E-A6DF-91B4CC71003A}"/>
                </a:ext>
                <a:ext uri="{C183D7F6-B498-43B3-948B-1728B52AA6E4}">
                  <adec:decorative xmlns:adec="http://schemas.microsoft.com/office/drawing/2017/decorative" val="1"/>
                </a:ext>
              </a:extLst>
            </p:cNvPr>
            <p:cNvCxnSpPr>
              <a:cxnSpLocks/>
              <a:stCxn id="7" idx="2"/>
              <a:endCxn id="24" idx="0"/>
            </p:cNvCxnSpPr>
            <p:nvPr/>
          </p:nvCxnSpPr>
          <p:spPr>
            <a:xfrm flipH="1">
              <a:off x="3483779" y="2627217"/>
              <a:ext cx="10612" cy="65502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827D655-ACE8-44C4-87F2-C2D45977FD28}"/>
                </a:ext>
                <a:ext uri="{C183D7F6-B498-43B3-948B-1728B52AA6E4}">
                  <adec:decorative xmlns:adec="http://schemas.microsoft.com/office/drawing/2017/decorative" val="1"/>
                </a:ext>
              </a:extLst>
            </p:cNvPr>
            <p:cNvCxnSpPr>
              <a:cxnSpLocks/>
              <a:stCxn id="66" idx="1"/>
              <a:endCxn id="24" idx="1"/>
            </p:cNvCxnSpPr>
            <p:nvPr/>
          </p:nvCxnSpPr>
          <p:spPr>
            <a:xfrm flipV="1">
              <a:off x="1735796" y="3510841"/>
              <a:ext cx="1519383" cy="753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23365992-A5A0-493E-A5E8-D35AF13DA0C9}"/>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flipH="1">
              <a:off x="794764" y="3806812"/>
              <a:ext cx="941032" cy="914400"/>
            </a:xfrm>
            <a:prstGeom prst="rect">
              <a:avLst/>
            </a:prstGeom>
          </p:spPr>
        </p:pic>
        <p:sp>
          <p:nvSpPr>
            <p:cNvPr id="72" name="TextBox 71">
              <a:extLst>
                <a:ext uri="{FF2B5EF4-FFF2-40B4-BE49-F238E27FC236}">
                  <a16:creationId xmlns:a16="http://schemas.microsoft.com/office/drawing/2014/main" id="{4FF0EA7C-F038-4A60-B77D-5C4D2336A34E}"/>
                </a:ext>
              </a:extLst>
            </p:cNvPr>
            <p:cNvSpPr txBox="1"/>
            <p:nvPr/>
          </p:nvSpPr>
          <p:spPr>
            <a:xfrm>
              <a:off x="895627" y="4726529"/>
              <a:ext cx="739305" cy="369332"/>
            </a:xfrm>
            <a:prstGeom prst="rect">
              <a:avLst/>
            </a:prstGeom>
            <a:noFill/>
          </p:spPr>
          <p:txBody>
            <a:bodyPr wrap="none" rtlCol="0">
              <a:spAutoFit/>
            </a:bodyPr>
            <a:lstStyle/>
            <a:p>
              <a:r>
                <a:rPr lang="en-US" dirty="0">
                  <a:ea typeface="Amazon Ember Light" panose="020B0403020204020204" pitchFamily="34" charset="0"/>
                  <a:cs typeface="Amazon Ember Light" panose="020B0403020204020204" pitchFamily="34" charset="0"/>
                </a:rPr>
                <a:t>Users</a:t>
              </a:r>
            </a:p>
          </p:txBody>
        </p:sp>
        <p:cxnSp>
          <p:nvCxnSpPr>
            <p:cNvPr id="52" name="Straight Arrow Connector 51">
              <a:extLst>
                <a:ext uri="{FF2B5EF4-FFF2-40B4-BE49-F238E27FC236}">
                  <a16:creationId xmlns:a16="http://schemas.microsoft.com/office/drawing/2014/main" id="{BE40324B-3CFF-314A-B44F-6995B56C78C9}"/>
                </a:ext>
                <a:ext uri="{C183D7F6-B498-43B3-948B-1728B52AA6E4}">
                  <adec:decorative xmlns:adec="http://schemas.microsoft.com/office/drawing/2017/decorative" val="1"/>
                </a:ext>
              </a:extLst>
            </p:cNvPr>
            <p:cNvCxnSpPr>
              <a:cxnSpLocks/>
              <a:stCxn id="24" idx="2"/>
              <a:endCxn id="29" idx="1"/>
            </p:cNvCxnSpPr>
            <p:nvPr/>
          </p:nvCxnSpPr>
          <p:spPr>
            <a:xfrm>
              <a:off x="3483779" y="3739441"/>
              <a:ext cx="1703146" cy="1591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7E1F508C-8C16-4B91-8636-5E1A878345BE}"/>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latin typeface="+mn-lt"/>
              </a:rPr>
              <a:t>168</a:t>
            </a:fld>
            <a:endParaRPr lang="en-US" dirty="0">
              <a:latin typeface="+mn-lt"/>
            </a:endParaRPr>
          </a:p>
        </p:txBody>
      </p:sp>
    </p:spTree>
    <p:custDataLst>
      <p:tags r:id="rId1"/>
    </p:custDataLst>
    <p:extLst>
      <p:ext uri="{BB962C8B-B14F-4D97-AF65-F5344CB8AC3E}">
        <p14:creationId xmlns:p14="http://schemas.microsoft.com/office/powerpoint/2010/main" val="5296069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6AEF9-F9A0-4B6D-A1E3-083A0A38361F}"/>
              </a:ext>
            </a:extLst>
          </p:cNvPr>
          <p:cNvSpPr>
            <a:spLocks noGrp="1"/>
          </p:cNvSpPr>
          <p:nvPr>
            <p:ph type="title"/>
          </p:nvPr>
        </p:nvSpPr>
        <p:spPr/>
        <p:txBody>
          <a:bodyPr/>
          <a:lstStyle/>
          <a:p>
            <a:r>
              <a:rPr lang="en-US" dirty="0"/>
              <a:t>Choosing a service</a:t>
            </a:r>
          </a:p>
        </p:txBody>
      </p:sp>
      <p:sp>
        <p:nvSpPr>
          <p:cNvPr id="26" name="TextBox 25">
            <a:extLst>
              <a:ext uri="{FF2B5EF4-FFF2-40B4-BE49-F238E27FC236}">
                <a16:creationId xmlns:a16="http://schemas.microsoft.com/office/drawing/2014/main" id="{B7DFE695-10AA-45DD-9866-8435CF82BB98}"/>
              </a:ext>
            </a:extLst>
          </p:cNvPr>
          <p:cNvSpPr txBox="1"/>
          <p:nvPr/>
        </p:nvSpPr>
        <p:spPr>
          <a:xfrm>
            <a:off x="224248" y="1258159"/>
            <a:ext cx="11860660" cy="954107"/>
          </a:xfrm>
          <a:prstGeom prst="rect">
            <a:avLst/>
          </a:prstGeom>
          <a:noFill/>
        </p:spPr>
        <p:txBody>
          <a:bodyPr wrap="squar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The service you select </a:t>
            </a:r>
            <a:r>
              <a:rPr lang="en-US" sz="2800"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depends on</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your </a:t>
            </a:r>
            <a:r>
              <a:rPr lang="en-US" sz="2800"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business goals and technology requirements</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t>
            </a:r>
          </a:p>
        </p:txBody>
      </p:sp>
      <p:grpSp>
        <p:nvGrpSpPr>
          <p:cNvPr id="3" name="Group 2">
            <a:extLst>
              <a:ext uri="{FF2B5EF4-FFF2-40B4-BE49-F238E27FC236}">
                <a16:creationId xmlns:a16="http://schemas.microsoft.com/office/drawing/2014/main" id="{300B8B35-427B-44A5-AA00-D2DAD7D9BD56}"/>
              </a:ext>
              <a:ext uri="{C183D7F6-B498-43B3-948B-1728B52AA6E4}">
                <adec:decorative xmlns:adec="http://schemas.microsoft.com/office/drawing/2017/decorative" val="1"/>
              </a:ext>
            </a:extLst>
          </p:cNvPr>
          <p:cNvGrpSpPr/>
          <p:nvPr/>
        </p:nvGrpSpPr>
        <p:grpSpPr>
          <a:xfrm>
            <a:off x="1489167" y="1939786"/>
            <a:ext cx="8254030" cy="4441618"/>
            <a:chOff x="1489167" y="1939786"/>
            <a:chExt cx="8254030" cy="4441618"/>
          </a:xfrm>
        </p:grpSpPr>
        <p:grpSp>
          <p:nvGrpSpPr>
            <p:cNvPr id="7" name="Group 6">
              <a:extLst>
                <a:ext uri="{FF2B5EF4-FFF2-40B4-BE49-F238E27FC236}">
                  <a16:creationId xmlns:a16="http://schemas.microsoft.com/office/drawing/2014/main" id="{9A2C416B-1558-40F0-9D14-8ED04563962A}"/>
                </a:ext>
                <a:ext uri="{C183D7F6-B498-43B3-948B-1728B52AA6E4}">
                  <adec:decorative xmlns:adec="http://schemas.microsoft.com/office/drawing/2017/decorative" val="1"/>
                </a:ext>
              </a:extLst>
            </p:cNvPr>
            <p:cNvGrpSpPr/>
            <p:nvPr/>
          </p:nvGrpSpPr>
          <p:grpSpPr>
            <a:xfrm>
              <a:off x="7926206" y="4841330"/>
              <a:ext cx="1079142" cy="1191482"/>
              <a:chOff x="4020434" y="3570552"/>
              <a:chExt cx="1079142" cy="1191482"/>
            </a:xfrm>
          </p:grpSpPr>
          <p:sp>
            <p:nvSpPr>
              <p:cNvPr id="12" name="TextBox 11">
                <a:extLst>
                  <a:ext uri="{FF2B5EF4-FFF2-40B4-BE49-F238E27FC236}">
                    <a16:creationId xmlns:a16="http://schemas.microsoft.com/office/drawing/2014/main" id="{448CD9E8-51EF-45B6-9F0A-FBD6C226A5E0}"/>
                  </a:ext>
                </a:extLst>
              </p:cNvPr>
              <p:cNvSpPr txBox="1"/>
              <p:nvPr/>
            </p:nvSpPr>
            <p:spPr>
              <a:xfrm>
                <a:off x="4020434" y="4115703"/>
                <a:ext cx="1079142" cy="646331"/>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Lightsail</a:t>
                </a:r>
              </a:p>
            </p:txBody>
          </p:sp>
          <p:pic>
            <p:nvPicPr>
              <p:cNvPr id="35" name="Graphic 34">
                <a:extLst>
                  <a:ext uri="{FF2B5EF4-FFF2-40B4-BE49-F238E27FC236}">
                    <a16:creationId xmlns:a16="http://schemas.microsoft.com/office/drawing/2014/main" id="{54AA77C2-44B3-4C3F-9F6E-79EFB93ED842}"/>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76653" y="3570552"/>
                <a:ext cx="548640" cy="548640"/>
              </a:xfrm>
              <a:prstGeom prst="rect">
                <a:avLst/>
              </a:prstGeom>
            </p:spPr>
          </p:pic>
        </p:grpSp>
        <p:grpSp>
          <p:nvGrpSpPr>
            <p:cNvPr id="22" name="Group 21">
              <a:extLst>
                <a:ext uri="{FF2B5EF4-FFF2-40B4-BE49-F238E27FC236}">
                  <a16:creationId xmlns:a16="http://schemas.microsoft.com/office/drawing/2014/main" id="{3940C7C5-8921-4B08-B5B1-07BDEF30ADA8}"/>
                </a:ext>
                <a:ext uri="{C183D7F6-B498-43B3-948B-1728B52AA6E4}">
                  <adec:decorative xmlns:adec="http://schemas.microsoft.com/office/drawing/2017/decorative" val="1"/>
                </a:ext>
              </a:extLst>
            </p:cNvPr>
            <p:cNvGrpSpPr/>
            <p:nvPr/>
          </p:nvGrpSpPr>
          <p:grpSpPr>
            <a:xfrm>
              <a:off x="6387464" y="5463432"/>
              <a:ext cx="1301959" cy="917972"/>
              <a:chOff x="9629317" y="5811182"/>
              <a:chExt cx="1301959" cy="917972"/>
            </a:xfrm>
          </p:grpSpPr>
          <p:sp>
            <p:nvSpPr>
              <p:cNvPr id="13" name="TextBox 12">
                <a:extLst>
                  <a:ext uri="{FF2B5EF4-FFF2-40B4-BE49-F238E27FC236}">
                    <a16:creationId xmlns:a16="http://schemas.microsoft.com/office/drawing/2014/main" id="{E44A45E5-22AB-4B29-AE5E-D464231CD1E9}"/>
                  </a:ext>
                </a:extLst>
              </p:cNvPr>
              <p:cNvSpPr txBox="1"/>
              <p:nvPr/>
            </p:nvSpPr>
            <p:spPr>
              <a:xfrm>
                <a:off x="9629317" y="6359822"/>
                <a:ext cx="1301959" cy="369332"/>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AWS Batch</a:t>
                </a:r>
              </a:p>
            </p:txBody>
          </p:sp>
          <p:pic>
            <p:nvPicPr>
              <p:cNvPr id="36" name="Graphic 35">
                <a:extLst>
                  <a:ext uri="{FF2B5EF4-FFF2-40B4-BE49-F238E27FC236}">
                    <a16:creationId xmlns:a16="http://schemas.microsoft.com/office/drawing/2014/main" id="{5C0A0CB3-A8E9-4F1F-972F-B1116AA8E3EF}"/>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05976" y="5811182"/>
                <a:ext cx="548640" cy="548640"/>
              </a:xfrm>
              <a:prstGeom prst="rect">
                <a:avLst/>
              </a:prstGeom>
            </p:spPr>
          </p:pic>
        </p:grpSp>
        <p:grpSp>
          <p:nvGrpSpPr>
            <p:cNvPr id="21" name="Group 20">
              <a:extLst>
                <a:ext uri="{FF2B5EF4-FFF2-40B4-BE49-F238E27FC236}">
                  <a16:creationId xmlns:a16="http://schemas.microsoft.com/office/drawing/2014/main" id="{8F7329F1-DAE5-4B30-A8EB-FD8EF591AD1E}"/>
                </a:ext>
                <a:ext uri="{C183D7F6-B498-43B3-948B-1728B52AA6E4}">
                  <adec:decorative xmlns:adec="http://schemas.microsoft.com/office/drawing/2017/decorative" val="1"/>
                </a:ext>
              </a:extLst>
            </p:cNvPr>
            <p:cNvGrpSpPr/>
            <p:nvPr/>
          </p:nvGrpSpPr>
          <p:grpSpPr>
            <a:xfrm>
              <a:off x="4605112" y="5094100"/>
              <a:ext cx="1661032" cy="917972"/>
              <a:chOff x="5801316" y="5841464"/>
              <a:chExt cx="1661032" cy="917972"/>
            </a:xfrm>
          </p:grpSpPr>
          <p:sp>
            <p:nvSpPr>
              <p:cNvPr id="17" name="TextBox 16">
                <a:extLst>
                  <a:ext uri="{FF2B5EF4-FFF2-40B4-BE49-F238E27FC236}">
                    <a16:creationId xmlns:a16="http://schemas.microsoft.com/office/drawing/2014/main" id="{B5D3A2EE-645B-4846-A9AB-13C4EC530FE1}"/>
                  </a:ext>
                </a:extLst>
              </p:cNvPr>
              <p:cNvSpPr txBox="1"/>
              <p:nvPr/>
            </p:nvSpPr>
            <p:spPr>
              <a:xfrm>
                <a:off x="5801316" y="6390104"/>
                <a:ext cx="1661032" cy="369332"/>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AWS Outposts</a:t>
                </a:r>
              </a:p>
            </p:txBody>
          </p:sp>
          <p:pic>
            <p:nvPicPr>
              <p:cNvPr id="38" name="Graphic 37">
                <a:extLst>
                  <a:ext uri="{FF2B5EF4-FFF2-40B4-BE49-F238E27FC236}">
                    <a16:creationId xmlns:a16="http://schemas.microsoft.com/office/drawing/2014/main" id="{FB716D45-AF27-49CC-905B-1F002498F303}"/>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57512" y="5841464"/>
                <a:ext cx="548640" cy="548640"/>
              </a:xfrm>
              <a:prstGeom prst="rect">
                <a:avLst/>
              </a:prstGeom>
            </p:spPr>
          </p:pic>
        </p:grpSp>
        <p:grpSp>
          <p:nvGrpSpPr>
            <p:cNvPr id="6" name="Group 5">
              <a:extLst>
                <a:ext uri="{FF2B5EF4-FFF2-40B4-BE49-F238E27FC236}">
                  <a16:creationId xmlns:a16="http://schemas.microsoft.com/office/drawing/2014/main" id="{2271C888-F0FC-48D1-93DF-C819F5BECA64}"/>
                </a:ext>
                <a:ext uri="{C183D7F6-B498-43B3-948B-1728B52AA6E4}">
                  <adec:decorative xmlns:adec="http://schemas.microsoft.com/office/drawing/2017/decorative" val="1"/>
                </a:ext>
              </a:extLst>
            </p:cNvPr>
            <p:cNvGrpSpPr/>
            <p:nvPr/>
          </p:nvGrpSpPr>
          <p:grpSpPr>
            <a:xfrm>
              <a:off x="3375164" y="2160721"/>
              <a:ext cx="1713931" cy="1194971"/>
              <a:chOff x="2349926" y="3217291"/>
              <a:chExt cx="1713931" cy="1194971"/>
            </a:xfrm>
          </p:grpSpPr>
          <p:sp>
            <p:nvSpPr>
              <p:cNvPr id="20" name="TextBox 19">
                <a:extLst>
                  <a:ext uri="{FF2B5EF4-FFF2-40B4-BE49-F238E27FC236}">
                    <a16:creationId xmlns:a16="http://schemas.microsoft.com/office/drawing/2014/main" id="{3C71C5B1-715A-4394-AC2B-FBEF9ED31830}"/>
                  </a:ext>
                </a:extLst>
              </p:cNvPr>
              <p:cNvSpPr txBox="1"/>
              <p:nvPr/>
            </p:nvSpPr>
            <p:spPr>
              <a:xfrm>
                <a:off x="2349926" y="3765931"/>
                <a:ext cx="1713931" cy="646331"/>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VMware Cloud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on AWS</a:t>
                </a:r>
              </a:p>
            </p:txBody>
          </p:sp>
          <p:pic>
            <p:nvPicPr>
              <p:cNvPr id="40" name="Graphic 39">
                <a:extLst>
                  <a:ext uri="{FF2B5EF4-FFF2-40B4-BE49-F238E27FC236}">
                    <a16:creationId xmlns:a16="http://schemas.microsoft.com/office/drawing/2014/main" id="{14088523-89B9-4C3C-8D08-8B1CC7248E1E}"/>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32571" y="3217291"/>
                <a:ext cx="548640" cy="548640"/>
              </a:xfrm>
              <a:prstGeom prst="rect">
                <a:avLst/>
              </a:prstGeom>
            </p:spPr>
          </p:pic>
        </p:grpSp>
        <p:grpSp>
          <p:nvGrpSpPr>
            <p:cNvPr id="14" name="Group 13">
              <a:extLst>
                <a:ext uri="{FF2B5EF4-FFF2-40B4-BE49-F238E27FC236}">
                  <a16:creationId xmlns:a16="http://schemas.microsoft.com/office/drawing/2014/main" id="{9AC66BA3-5A78-4899-8875-F5DACCE287CF}"/>
                </a:ext>
                <a:ext uri="{C183D7F6-B498-43B3-948B-1728B52AA6E4}">
                  <adec:decorative xmlns:adec="http://schemas.microsoft.com/office/drawing/2017/decorative" val="1"/>
                </a:ext>
              </a:extLst>
            </p:cNvPr>
            <p:cNvGrpSpPr/>
            <p:nvPr/>
          </p:nvGrpSpPr>
          <p:grpSpPr>
            <a:xfrm>
              <a:off x="2729434" y="3468559"/>
              <a:ext cx="1471878" cy="937952"/>
              <a:chOff x="1198408" y="4499119"/>
              <a:chExt cx="1471878" cy="937952"/>
            </a:xfrm>
          </p:grpSpPr>
          <p:sp>
            <p:nvSpPr>
              <p:cNvPr id="10" name="TextBox 9">
                <a:extLst>
                  <a:ext uri="{FF2B5EF4-FFF2-40B4-BE49-F238E27FC236}">
                    <a16:creationId xmlns:a16="http://schemas.microsoft.com/office/drawing/2014/main" id="{99E1F13C-DC6B-4C01-9D59-5B3BF22C937D}"/>
                  </a:ext>
                </a:extLst>
              </p:cNvPr>
              <p:cNvSpPr txBox="1"/>
              <p:nvPr/>
            </p:nvSpPr>
            <p:spPr>
              <a:xfrm>
                <a:off x="1198408" y="5067739"/>
                <a:ext cx="1471878" cy="369332"/>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Amazon ECS</a:t>
                </a:r>
              </a:p>
            </p:txBody>
          </p:sp>
          <p:pic>
            <p:nvPicPr>
              <p:cNvPr id="31" name="Graphic 30">
                <a:extLst>
                  <a:ext uri="{FF2B5EF4-FFF2-40B4-BE49-F238E27FC236}">
                    <a16:creationId xmlns:a16="http://schemas.microsoft.com/office/drawing/2014/main" id="{D99204FD-3FAC-4CF2-A108-90C51805934C}"/>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60027" y="4499119"/>
                <a:ext cx="548640" cy="548640"/>
              </a:xfrm>
              <a:prstGeom prst="rect">
                <a:avLst/>
              </a:prstGeom>
            </p:spPr>
          </p:pic>
        </p:grpSp>
        <p:grpSp>
          <p:nvGrpSpPr>
            <p:cNvPr id="16" name="Group 15">
              <a:extLst>
                <a:ext uri="{FF2B5EF4-FFF2-40B4-BE49-F238E27FC236}">
                  <a16:creationId xmlns:a16="http://schemas.microsoft.com/office/drawing/2014/main" id="{DD3326FD-8CFD-44DC-A731-A7AC2D017D5C}"/>
                </a:ext>
                <a:ext uri="{C183D7F6-B498-43B3-948B-1728B52AA6E4}">
                  <adec:decorative xmlns:adec="http://schemas.microsoft.com/office/drawing/2017/decorative" val="1"/>
                </a:ext>
              </a:extLst>
            </p:cNvPr>
            <p:cNvGrpSpPr/>
            <p:nvPr/>
          </p:nvGrpSpPr>
          <p:grpSpPr>
            <a:xfrm>
              <a:off x="1489167" y="4128698"/>
              <a:ext cx="1465466" cy="940991"/>
              <a:chOff x="12349" y="4765095"/>
              <a:chExt cx="1465466" cy="940991"/>
            </a:xfrm>
          </p:grpSpPr>
          <p:sp>
            <p:nvSpPr>
              <p:cNvPr id="11" name="TextBox 10">
                <a:extLst>
                  <a:ext uri="{FF2B5EF4-FFF2-40B4-BE49-F238E27FC236}">
                    <a16:creationId xmlns:a16="http://schemas.microsoft.com/office/drawing/2014/main" id="{55A547B9-1470-41FD-81AC-3A22D2A1CC7E}"/>
                  </a:ext>
                </a:extLst>
              </p:cNvPr>
              <p:cNvSpPr txBox="1"/>
              <p:nvPr/>
            </p:nvSpPr>
            <p:spPr>
              <a:xfrm>
                <a:off x="12349" y="5336754"/>
                <a:ext cx="1465466" cy="369332"/>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Amazon EKS</a:t>
                </a:r>
              </a:p>
            </p:txBody>
          </p:sp>
          <p:pic>
            <p:nvPicPr>
              <p:cNvPr id="34" name="Graphic 33">
                <a:extLst>
                  <a:ext uri="{FF2B5EF4-FFF2-40B4-BE49-F238E27FC236}">
                    <a16:creationId xmlns:a16="http://schemas.microsoft.com/office/drawing/2014/main" id="{7F82F450-6052-4E4E-AE63-09E0F97DEFBE}"/>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0762" y="4765095"/>
                <a:ext cx="548640" cy="548640"/>
              </a:xfrm>
              <a:prstGeom prst="rect">
                <a:avLst/>
              </a:prstGeom>
            </p:spPr>
          </p:pic>
        </p:grpSp>
        <p:grpSp>
          <p:nvGrpSpPr>
            <p:cNvPr id="18" name="Group 17">
              <a:extLst>
                <a:ext uri="{FF2B5EF4-FFF2-40B4-BE49-F238E27FC236}">
                  <a16:creationId xmlns:a16="http://schemas.microsoft.com/office/drawing/2014/main" id="{68ED2843-5041-4BFD-BD45-2B3955C4B3FF}"/>
                </a:ext>
                <a:ext uri="{C183D7F6-B498-43B3-948B-1728B52AA6E4}">
                  <adec:decorative xmlns:adec="http://schemas.microsoft.com/office/drawing/2017/decorative" val="1"/>
                </a:ext>
              </a:extLst>
            </p:cNvPr>
            <p:cNvGrpSpPr/>
            <p:nvPr/>
          </p:nvGrpSpPr>
          <p:grpSpPr>
            <a:xfrm>
              <a:off x="2755287" y="4965463"/>
              <a:ext cx="1494320" cy="912388"/>
              <a:chOff x="1028641" y="5480603"/>
              <a:chExt cx="1494320" cy="912388"/>
            </a:xfrm>
          </p:grpSpPr>
          <p:sp>
            <p:nvSpPr>
              <p:cNvPr id="15" name="TextBox 14">
                <a:extLst>
                  <a:ext uri="{FF2B5EF4-FFF2-40B4-BE49-F238E27FC236}">
                    <a16:creationId xmlns:a16="http://schemas.microsoft.com/office/drawing/2014/main" id="{CC2520EE-CC53-4C6A-92D1-0E40A1222F73}"/>
                  </a:ext>
                </a:extLst>
              </p:cNvPr>
              <p:cNvSpPr txBox="1"/>
              <p:nvPr/>
            </p:nvSpPr>
            <p:spPr>
              <a:xfrm>
                <a:off x="1028641" y="6023659"/>
                <a:ext cx="1494320" cy="369332"/>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AWS Fargate</a:t>
                </a:r>
              </a:p>
            </p:txBody>
          </p:sp>
          <p:pic>
            <p:nvPicPr>
              <p:cNvPr id="37" name="Graphic 36">
                <a:extLst>
                  <a:ext uri="{FF2B5EF4-FFF2-40B4-BE49-F238E27FC236}">
                    <a16:creationId xmlns:a16="http://schemas.microsoft.com/office/drawing/2014/main" id="{85FFC7EE-5946-4350-9EEA-DBAF1B16C79A}"/>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501481" y="5480603"/>
                <a:ext cx="548640" cy="548640"/>
              </a:xfrm>
              <a:prstGeom prst="rect">
                <a:avLst/>
              </a:prstGeom>
            </p:spPr>
          </p:pic>
        </p:grpSp>
        <p:grpSp>
          <p:nvGrpSpPr>
            <p:cNvPr id="8" name="Group 7">
              <a:extLst>
                <a:ext uri="{FF2B5EF4-FFF2-40B4-BE49-F238E27FC236}">
                  <a16:creationId xmlns:a16="http://schemas.microsoft.com/office/drawing/2014/main" id="{DA3F3138-B41D-4795-B790-E1A3B64C1EB7}"/>
                </a:ext>
                <a:ext uri="{C183D7F6-B498-43B3-948B-1728B52AA6E4}">
                  <adec:decorative xmlns:adec="http://schemas.microsoft.com/office/drawing/2017/decorative" val="1"/>
                </a:ext>
              </a:extLst>
            </p:cNvPr>
            <p:cNvGrpSpPr/>
            <p:nvPr/>
          </p:nvGrpSpPr>
          <p:grpSpPr>
            <a:xfrm>
              <a:off x="5552690" y="1939786"/>
              <a:ext cx="1079142" cy="1220519"/>
              <a:chOff x="6683745" y="3366964"/>
              <a:chExt cx="1079142" cy="1220519"/>
            </a:xfrm>
          </p:grpSpPr>
          <p:sp>
            <p:nvSpPr>
              <p:cNvPr id="60" name="TextBox 59">
                <a:extLst>
                  <a:ext uri="{FF2B5EF4-FFF2-40B4-BE49-F238E27FC236}">
                    <a16:creationId xmlns:a16="http://schemas.microsoft.com/office/drawing/2014/main" id="{0FF5E4F9-2C06-4EAB-A6CC-22216BE1570D}"/>
                  </a:ext>
                </a:extLst>
              </p:cNvPr>
              <p:cNvSpPr txBox="1"/>
              <p:nvPr/>
            </p:nvSpPr>
            <p:spPr>
              <a:xfrm>
                <a:off x="6683745" y="3941152"/>
                <a:ext cx="1079142" cy="646331"/>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EC2</a:t>
                </a:r>
              </a:p>
            </p:txBody>
          </p:sp>
          <p:pic>
            <p:nvPicPr>
              <p:cNvPr id="62" name="Graphic 61">
                <a:extLst>
                  <a:ext uri="{FF2B5EF4-FFF2-40B4-BE49-F238E27FC236}">
                    <a16:creationId xmlns:a16="http://schemas.microsoft.com/office/drawing/2014/main" id="{9C43C2BA-872E-463F-9571-6591BD585A23}"/>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948996" y="3366964"/>
                <a:ext cx="548640" cy="548640"/>
              </a:xfrm>
              <a:prstGeom prst="rect">
                <a:avLst/>
              </a:prstGeom>
            </p:spPr>
          </p:pic>
        </p:grpSp>
        <p:grpSp>
          <p:nvGrpSpPr>
            <p:cNvPr id="19" name="Group 18">
              <a:extLst>
                <a:ext uri="{FF2B5EF4-FFF2-40B4-BE49-F238E27FC236}">
                  <a16:creationId xmlns:a16="http://schemas.microsoft.com/office/drawing/2014/main" id="{0463AA74-4136-496E-AA5F-641B30A2F60E}"/>
                </a:ext>
                <a:ext uri="{C183D7F6-B498-43B3-948B-1728B52AA6E4}">
                  <adec:decorative xmlns:adec="http://schemas.microsoft.com/office/drawing/2017/decorative" val="1"/>
                </a:ext>
              </a:extLst>
            </p:cNvPr>
            <p:cNvGrpSpPr/>
            <p:nvPr/>
          </p:nvGrpSpPr>
          <p:grpSpPr>
            <a:xfrm>
              <a:off x="7231823" y="2236949"/>
              <a:ext cx="1002197" cy="1207358"/>
              <a:chOff x="2786610" y="5152761"/>
              <a:chExt cx="1002197" cy="1207358"/>
            </a:xfrm>
          </p:grpSpPr>
          <p:sp>
            <p:nvSpPr>
              <p:cNvPr id="67" name="TextBox 66">
                <a:extLst>
                  <a:ext uri="{FF2B5EF4-FFF2-40B4-BE49-F238E27FC236}">
                    <a16:creationId xmlns:a16="http://schemas.microsoft.com/office/drawing/2014/main" id="{8D1288AE-D1E2-4B48-9DC7-D4EB8F5E136E}"/>
                  </a:ext>
                </a:extLst>
              </p:cNvPr>
              <p:cNvSpPr txBox="1"/>
              <p:nvPr/>
            </p:nvSpPr>
            <p:spPr>
              <a:xfrm>
                <a:off x="2786610" y="5713788"/>
                <a:ext cx="1002197" cy="646331"/>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AWS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Lambda</a:t>
                </a:r>
              </a:p>
            </p:txBody>
          </p:sp>
          <p:pic>
            <p:nvPicPr>
              <p:cNvPr id="68" name="Graphic 67">
                <a:extLst>
                  <a:ext uri="{FF2B5EF4-FFF2-40B4-BE49-F238E27FC236}">
                    <a16:creationId xmlns:a16="http://schemas.microsoft.com/office/drawing/2014/main" id="{6AE3781C-86A4-4315-9FB3-9A88C97BCF1D}"/>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013389" y="5152761"/>
                <a:ext cx="548640" cy="548640"/>
              </a:xfrm>
              <a:prstGeom prst="rect">
                <a:avLst/>
              </a:prstGeom>
            </p:spPr>
          </p:pic>
        </p:grpSp>
        <p:grpSp>
          <p:nvGrpSpPr>
            <p:cNvPr id="9" name="Group 8">
              <a:extLst>
                <a:ext uri="{FF2B5EF4-FFF2-40B4-BE49-F238E27FC236}">
                  <a16:creationId xmlns:a16="http://schemas.microsoft.com/office/drawing/2014/main" id="{DA2AADB0-C52E-47FB-8891-65778AF03CBD}"/>
                </a:ext>
                <a:ext uri="{C183D7F6-B498-43B3-948B-1728B52AA6E4}">
                  <adec:decorative xmlns:adec="http://schemas.microsoft.com/office/drawing/2017/decorative" val="1"/>
                </a:ext>
              </a:extLst>
            </p:cNvPr>
            <p:cNvGrpSpPr/>
            <p:nvPr/>
          </p:nvGrpSpPr>
          <p:grpSpPr>
            <a:xfrm>
              <a:off x="8316203" y="3356110"/>
              <a:ext cx="1426994" cy="1229253"/>
              <a:chOff x="8652089" y="3092644"/>
              <a:chExt cx="1426994" cy="1229253"/>
            </a:xfrm>
          </p:grpSpPr>
          <p:sp>
            <p:nvSpPr>
              <p:cNvPr id="70" name="TextBox 69">
                <a:extLst>
                  <a:ext uri="{FF2B5EF4-FFF2-40B4-BE49-F238E27FC236}">
                    <a16:creationId xmlns:a16="http://schemas.microsoft.com/office/drawing/2014/main" id="{B48CD4B7-3733-4F06-9C91-FC10D8609BB5}"/>
                  </a:ext>
                </a:extLst>
              </p:cNvPr>
              <p:cNvSpPr txBox="1"/>
              <p:nvPr/>
            </p:nvSpPr>
            <p:spPr>
              <a:xfrm>
                <a:off x="8652089" y="3675566"/>
                <a:ext cx="1426994" cy="646331"/>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AWS Elastic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Beanstalk</a:t>
                </a:r>
              </a:p>
            </p:txBody>
          </p:sp>
          <p:pic>
            <p:nvPicPr>
              <p:cNvPr id="71" name="Graphic 70">
                <a:extLst>
                  <a:ext uri="{FF2B5EF4-FFF2-40B4-BE49-F238E27FC236}">
                    <a16:creationId xmlns:a16="http://schemas.microsoft.com/office/drawing/2014/main" id="{2C07FBC0-6870-4466-843A-6DBAC22EAD77}"/>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091266" y="3092644"/>
                <a:ext cx="548640" cy="548640"/>
              </a:xfrm>
              <a:prstGeom prst="rect">
                <a:avLst/>
              </a:prstGeom>
            </p:spPr>
          </p:pic>
        </p:grpSp>
        <p:sp>
          <p:nvSpPr>
            <p:cNvPr id="24" name="Rectangle 23">
              <a:extLst>
                <a:ext uri="{FF2B5EF4-FFF2-40B4-BE49-F238E27FC236}">
                  <a16:creationId xmlns:a16="http://schemas.microsoft.com/office/drawing/2014/main" id="{5D7F0F5B-531F-4F8D-8853-3A9782AE8C89}"/>
                </a:ext>
              </a:extLst>
            </p:cNvPr>
            <p:cNvSpPr/>
            <p:nvPr/>
          </p:nvSpPr>
          <p:spPr>
            <a:xfrm>
              <a:off x="5635061" y="3670002"/>
              <a:ext cx="914400" cy="914400"/>
            </a:xfrm>
            <a:prstGeom prst="rect">
              <a:avLst/>
            </a:prstGeom>
            <a:solidFill>
              <a:srgbClr val="E374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a:t>
              </a:r>
            </a:p>
          </p:txBody>
        </p:sp>
        <p:cxnSp>
          <p:nvCxnSpPr>
            <p:cNvPr id="28" name="Straight Connector 27">
              <a:extLst>
                <a:ext uri="{FF2B5EF4-FFF2-40B4-BE49-F238E27FC236}">
                  <a16:creationId xmlns:a16="http://schemas.microsoft.com/office/drawing/2014/main" id="{F48AF09D-4028-497C-A9F0-C3BB35490D05}"/>
                </a:ext>
              </a:extLst>
            </p:cNvPr>
            <p:cNvCxnSpPr>
              <a:cxnSpLocks/>
              <a:stCxn id="37" idx="3"/>
            </p:cNvCxnSpPr>
            <p:nvPr/>
          </p:nvCxnSpPr>
          <p:spPr>
            <a:xfrm flipV="1">
              <a:off x="3776767" y="4543617"/>
              <a:ext cx="1847328" cy="69616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192D065-0993-47F3-8CF5-36E263626F76}"/>
                </a:ext>
              </a:extLst>
            </p:cNvPr>
            <p:cNvCxnSpPr>
              <a:cxnSpLocks/>
            </p:cNvCxnSpPr>
            <p:nvPr/>
          </p:nvCxnSpPr>
          <p:spPr>
            <a:xfrm>
              <a:off x="4808284" y="3121141"/>
              <a:ext cx="826777" cy="731392"/>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0ED9A82-B7EA-4766-9185-C73A36AF4FEB}"/>
                </a:ext>
              </a:extLst>
            </p:cNvPr>
            <p:cNvCxnSpPr>
              <a:stCxn id="60" idx="2"/>
              <a:endCxn id="24" idx="0"/>
            </p:cNvCxnSpPr>
            <p:nvPr/>
          </p:nvCxnSpPr>
          <p:spPr>
            <a:xfrm>
              <a:off x="6092261" y="3160305"/>
              <a:ext cx="0" cy="509697"/>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60DD367-924C-4B3A-B0F2-F8FDBF607B03}"/>
                </a:ext>
              </a:extLst>
            </p:cNvPr>
            <p:cNvCxnSpPr>
              <a:cxnSpLocks/>
            </p:cNvCxnSpPr>
            <p:nvPr/>
          </p:nvCxnSpPr>
          <p:spPr>
            <a:xfrm flipH="1">
              <a:off x="6557843" y="3429000"/>
              <a:ext cx="772633" cy="389251"/>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27E4639-5E09-4B9B-8F0F-57340F58B787}"/>
                </a:ext>
              </a:extLst>
            </p:cNvPr>
            <p:cNvCxnSpPr>
              <a:cxnSpLocks/>
              <a:stCxn id="71" idx="1"/>
              <a:endCxn id="24" idx="3"/>
            </p:cNvCxnSpPr>
            <p:nvPr/>
          </p:nvCxnSpPr>
          <p:spPr>
            <a:xfrm flipH="1">
              <a:off x="6549461" y="3630430"/>
              <a:ext cx="2205919" cy="496772"/>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D8B2E55-6E43-47CC-8E2E-693A94CCECAE}"/>
                </a:ext>
              </a:extLst>
            </p:cNvPr>
            <p:cNvCxnSpPr>
              <a:cxnSpLocks/>
              <a:stCxn id="35" idx="1"/>
            </p:cNvCxnSpPr>
            <p:nvPr/>
          </p:nvCxnSpPr>
          <p:spPr>
            <a:xfrm flipH="1" flipV="1">
              <a:off x="6549463" y="4443572"/>
              <a:ext cx="1632962" cy="672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23A9951-3235-4EB8-AE14-E515F96BE646}"/>
                </a:ext>
              </a:extLst>
            </p:cNvPr>
            <p:cNvCxnSpPr>
              <a:cxnSpLocks/>
              <a:stCxn id="36" idx="0"/>
            </p:cNvCxnSpPr>
            <p:nvPr/>
          </p:nvCxnSpPr>
          <p:spPr>
            <a:xfrm flipH="1" flipV="1">
              <a:off x="6366581" y="4584402"/>
              <a:ext cx="671862" cy="87903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168CDEE-C126-41E0-B141-47D614DB2E08}"/>
                </a:ext>
              </a:extLst>
            </p:cNvPr>
            <p:cNvCxnSpPr>
              <a:cxnSpLocks/>
              <a:stCxn id="38" idx="0"/>
              <a:endCxn id="24" idx="2"/>
            </p:cNvCxnSpPr>
            <p:nvPr/>
          </p:nvCxnSpPr>
          <p:spPr>
            <a:xfrm flipV="1">
              <a:off x="5435628" y="4584402"/>
              <a:ext cx="656633" cy="509698"/>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1718004-C396-4D79-B377-C35DD48B6B94}"/>
                </a:ext>
              </a:extLst>
            </p:cNvPr>
            <p:cNvCxnSpPr>
              <a:cxnSpLocks/>
              <a:stCxn id="31" idx="3"/>
            </p:cNvCxnSpPr>
            <p:nvPr/>
          </p:nvCxnSpPr>
          <p:spPr>
            <a:xfrm>
              <a:off x="3739693" y="3742879"/>
              <a:ext cx="1895368" cy="294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F9CEAF8-F58D-495C-8B99-79FE4E6D35DB}"/>
                </a:ext>
              </a:extLst>
            </p:cNvPr>
            <p:cNvCxnSpPr>
              <a:stCxn id="34" idx="3"/>
            </p:cNvCxnSpPr>
            <p:nvPr/>
          </p:nvCxnSpPr>
          <p:spPr>
            <a:xfrm flipV="1">
              <a:off x="2496220" y="4398125"/>
              <a:ext cx="3138841" cy="4893"/>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91AAC057-146D-47F9-B8E7-2AAC595BDBA2}"/>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169</a:t>
            </a:fld>
            <a:endParaRPr lang="en-US" dirty="0"/>
          </a:p>
        </p:txBody>
      </p:sp>
    </p:spTree>
    <p:custDataLst>
      <p:tags r:id="rId1"/>
    </p:custDataLst>
    <p:extLst>
      <p:ext uri="{BB962C8B-B14F-4D97-AF65-F5344CB8AC3E}">
        <p14:creationId xmlns:p14="http://schemas.microsoft.com/office/powerpoint/2010/main" val="2904087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5F756-114E-5E47-A6CF-F137A5C66B7E}"/>
              </a:ext>
            </a:extLst>
          </p:cNvPr>
          <p:cNvSpPr>
            <a:spLocks noGrp="1"/>
          </p:cNvSpPr>
          <p:nvPr>
            <p:ph type="title"/>
          </p:nvPr>
        </p:nvSpPr>
        <p:spPr/>
        <p:txBody>
          <a:bodyPr/>
          <a:lstStyle/>
          <a:p>
            <a:r>
              <a:rPr lang="en-US" b="1" dirty="0"/>
              <a:t>Distributed Computing (continued)</a:t>
            </a:r>
            <a:endParaRPr lang="en-US" dirty="0"/>
          </a:p>
        </p:txBody>
      </p:sp>
      <p:sp>
        <p:nvSpPr>
          <p:cNvPr id="3" name="Content Placeholder 2">
            <a:extLst>
              <a:ext uri="{FF2B5EF4-FFF2-40B4-BE49-F238E27FC236}">
                <a16:creationId xmlns:a16="http://schemas.microsoft.com/office/drawing/2014/main" id="{4944E6B1-B784-0D43-B056-D56278DF23E2}"/>
              </a:ext>
            </a:extLst>
          </p:cNvPr>
          <p:cNvSpPr>
            <a:spLocks noGrp="1"/>
          </p:cNvSpPr>
          <p:nvPr>
            <p:ph idx="1"/>
          </p:nvPr>
        </p:nvSpPr>
        <p:spPr/>
        <p:txBody>
          <a:bodyPr/>
          <a:lstStyle/>
          <a:p>
            <a:r>
              <a:rPr lang="en-US" dirty="0"/>
              <a:t>Distributed systems are characterized by:</a:t>
            </a:r>
          </a:p>
          <a:p>
            <a:pPr lvl="1"/>
            <a:r>
              <a:rPr lang="en-US" dirty="0"/>
              <a:t>Remote information access (Message passing).</a:t>
            </a:r>
          </a:p>
          <a:p>
            <a:pPr lvl="1"/>
            <a:r>
              <a:rPr lang="en-US" dirty="0">
                <a:highlight>
                  <a:srgbClr val="FFFF00"/>
                </a:highlight>
              </a:rPr>
              <a:t>High availability</a:t>
            </a:r>
            <a:r>
              <a:rPr lang="en-US" dirty="0"/>
              <a:t> (replication, mirrored execution).</a:t>
            </a:r>
          </a:p>
          <a:p>
            <a:pPr lvl="1"/>
            <a:r>
              <a:rPr lang="en-US" dirty="0">
                <a:highlight>
                  <a:srgbClr val="FFFF00"/>
                </a:highlight>
              </a:rPr>
              <a:t>Fault tolerance.</a:t>
            </a:r>
          </a:p>
          <a:p>
            <a:pPr lvl="1"/>
            <a:r>
              <a:rPr lang="en-US" dirty="0"/>
              <a:t>Security.</a:t>
            </a:r>
          </a:p>
        </p:txBody>
      </p:sp>
      <p:sp>
        <p:nvSpPr>
          <p:cNvPr id="5" name="Slide Number Placeholder 4">
            <a:extLst>
              <a:ext uri="{FF2B5EF4-FFF2-40B4-BE49-F238E27FC236}">
                <a16:creationId xmlns:a16="http://schemas.microsoft.com/office/drawing/2014/main" id="{E2472FFD-4BB9-9344-AB20-BA2A047E42BE}"/>
              </a:ext>
            </a:extLst>
          </p:cNvPr>
          <p:cNvSpPr>
            <a:spLocks noGrp="1"/>
          </p:cNvSpPr>
          <p:nvPr>
            <p:ph type="sldNum" sz="quarter" idx="12"/>
          </p:nvPr>
        </p:nvSpPr>
        <p:spPr/>
        <p:txBody>
          <a:bodyPr/>
          <a:lstStyle/>
          <a:p>
            <a:fld id="{B6A95138-A96E-2F42-A959-2EFD44FE4AB7}" type="slidenum">
              <a:rPr lang="en-US" smtClean="0"/>
              <a:pPr/>
              <a:t>17</a:t>
            </a:fld>
            <a:endParaRPr lang="en-US" dirty="0"/>
          </a:p>
        </p:txBody>
      </p:sp>
    </p:spTree>
    <p:extLst>
      <p:ext uri="{BB962C8B-B14F-4D97-AF65-F5344CB8AC3E}">
        <p14:creationId xmlns:p14="http://schemas.microsoft.com/office/powerpoint/2010/main" val="338189432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A117399-ACFD-48F8-A139-34B0FD70E60B}"/>
              </a:ext>
            </a:extLst>
          </p:cNvPr>
          <p:cNvSpPr>
            <a:spLocks noGrp="1"/>
          </p:cNvSpPr>
          <p:nvPr>
            <p:ph type="title"/>
          </p:nvPr>
        </p:nvSpPr>
        <p:spPr/>
        <p:txBody>
          <a:bodyPr/>
          <a:lstStyle/>
          <a:p>
            <a:r>
              <a:rPr lang="en-US" dirty="0"/>
              <a:t>Services covered in this course</a:t>
            </a:r>
          </a:p>
        </p:txBody>
      </p:sp>
      <p:grpSp>
        <p:nvGrpSpPr>
          <p:cNvPr id="34" name="Group 33">
            <a:extLst>
              <a:ext uri="{FF2B5EF4-FFF2-40B4-BE49-F238E27FC236}">
                <a16:creationId xmlns:a16="http://schemas.microsoft.com/office/drawing/2014/main" id="{AB36C249-9536-41E5-8C30-BEDC41FA036F}"/>
              </a:ext>
              <a:ext uri="{C183D7F6-B498-43B3-948B-1728B52AA6E4}">
                <adec:decorative xmlns:adec="http://schemas.microsoft.com/office/drawing/2017/decorative" val="1"/>
              </a:ext>
            </a:extLst>
          </p:cNvPr>
          <p:cNvGrpSpPr/>
          <p:nvPr/>
        </p:nvGrpSpPr>
        <p:grpSpPr>
          <a:xfrm>
            <a:off x="213507" y="1262084"/>
            <a:ext cx="11789316" cy="5040445"/>
            <a:chOff x="213507" y="1262084"/>
            <a:chExt cx="11789316" cy="5040445"/>
          </a:xfrm>
        </p:grpSpPr>
        <p:grpSp>
          <p:nvGrpSpPr>
            <p:cNvPr id="30" name="Group 29">
              <a:extLst>
                <a:ext uri="{FF2B5EF4-FFF2-40B4-BE49-F238E27FC236}">
                  <a16:creationId xmlns:a16="http://schemas.microsoft.com/office/drawing/2014/main" id="{38104B63-51CF-4FFF-97E3-3AED45322727}"/>
                </a:ext>
                <a:ext uri="{C183D7F6-B498-43B3-948B-1728B52AA6E4}">
                  <adec:decorative xmlns:adec="http://schemas.microsoft.com/office/drawing/2017/decorative" val="1"/>
                </a:ext>
              </a:extLst>
            </p:cNvPr>
            <p:cNvGrpSpPr/>
            <p:nvPr/>
          </p:nvGrpSpPr>
          <p:grpSpPr>
            <a:xfrm>
              <a:off x="8345223" y="4565169"/>
              <a:ext cx="3657600" cy="1737360"/>
              <a:chOff x="8345223" y="4565169"/>
              <a:chExt cx="3657600" cy="1737360"/>
            </a:xfrm>
          </p:grpSpPr>
          <p:sp>
            <p:nvSpPr>
              <p:cNvPr id="15" name="Rectangle 14">
                <a:extLst>
                  <a:ext uri="{FF2B5EF4-FFF2-40B4-BE49-F238E27FC236}">
                    <a16:creationId xmlns:a16="http://schemas.microsoft.com/office/drawing/2014/main" id="{588D2523-9C34-441C-B5FD-3263442A439F}"/>
                  </a:ext>
                </a:extLst>
              </p:cNvPr>
              <p:cNvSpPr/>
              <p:nvPr/>
            </p:nvSpPr>
            <p:spPr>
              <a:xfrm>
                <a:off x="8345223" y="4565169"/>
                <a:ext cx="3657600" cy="173736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AWS Cost Management </a:t>
                </a:r>
                <a:br>
                  <a:rPr lang="en-US" b="1" dirty="0">
                    <a:solidFill>
                      <a:schemeClr val="tx1"/>
                    </a:solidFill>
                  </a:rPr>
                </a:br>
                <a:r>
                  <a:rPr lang="en-US" b="1" dirty="0">
                    <a:solidFill>
                      <a:schemeClr val="tx1"/>
                    </a:solidFill>
                  </a:rPr>
                  <a:t>services</a:t>
                </a:r>
                <a:r>
                  <a:rPr lang="en-US" dirty="0">
                    <a:solidFill>
                      <a:schemeClr val="tx1"/>
                    </a:solidFill>
                  </a:rPr>
                  <a:t> –</a:t>
                </a:r>
              </a:p>
              <a:p>
                <a:pPr marL="285750" indent="-285750">
                  <a:buFont typeface="Arial" panose="020B0604020202020204" pitchFamily="34" charset="0"/>
                  <a:buChar char="•"/>
                </a:pPr>
                <a:r>
                  <a:rPr lang="en-US" dirty="0">
                    <a:solidFill>
                      <a:schemeClr val="tx1"/>
                    </a:solidFill>
                  </a:rPr>
                  <a:t>AWS Cost &amp; Usage </a:t>
                </a:r>
                <a:br>
                  <a:rPr lang="en-US" dirty="0">
                    <a:solidFill>
                      <a:schemeClr val="tx1"/>
                    </a:solidFill>
                  </a:rPr>
                </a:br>
                <a:r>
                  <a:rPr lang="en-US" dirty="0">
                    <a:solidFill>
                      <a:schemeClr val="tx1"/>
                    </a:solidFill>
                  </a:rPr>
                  <a:t>Report</a:t>
                </a:r>
              </a:p>
              <a:p>
                <a:pPr marL="285750" indent="-285750">
                  <a:buFont typeface="Arial" panose="020B0604020202020204" pitchFamily="34" charset="0"/>
                  <a:buChar char="•"/>
                </a:pPr>
                <a:r>
                  <a:rPr lang="en-US" dirty="0">
                    <a:solidFill>
                      <a:schemeClr val="tx1"/>
                    </a:solidFill>
                  </a:rPr>
                  <a:t>AWS Budgets</a:t>
                </a:r>
              </a:p>
              <a:p>
                <a:pPr marL="285750" indent="-285750">
                  <a:buFont typeface="Arial" panose="020B0604020202020204" pitchFamily="34" charset="0"/>
                  <a:buChar char="•"/>
                </a:pPr>
                <a:r>
                  <a:rPr lang="en-US" dirty="0">
                    <a:solidFill>
                      <a:schemeClr val="tx1"/>
                    </a:solidFill>
                  </a:rPr>
                  <a:t>AWS Cost Explorer</a:t>
                </a:r>
              </a:p>
            </p:txBody>
          </p:sp>
          <p:pic>
            <p:nvPicPr>
              <p:cNvPr id="16" name="Graphic 15">
                <a:extLst>
                  <a:ext uri="{FF2B5EF4-FFF2-40B4-BE49-F238E27FC236}">
                    <a16:creationId xmlns:a16="http://schemas.microsoft.com/office/drawing/2014/main" id="{7B5B0F29-CB99-4CAD-86D8-E3F0E53D349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50323" y="4565169"/>
                <a:ext cx="952500" cy="952500"/>
              </a:xfrm>
              <a:prstGeom prst="rect">
                <a:avLst/>
              </a:prstGeom>
            </p:spPr>
          </p:pic>
        </p:grpSp>
        <p:grpSp>
          <p:nvGrpSpPr>
            <p:cNvPr id="25" name="Group 24">
              <a:extLst>
                <a:ext uri="{FF2B5EF4-FFF2-40B4-BE49-F238E27FC236}">
                  <a16:creationId xmlns:a16="http://schemas.microsoft.com/office/drawing/2014/main" id="{C20B9882-F592-4930-B21B-7B464B163C5F}"/>
                </a:ext>
                <a:ext uri="{C183D7F6-B498-43B3-948B-1728B52AA6E4}">
                  <adec:decorative xmlns:adec="http://schemas.microsoft.com/office/drawing/2017/decorative" val="1"/>
                </a:ext>
              </a:extLst>
            </p:cNvPr>
            <p:cNvGrpSpPr/>
            <p:nvPr/>
          </p:nvGrpSpPr>
          <p:grpSpPr>
            <a:xfrm>
              <a:off x="8345223" y="1262084"/>
              <a:ext cx="3657600" cy="3108960"/>
              <a:chOff x="8617076" y="1313778"/>
              <a:chExt cx="3657600" cy="3108960"/>
            </a:xfrm>
          </p:grpSpPr>
          <p:sp>
            <p:nvSpPr>
              <p:cNvPr id="14" name="Rectangle 13">
                <a:extLst>
                  <a:ext uri="{FF2B5EF4-FFF2-40B4-BE49-F238E27FC236}">
                    <a16:creationId xmlns:a16="http://schemas.microsoft.com/office/drawing/2014/main" id="{6F959FA9-4DD8-4188-B35D-CC395FC83F4B}"/>
                  </a:ext>
                </a:extLst>
              </p:cNvPr>
              <p:cNvSpPr/>
              <p:nvPr/>
            </p:nvSpPr>
            <p:spPr>
              <a:xfrm>
                <a:off x="8617076" y="1313778"/>
                <a:ext cx="3657600" cy="310896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Management and </a:t>
                </a:r>
                <a:br>
                  <a:rPr lang="en-US" b="1" dirty="0">
                    <a:solidFill>
                      <a:schemeClr val="tx1"/>
                    </a:solidFill>
                  </a:rPr>
                </a:br>
                <a:r>
                  <a:rPr lang="en-US" b="1" dirty="0">
                    <a:solidFill>
                      <a:schemeClr val="tx1"/>
                    </a:solidFill>
                  </a:rPr>
                  <a:t>Governance services</a:t>
                </a:r>
                <a:r>
                  <a:rPr lang="en-US" dirty="0">
                    <a:solidFill>
                      <a:schemeClr val="tx1"/>
                    </a:solidFill>
                  </a:rPr>
                  <a:t> –</a:t>
                </a:r>
              </a:p>
              <a:p>
                <a:pPr marL="285750" indent="-285750">
                  <a:buFont typeface="Arial" panose="020B0604020202020204" pitchFamily="34" charset="0"/>
                  <a:buChar char="•"/>
                </a:pPr>
                <a:r>
                  <a:rPr lang="en-US" dirty="0">
                    <a:solidFill>
                      <a:schemeClr val="tx1"/>
                    </a:solidFill>
                  </a:rPr>
                  <a:t>AWS Trusted Advisor</a:t>
                </a:r>
              </a:p>
              <a:p>
                <a:pPr marL="285750" indent="-285750">
                  <a:buFont typeface="Arial" panose="020B0604020202020204" pitchFamily="34" charset="0"/>
                  <a:buChar char="•"/>
                </a:pPr>
                <a:r>
                  <a:rPr lang="en-US" dirty="0">
                    <a:solidFill>
                      <a:schemeClr val="tx1"/>
                    </a:solidFill>
                  </a:rPr>
                  <a:t>AWS CloudWatch</a:t>
                </a:r>
              </a:p>
              <a:p>
                <a:pPr marL="285750" indent="-285750">
                  <a:buFont typeface="Arial" panose="020B0604020202020204" pitchFamily="34" charset="0"/>
                  <a:buChar char="•"/>
                </a:pPr>
                <a:r>
                  <a:rPr lang="en-US" dirty="0">
                    <a:solidFill>
                      <a:schemeClr val="tx1"/>
                    </a:solidFill>
                  </a:rPr>
                  <a:t>AWS CloudTrail</a:t>
                </a:r>
              </a:p>
              <a:p>
                <a:pPr marL="285750" indent="-285750">
                  <a:buFont typeface="Arial" panose="020B0604020202020204" pitchFamily="34" charset="0"/>
                  <a:buChar char="•"/>
                </a:pPr>
                <a:r>
                  <a:rPr lang="en-US" dirty="0">
                    <a:solidFill>
                      <a:schemeClr val="tx1"/>
                    </a:solidFill>
                  </a:rPr>
                  <a:t>AWS Well-Architected Tool</a:t>
                </a:r>
              </a:p>
              <a:p>
                <a:pPr marL="285750" indent="-285750">
                  <a:buFont typeface="Arial" panose="020B0604020202020204" pitchFamily="34" charset="0"/>
                  <a:buChar char="•"/>
                </a:pPr>
                <a:r>
                  <a:rPr lang="en-US" dirty="0">
                    <a:solidFill>
                      <a:schemeClr val="tx1"/>
                    </a:solidFill>
                  </a:rPr>
                  <a:t>AWS Auto Scaling</a:t>
                </a:r>
              </a:p>
              <a:p>
                <a:pPr marL="285750" indent="-285750">
                  <a:buFont typeface="Arial" panose="020B0604020202020204" pitchFamily="34" charset="0"/>
                  <a:buChar char="•"/>
                </a:pPr>
                <a:r>
                  <a:rPr lang="en-US" dirty="0">
                    <a:solidFill>
                      <a:schemeClr val="tx1"/>
                    </a:solidFill>
                  </a:rPr>
                  <a:t>AWS Command Line Interface</a:t>
                </a:r>
              </a:p>
              <a:p>
                <a:pPr marL="285750" indent="-285750">
                  <a:buFont typeface="Arial" panose="020B0604020202020204" pitchFamily="34" charset="0"/>
                  <a:buChar char="•"/>
                </a:pPr>
                <a:r>
                  <a:rPr lang="en-US" dirty="0">
                    <a:solidFill>
                      <a:schemeClr val="tx1"/>
                    </a:solidFill>
                  </a:rPr>
                  <a:t>AWS Config</a:t>
                </a:r>
              </a:p>
              <a:p>
                <a:pPr marL="285750" indent="-285750">
                  <a:buFont typeface="Arial" panose="020B0604020202020204" pitchFamily="34" charset="0"/>
                  <a:buChar char="•"/>
                </a:pPr>
                <a:r>
                  <a:rPr lang="en-US" dirty="0">
                    <a:solidFill>
                      <a:schemeClr val="tx1"/>
                    </a:solidFill>
                  </a:rPr>
                  <a:t>AWS Management Console</a:t>
                </a:r>
              </a:p>
              <a:p>
                <a:pPr marL="285750" indent="-285750">
                  <a:buFont typeface="Arial" panose="020B0604020202020204" pitchFamily="34" charset="0"/>
                  <a:buChar char="•"/>
                </a:pPr>
                <a:r>
                  <a:rPr lang="en-US" dirty="0">
                    <a:solidFill>
                      <a:schemeClr val="tx1"/>
                    </a:solidFill>
                  </a:rPr>
                  <a:t>AWS Organizations</a:t>
                </a:r>
              </a:p>
            </p:txBody>
          </p:sp>
          <p:pic>
            <p:nvPicPr>
              <p:cNvPr id="17" name="Graphic 16">
                <a:extLst>
                  <a:ext uri="{FF2B5EF4-FFF2-40B4-BE49-F238E27FC236}">
                    <a16:creationId xmlns:a16="http://schemas.microsoft.com/office/drawing/2014/main" id="{86231876-1F15-45AA-A0D8-DBB4645B9B55}"/>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22176" y="1313778"/>
                <a:ext cx="952500" cy="952500"/>
              </a:xfrm>
              <a:prstGeom prst="rect">
                <a:avLst/>
              </a:prstGeom>
            </p:spPr>
          </p:pic>
        </p:grpSp>
        <p:grpSp>
          <p:nvGrpSpPr>
            <p:cNvPr id="23" name="Group 22">
              <a:extLst>
                <a:ext uri="{FF2B5EF4-FFF2-40B4-BE49-F238E27FC236}">
                  <a16:creationId xmlns:a16="http://schemas.microsoft.com/office/drawing/2014/main" id="{8217D444-66CF-4532-85BE-AF8392F2E323}"/>
                </a:ext>
                <a:ext uri="{C183D7F6-B498-43B3-948B-1728B52AA6E4}">
                  <adec:decorative xmlns:adec="http://schemas.microsoft.com/office/drawing/2017/decorative" val="1"/>
                </a:ext>
              </a:extLst>
            </p:cNvPr>
            <p:cNvGrpSpPr/>
            <p:nvPr/>
          </p:nvGrpSpPr>
          <p:grpSpPr>
            <a:xfrm>
              <a:off x="213507" y="1262084"/>
              <a:ext cx="3657600" cy="2560320"/>
              <a:chOff x="485360" y="1262084"/>
              <a:chExt cx="3657600" cy="2560320"/>
            </a:xfrm>
          </p:grpSpPr>
          <p:sp>
            <p:nvSpPr>
              <p:cNvPr id="6" name="Rectangle 5">
                <a:extLst>
                  <a:ext uri="{FF2B5EF4-FFF2-40B4-BE49-F238E27FC236}">
                    <a16:creationId xmlns:a16="http://schemas.microsoft.com/office/drawing/2014/main" id="{C6CDBA70-960A-4098-817D-A32EB18BE912}"/>
                  </a:ext>
                </a:extLst>
              </p:cNvPr>
              <p:cNvSpPr/>
              <p:nvPr/>
            </p:nvSpPr>
            <p:spPr>
              <a:xfrm>
                <a:off x="485360" y="1262084"/>
                <a:ext cx="3657600" cy="256032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Compute services</a:t>
                </a:r>
                <a:r>
                  <a:rPr lang="en-US" dirty="0">
                    <a:solidFill>
                      <a:schemeClr val="tx1"/>
                    </a:solidFill>
                  </a:rPr>
                  <a:t> –</a:t>
                </a:r>
              </a:p>
              <a:p>
                <a:pPr marL="285750" indent="-285750">
                  <a:buFont typeface="Arial" panose="020B0604020202020204" pitchFamily="34" charset="0"/>
                  <a:buChar char="•"/>
                </a:pPr>
                <a:r>
                  <a:rPr lang="en-US" dirty="0">
                    <a:solidFill>
                      <a:schemeClr val="tx1"/>
                    </a:solidFill>
                  </a:rPr>
                  <a:t>Amazon EC2</a:t>
                </a:r>
              </a:p>
              <a:p>
                <a:pPr marL="285750" indent="-285750">
                  <a:buFont typeface="Arial" panose="020B0604020202020204" pitchFamily="34" charset="0"/>
                  <a:buChar char="•"/>
                </a:pPr>
                <a:r>
                  <a:rPr lang="en-US" dirty="0">
                    <a:solidFill>
                      <a:schemeClr val="tx1"/>
                    </a:solidFill>
                  </a:rPr>
                  <a:t>AWS Lambda</a:t>
                </a:r>
              </a:p>
              <a:p>
                <a:pPr marL="285750" indent="-285750">
                  <a:buFont typeface="Arial" panose="020B0604020202020204" pitchFamily="34" charset="0"/>
                  <a:buChar char="•"/>
                </a:pPr>
                <a:r>
                  <a:rPr lang="en-US" dirty="0">
                    <a:solidFill>
                      <a:schemeClr val="tx1"/>
                    </a:solidFill>
                  </a:rPr>
                  <a:t>AWS Elastic Beanstalk</a:t>
                </a:r>
              </a:p>
              <a:p>
                <a:pPr marL="285750" indent="-285750">
                  <a:buFont typeface="Arial" panose="020B0604020202020204" pitchFamily="34" charset="0"/>
                  <a:buChar char="•"/>
                </a:pPr>
                <a:r>
                  <a:rPr lang="en-US" dirty="0">
                    <a:solidFill>
                      <a:schemeClr val="tx1"/>
                    </a:solidFill>
                  </a:rPr>
                  <a:t>Amazon EC2 Auto Scaling</a:t>
                </a:r>
              </a:p>
              <a:p>
                <a:pPr marL="285750" indent="-285750">
                  <a:buFont typeface="Arial" panose="020B0604020202020204" pitchFamily="34" charset="0"/>
                  <a:buChar char="•"/>
                </a:pPr>
                <a:r>
                  <a:rPr lang="en-US" dirty="0">
                    <a:solidFill>
                      <a:schemeClr val="tx1"/>
                    </a:solidFill>
                  </a:rPr>
                  <a:t>Amazon ECS</a:t>
                </a:r>
              </a:p>
              <a:p>
                <a:pPr marL="285750" indent="-285750">
                  <a:buFont typeface="Arial" panose="020B0604020202020204" pitchFamily="34" charset="0"/>
                  <a:buChar char="•"/>
                </a:pPr>
                <a:r>
                  <a:rPr lang="en-US" dirty="0">
                    <a:solidFill>
                      <a:schemeClr val="tx1"/>
                    </a:solidFill>
                  </a:rPr>
                  <a:t>Amazon EKS</a:t>
                </a:r>
              </a:p>
              <a:p>
                <a:pPr marL="285750" indent="-285750">
                  <a:buFont typeface="Arial" panose="020B0604020202020204" pitchFamily="34" charset="0"/>
                  <a:buChar char="•"/>
                </a:pPr>
                <a:r>
                  <a:rPr lang="en-US" dirty="0">
                    <a:solidFill>
                      <a:schemeClr val="tx1"/>
                    </a:solidFill>
                  </a:rPr>
                  <a:t>Amazon ECR</a:t>
                </a:r>
              </a:p>
              <a:p>
                <a:pPr marL="285750" indent="-285750">
                  <a:buFont typeface="Arial" panose="020B0604020202020204" pitchFamily="34" charset="0"/>
                  <a:buChar char="•"/>
                </a:pPr>
                <a:r>
                  <a:rPr lang="en-US" dirty="0">
                    <a:solidFill>
                      <a:schemeClr val="tx1"/>
                    </a:solidFill>
                  </a:rPr>
                  <a:t>AWS </a:t>
                </a:r>
                <a:r>
                  <a:rPr lang="en-US" dirty="0" err="1">
                    <a:solidFill>
                      <a:schemeClr val="tx1"/>
                    </a:solidFill>
                  </a:rPr>
                  <a:t>Fargate</a:t>
                </a:r>
                <a:endParaRPr lang="en-US" dirty="0">
                  <a:solidFill>
                    <a:schemeClr val="tx1"/>
                  </a:solidFill>
                </a:endParaRPr>
              </a:p>
            </p:txBody>
          </p:sp>
          <p:pic>
            <p:nvPicPr>
              <p:cNvPr id="18" name="Graphic 17">
                <a:extLst>
                  <a:ext uri="{FF2B5EF4-FFF2-40B4-BE49-F238E27FC236}">
                    <a16:creationId xmlns:a16="http://schemas.microsoft.com/office/drawing/2014/main" id="{69DD8796-36E6-4C9E-90E8-926F4A140B18}"/>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90460" y="1262084"/>
                <a:ext cx="952500" cy="952500"/>
              </a:xfrm>
              <a:prstGeom prst="rect">
                <a:avLst/>
              </a:prstGeom>
            </p:spPr>
          </p:pic>
        </p:grpSp>
        <p:grpSp>
          <p:nvGrpSpPr>
            <p:cNvPr id="27" name="Group 26">
              <a:extLst>
                <a:ext uri="{FF2B5EF4-FFF2-40B4-BE49-F238E27FC236}">
                  <a16:creationId xmlns:a16="http://schemas.microsoft.com/office/drawing/2014/main" id="{47225EAA-BE4D-4854-BEA6-D3235895A340}"/>
                </a:ext>
                <a:ext uri="{C183D7F6-B498-43B3-948B-1728B52AA6E4}">
                  <adec:decorative xmlns:adec="http://schemas.microsoft.com/office/drawing/2017/decorative" val="1"/>
                </a:ext>
              </a:extLst>
            </p:cNvPr>
            <p:cNvGrpSpPr/>
            <p:nvPr/>
          </p:nvGrpSpPr>
          <p:grpSpPr>
            <a:xfrm>
              <a:off x="4279365" y="4565169"/>
              <a:ext cx="3657600" cy="1737360"/>
              <a:chOff x="213507" y="4065373"/>
              <a:chExt cx="3657600" cy="1737360"/>
            </a:xfrm>
          </p:grpSpPr>
          <p:sp>
            <p:nvSpPr>
              <p:cNvPr id="7" name="Rectangle 6">
                <a:extLst>
                  <a:ext uri="{FF2B5EF4-FFF2-40B4-BE49-F238E27FC236}">
                    <a16:creationId xmlns:a16="http://schemas.microsoft.com/office/drawing/2014/main" id="{70CC8A2F-C48A-478E-9C82-850C3EE9C6C4}"/>
                  </a:ext>
                </a:extLst>
              </p:cNvPr>
              <p:cNvSpPr/>
              <p:nvPr/>
            </p:nvSpPr>
            <p:spPr>
              <a:xfrm>
                <a:off x="213507" y="4065373"/>
                <a:ext cx="3657600" cy="173736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Networking and Content </a:t>
                </a:r>
                <a:br>
                  <a:rPr lang="en-US" b="1" dirty="0">
                    <a:solidFill>
                      <a:schemeClr val="tx1"/>
                    </a:solidFill>
                  </a:rPr>
                </a:br>
                <a:r>
                  <a:rPr lang="en-US" b="1" dirty="0">
                    <a:solidFill>
                      <a:schemeClr val="tx1"/>
                    </a:solidFill>
                  </a:rPr>
                  <a:t>Delivery services</a:t>
                </a:r>
                <a:r>
                  <a:rPr lang="en-US" dirty="0">
                    <a:solidFill>
                      <a:schemeClr val="tx1"/>
                    </a:solidFill>
                  </a:rPr>
                  <a:t> –</a:t>
                </a:r>
              </a:p>
              <a:p>
                <a:pPr marL="285750" indent="-285750">
                  <a:buFont typeface="Arial" panose="020B0604020202020204" pitchFamily="34" charset="0"/>
                  <a:buChar char="•"/>
                </a:pPr>
                <a:r>
                  <a:rPr lang="en-US" dirty="0">
                    <a:solidFill>
                      <a:schemeClr val="tx1"/>
                    </a:solidFill>
                  </a:rPr>
                  <a:t>Amazon VPC</a:t>
                </a:r>
              </a:p>
              <a:p>
                <a:pPr marL="285750" indent="-285750">
                  <a:buFont typeface="Arial" panose="020B0604020202020204" pitchFamily="34" charset="0"/>
                  <a:buChar char="•"/>
                </a:pPr>
                <a:r>
                  <a:rPr lang="en-US" dirty="0">
                    <a:solidFill>
                      <a:schemeClr val="tx1"/>
                    </a:solidFill>
                  </a:rPr>
                  <a:t>Amazon Route 53</a:t>
                </a:r>
              </a:p>
              <a:p>
                <a:pPr marL="285750" indent="-285750">
                  <a:buFont typeface="Arial" panose="020B0604020202020204" pitchFamily="34" charset="0"/>
                  <a:buChar char="•"/>
                </a:pPr>
                <a:r>
                  <a:rPr lang="en-US" dirty="0">
                    <a:solidFill>
                      <a:schemeClr val="tx1"/>
                    </a:solidFill>
                  </a:rPr>
                  <a:t>Amazon CloudFront</a:t>
                </a:r>
              </a:p>
              <a:p>
                <a:pPr marL="285750" indent="-285750">
                  <a:buFont typeface="Arial" panose="020B0604020202020204" pitchFamily="34" charset="0"/>
                  <a:buChar char="•"/>
                </a:pPr>
                <a:r>
                  <a:rPr lang="en-US" dirty="0">
                    <a:solidFill>
                      <a:schemeClr val="tx1"/>
                    </a:solidFill>
                  </a:rPr>
                  <a:t>Elastic Load Balancing</a:t>
                </a:r>
              </a:p>
            </p:txBody>
          </p:sp>
          <p:pic>
            <p:nvPicPr>
              <p:cNvPr id="19" name="Graphic 18">
                <a:extLst>
                  <a:ext uri="{FF2B5EF4-FFF2-40B4-BE49-F238E27FC236}">
                    <a16:creationId xmlns:a16="http://schemas.microsoft.com/office/drawing/2014/main" id="{962CDCC8-7439-4768-A5F1-28E915A9E87A}"/>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18607" y="4065373"/>
                <a:ext cx="952500" cy="952500"/>
              </a:xfrm>
              <a:prstGeom prst="rect">
                <a:avLst/>
              </a:prstGeom>
            </p:spPr>
          </p:pic>
        </p:grpSp>
        <p:grpSp>
          <p:nvGrpSpPr>
            <p:cNvPr id="24" name="Group 23">
              <a:extLst>
                <a:ext uri="{FF2B5EF4-FFF2-40B4-BE49-F238E27FC236}">
                  <a16:creationId xmlns:a16="http://schemas.microsoft.com/office/drawing/2014/main" id="{4CF9800D-A9E1-4D45-9CE7-6387CF6AB897}"/>
                </a:ext>
                <a:ext uri="{C183D7F6-B498-43B3-948B-1728B52AA6E4}">
                  <adec:decorative xmlns:adec="http://schemas.microsoft.com/office/drawing/2017/decorative" val="1"/>
                </a:ext>
              </a:extLst>
            </p:cNvPr>
            <p:cNvGrpSpPr/>
            <p:nvPr/>
          </p:nvGrpSpPr>
          <p:grpSpPr>
            <a:xfrm>
              <a:off x="4279365" y="1262084"/>
              <a:ext cx="3657600" cy="1463040"/>
              <a:chOff x="3870754" y="1405218"/>
              <a:chExt cx="3657600" cy="1463040"/>
            </a:xfrm>
          </p:grpSpPr>
          <p:sp>
            <p:nvSpPr>
              <p:cNvPr id="11" name="Rectangle 10">
                <a:extLst>
                  <a:ext uri="{FF2B5EF4-FFF2-40B4-BE49-F238E27FC236}">
                    <a16:creationId xmlns:a16="http://schemas.microsoft.com/office/drawing/2014/main" id="{E9858DC9-50D9-482F-B862-0F0E53804D74}"/>
                  </a:ext>
                </a:extLst>
              </p:cNvPr>
              <p:cNvSpPr/>
              <p:nvPr/>
            </p:nvSpPr>
            <p:spPr>
              <a:xfrm>
                <a:off x="3870754" y="1405218"/>
                <a:ext cx="3657600" cy="1463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Storage services</a:t>
                </a:r>
                <a:r>
                  <a:rPr lang="en-US" dirty="0">
                    <a:solidFill>
                      <a:schemeClr val="tx1"/>
                    </a:solidFill>
                  </a:rPr>
                  <a:t> –</a:t>
                </a:r>
              </a:p>
              <a:p>
                <a:pPr marL="285750" indent="-285750">
                  <a:buFont typeface="Arial" panose="020B0604020202020204" pitchFamily="34" charset="0"/>
                  <a:buChar char="•"/>
                </a:pPr>
                <a:r>
                  <a:rPr lang="en-US" dirty="0">
                    <a:solidFill>
                      <a:schemeClr val="tx1"/>
                    </a:solidFill>
                  </a:rPr>
                  <a:t>Amazon S3</a:t>
                </a:r>
              </a:p>
              <a:p>
                <a:pPr marL="285750" indent="-285750">
                  <a:buFont typeface="Arial" panose="020B0604020202020204" pitchFamily="34" charset="0"/>
                  <a:buChar char="•"/>
                </a:pPr>
                <a:r>
                  <a:rPr lang="en-US" dirty="0">
                    <a:solidFill>
                      <a:schemeClr val="tx1"/>
                    </a:solidFill>
                  </a:rPr>
                  <a:t>Amazon S3 Glacier</a:t>
                </a:r>
              </a:p>
              <a:p>
                <a:pPr marL="285750" indent="-285750">
                  <a:buFont typeface="Arial" panose="020B0604020202020204" pitchFamily="34" charset="0"/>
                  <a:buChar char="•"/>
                </a:pPr>
                <a:r>
                  <a:rPr lang="en-US" dirty="0">
                    <a:solidFill>
                      <a:schemeClr val="tx1"/>
                    </a:solidFill>
                  </a:rPr>
                  <a:t>Amazon EFS</a:t>
                </a:r>
              </a:p>
              <a:p>
                <a:pPr marL="285750" indent="-285750">
                  <a:buFont typeface="Arial" panose="020B0604020202020204" pitchFamily="34" charset="0"/>
                  <a:buChar char="•"/>
                </a:pPr>
                <a:r>
                  <a:rPr lang="en-US" dirty="0">
                    <a:solidFill>
                      <a:schemeClr val="tx1"/>
                    </a:solidFill>
                  </a:rPr>
                  <a:t>Amazon EBS</a:t>
                </a:r>
              </a:p>
            </p:txBody>
          </p:sp>
          <p:pic>
            <p:nvPicPr>
              <p:cNvPr id="20" name="Graphic 19">
                <a:extLst>
                  <a:ext uri="{FF2B5EF4-FFF2-40B4-BE49-F238E27FC236}">
                    <a16:creationId xmlns:a16="http://schemas.microsoft.com/office/drawing/2014/main" id="{F16B8D4E-9D89-478C-A02B-0ECEA9EC365C}"/>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554869" y="1405218"/>
                <a:ext cx="952500" cy="952500"/>
              </a:xfrm>
              <a:prstGeom prst="rect">
                <a:avLst/>
              </a:prstGeom>
            </p:spPr>
          </p:pic>
        </p:grpSp>
        <p:grpSp>
          <p:nvGrpSpPr>
            <p:cNvPr id="28" name="Group 27">
              <a:extLst>
                <a:ext uri="{FF2B5EF4-FFF2-40B4-BE49-F238E27FC236}">
                  <a16:creationId xmlns:a16="http://schemas.microsoft.com/office/drawing/2014/main" id="{6072A09E-4B22-44EC-BFA5-98EC60759458}"/>
                </a:ext>
                <a:ext uri="{C183D7F6-B498-43B3-948B-1728B52AA6E4}">
                  <adec:decorative xmlns:adec="http://schemas.microsoft.com/office/drawing/2017/decorative" val="1"/>
                </a:ext>
              </a:extLst>
            </p:cNvPr>
            <p:cNvGrpSpPr/>
            <p:nvPr/>
          </p:nvGrpSpPr>
          <p:grpSpPr>
            <a:xfrm>
              <a:off x="4279365" y="2913627"/>
              <a:ext cx="3657600" cy="1463040"/>
              <a:chOff x="4138359" y="2914606"/>
              <a:chExt cx="3657600" cy="1463040"/>
            </a:xfrm>
          </p:grpSpPr>
          <p:sp>
            <p:nvSpPr>
              <p:cNvPr id="12" name="Rectangle 11">
                <a:extLst>
                  <a:ext uri="{FF2B5EF4-FFF2-40B4-BE49-F238E27FC236}">
                    <a16:creationId xmlns:a16="http://schemas.microsoft.com/office/drawing/2014/main" id="{D45D2EF2-ABDD-4EC4-BD07-31436240B915}"/>
                  </a:ext>
                </a:extLst>
              </p:cNvPr>
              <p:cNvSpPr/>
              <p:nvPr/>
            </p:nvSpPr>
            <p:spPr>
              <a:xfrm>
                <a:off x="4138359" y="2914606"/>
                <a:ext cx="3657600" cy="146304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Database services</a:t>
                </a:r>
                <a:r>
                  <a:rPr lang="en-US" dirty="0">
                    <a:solidFill>
                      <a:schemeClr val="tx1"/>
                    </a:solidFill>
                  </a:rPr>
                  <a:t> –</a:t>
                </a:r>
              </a:p>
              <a:p>
                <a:pPr marL="285750" indent="-285750">
                  <a:buFont typeface="Arial" panose="020B0604020202020204" pitchFamily="34" charset="0"/>
                  <a:buChar char="•"/>
                </a:pPr>
                <a:r>
                  <a:rPr lang="en-US" dirty="0">
                    <a:solidFill>
                      <a:schemeClr val="tx1"/>
                    </a:solidFill>
                  </a:rPr>
                  <a:t>Amazon RDS</a:t>
                </a:r>
              </a:p>
              <a:p>
                <a:pPr marL="285750" indent="-285750">
                  <a:buFont typeface="Arial" panose="020B0604020202020204" pitchFamily="34" charset="0"/>
                  <a:buChar char="•"/>
                </a:pPr>
                <a:r>
                  <a:rPr lang="en-US" dirty="0">
                    <a:solidFill>
                      <a:schemeClr val="tx1"/>
                    </a:solidFill>
                  </a:rPr>
                  <a:t>Amazon DynamoDB</a:t>
                </a:r>
              </a:p>
              <a:p>
                <a:pPr marL="285750" indent="-285750">
                  <a:buFont typeface="Arial" panose="020B0604020202020204" pitchFamily="34" charset="0"/>
                  <a:buChar char="•"/>
                </a:pPr>
                <a:r>
                  <a:rPr lang="en-US" dirty="0">
                    <a:solidFill>
                      <a:schemeClr val="tx1"/>
                    </a:solidFill>
                  </a:rPr>
                  <a:t>Amazon Redshift</a:t>
                </a:r>
              </a:p>
              <a:p>
                <a:pPr marL="285750" indent="-285750">
                  <a:buFont typeface="Arial" panose="020B0604020202020204" pitchFamily="34" charset="0"/>
                  <a:buChar char="•"/>
                </a:pPr>
                <a:r>
                  <a:rPr lang="en-US" dirty="0">
                    <a:solidFill>
                      <a:schemeClr val="tx1"/>
                    </a:solidFill>
                  </a:rPr>
                  <a:t>Amazon Aurora</a:t>
                </a:r>
              </a:p>
            </p:txBody>
          </p:sp>
          <p:pic>
            <p:nvPicPr>
              <p:cNvPr id="21" name="Graphic 20">
                <a:extLst>
                  <a:ext uri="{FF2B5EF4-FFF2-40B4-BE49-F238E27FC236}">
                    <a16:creationId xmlns:a16="http://schemas.microsoft.com/office/drawing/2014/main" id="{B91CAA38-3E3D-4B60-B64B-AE46FCFE2C6B}"/>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843459" y="2914606"/>
                <a:ext cx="952500" cy="952500"/>
              </a:xfrm>
              <a:prstGeom prst="rect">
                <a:avLst/>
              </a:prstGeom>
            </p:spPr>
          </p:pic>
        </p:grpSp>
        <p:grpSp>
          <p:nvGrpSpPr>
            <p:cNvPr id="26" name="Group 25">
              <a:extLst>
                <a:ext uri="{FF2B5EF4-FFF2-40B4-BE49-F238E27FC236}">
                  <a16:creationId xmlns:a16="http://schemas.microsoft.com/office/drawing/2014/main" id="{3F398F01-D7FF-4C47-BB1A-AC5C4BF9DAA9}"/>
                </a:ext>
                <a:ext uri="{C183D7F6-B498-43B3-948B-1728B52AA6E4}">
                  <adec:decorative xmlns:adec="http://schemas.microsoft.com/office/drawing/2017/decorative" val="1"/>
                </a:ext>
              </a:extLst>
            </p:cNvPr>
            <p:cNvGrpSpPr/>
            <p:nvPr/>
          </p:nvGrpSpPr>
          <p:grpSpPr>
            <a:xfrm>
              <a:off x="213507" y="4290849"/>
              <a:ext cx="3657600" cy="2011680"/>
              <a:chOff x="4258380" y="4530794"/>
              <a:chExt cx="3657600" cy="2011680"/>
            </a:xfrm>
          </p:grpSpPr>
          <p:sp>
            <p:nvSpPr>
              <p:cNvPr id="13" name="Rectangle 12">
                <a:extLst>
                  <a:ext uri="{FF2B5EF4-FFF2-40B4-BE49-F238E27FC236}">
                    <a16:creationId xmlns:a16="http://schemas.microsoft.com/office/drawing/2014/main" id="{70B7F073-77D0-4472-8FBA-C14D58D47B90}"/>
                  </a:ext>
                </a:extLst>
              </p:cNvPr>
              <p:cNvSpPr/>
              <p:nvPr/>
            </p:nvSpPr>
            <p:spPr>
              <a:xfrm>
                <a:off x="4258380" y="4530794"/>
                <a:ext cx="3657600" cy="2011680"/>
              </a:xfrm>
              <a:prstGeom prst="rect">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Security, Identity, and </a:t>
                </a:r>
                <a:br>
                  <a:rPr lang="en-US" b="1" dirty="0">
                    <a:solidFill>
                      <a:schemeClr val="tx1"/>
                    </a:solidFill>
                  </a:rPr>
                </a:br>
                <a:r>
                  <a:rPr lang="en-US" b="1" dirty="0">
                    <a:solidFill>
                      <a:schemeClr val="tx1"/>
                    </a:solidFill>
                  </a:rPr>
                  <a:t>Compliance services</a:t>
                </a:r>
                <a:r>
                  <a:rPr lang="en-US" dirty="0">
                    <a:solidFill>
                      <a:schemeClr val="tx1"/>
                    </a:solidFill>
                  </a:rPr>
                  <a:t> –</a:t>
                </a:r>
              </a:p>
              <a:p>
                <a:pPr marL="285750" indent="-285750">
                  <a:buFont typeface="Arial" panose="020B0604020202020204" pitchFamily="34" charset="0"/>
                  <a:buChar char="•"/>
                </a:pPr>
                <a:r>
                  <a:rPr lang="en-US" dirty="0">
                    <a:solidFill>
                      <a:schemeClr val="tx1"/>
                    </a:solidFill>
                  </a:rPr>
                  <a:t>AWS IAM</a:t>
                </a:r>
              </a:p>
              <a:p>
                <a:pPr marL="285750" indent="-285750">
                  <a:buFont typeface="Arial" panose="020B0604020202020204" pitchFamily="34" charset="0"/>
                  <a:buChar char="•"/>
                </a:pPr>
                <a:r>
                  <a:rPr lang="en-US" dirty="0">
                    <a:solidFill>
                      <a:schemeClr val="tx1"/>
                    </a:solidFill>
                  </a:rPr>
                  <a:t>Amazon Cognito</a:t>
                </a:r>
              </a:p>
              <a:p>
                <a:pPr marL="285750" indent="-285750">
                  <a:buFont typeface="Arial" panose="020B0604020202020204" pitchFamily="34" charset="0"/>
                  <a:buChar char="•"/>
                </a:pPr>
                <a:r>
                  <a:rPr lang="en-US" dirty="0">
                    <a:solidFill>
                      <a:schemeClr val="tx1"/>
                    </a:solidFill>
                  </a:rPr>
                  <a:t>AWS Shield</a:t>
                </a:r>
              </a:p>
              <a:p>
                <a:pPr marL="285750" indent="-285750">
                  <a:buFont typeface="Arial" panose="020B0604020202020204" pitchFamily="34" charset="0"/>
                  <a:buChar char="•"/>
                </a:pPr>
                <a:r>
                  <a:rPr lang="en-US" dirty="0">
                    <a:solidFill>
                      <a:schemeClr val="tx1"/>
                    </a:solidFill>
                  </a:rPr>
                  <a:t>AWS Artifact</a:t>
                </a:r>
              </a:p>
              <a:p>
                <a:pPr marL="285750" indent="-285750">
                  <a:buFont typeface="Arial" panose="020B0604020202020204" pitchFamily="34" charset="0"/>
                  <a:buChar char="•"/>
                </a:pPr>
                <a:r>
                  <a:rPr lang="en-US" dirty="0">
                    <a:solidFill>
                      <a:schemeClr val="tx1"/>
                    </a:solidFill>
                  </a:rPr>
                  <a:t>AWS KMS</a:t>
                </a:r>
              </a:p>
            </p:txBody>
          </p:sp>
          <p:pic>
            <p:nvPicPr>
              <p:cNvPr id="22" name="Graphic 21">
                <a:extLst>
                  <a:ext uri="{FF2B5EF4-FFF2-40B4-BE49-F238E27FC236}">
                    <a16:creationId xmlns:a16="http://schemas.microsoft.com/office/drawing/2014/main" id="{75E8E0D8-C945-420A-8B0C-B5D29E86971F}"/>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963480" y="4530794"/>
                <a:ext cx="952500" cy="952500"/>
              </a:xfrm>
              <a:prstGeom prst="rect">
                <a:avLst/>
              </a:prstGeom>
            </p:spPr>
          </p:pic>
        </p:grpSp>
      </p:grpSp>
      <p:sp>
        <p:nvSpPr>
          <p:cNvPr id="4" name="Slide Number Placeholder 3">
            <a:extLst>
              <a:ext uri="{FF2B5EF4-FFF2-40B4-BE49-F238E27FC236}">
                <a16:creationId xmlns:a16="http://schemas.microsoft.com/office/drawing/2014/main" id="{3971867C-A9B5-4232-85ED-2FB43C1DFF66}"/>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170</a:t>
            </a:fld>
            <a:endParaRPr lang="en-US" dirty="0"/>
          </a:p>
        </p:txBody>
      </p:sp>
    </p:spTree>
    <p:custDataLst>
      <p:tags r:id="rId1"/>
    </p:custDataLst>
    <p:extLst>
      <p:ext uri="{BB962C8B-B14F-4D97-AF65-F5344CB8AC3E}">
        <p14:creationId xmlns:p14="http://schemas.microsoft.com/office/powerpoint/2010/main" val="2013329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Autofit/>
          </a:bodyPr>
          <a:lstStyle/>
          <a:p>
            <a:r>
              <a:rPr lang="en-US" dirty="0"/>
              <a:t>Three ways to interact with AWS</a:t>
            </a:r>
          </a:p>
        </p:txBody>
      </p:sp>
      <p:pic>
        <p:nvPicPr>
          <p:cNvPr id="4" name="Picture 3" descr="The AWS Management Console is a graphical interfac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646" y="1133180"/>
            <a:ext cx="1950791" cy="1950791"/>
          </a:xfrm>
          <a:prstGeom prst="rect">
            <a:avLst/>
          </a:prstGeom>
          <a:ln>
            <a:noFill/>
          </a:ln>
          <a:effectLst/>
        </p:spPr>
      </p:pic>
      <p:sp>
        <p:nvSpPr>
          <p:cNvPr id="5" name="TextBox 4"/>
          <p:cNvSpPr txBox="1"/>
          <p:nvPr/>
        </p:nvSpPr>
        <p:spPr>
          <a:xfrm>
            <a:off x="2841143" y="1458719"/>
            <a:ext cx="4554637" cy="430887"/>
          </a:xfrm>
          <a:prstGeom prst="rect">
            <a:avLst/>
          </a:prstGeom>
          <a:noFill/>
        </p:spPr>
        <p:txBody>
          <a:bodyPr wrap="square" lIns="0" tIns="0" rIns="0" bIns="0" rtlCol="0">
            <a:spAutoFit/>
          </a:bodyPr>
          <a:lstStyle/>
          <a:p>
            <a:pPr defTabSz="1219170">
              <a:defRPr/>
            </a:pPr>
            <a:r>
              <a:rPr lang="en-US" sz="2800" b="1" kern="0" dirty="0">
                <a:latin typeface="Amazon Ember Light" panose="020B0403020204020204" pitchFamily="34" charset="0"/>
                <a:ea typeface="Amazon Ember Light" panose="020B0403020204020204" pitchFamily="34" charset="0"/>
                <a:cs typeface="Amazon Ember Light" panose="020B0403020204020204" pitchFamily="34" charset="0"/>
              </a:rPr>
              <a:t>AWS Management Console</a:t>
            </a:r>
          </a:p>
        </p:txBody>
      </p:sp>
      <p:sp>
        <p:nvSpPr>
          <p:cNvPr id="6" name="TextBox 5"/>
          <p:cNvSpPr txBox="1"/>
          <p:nvPr/>
        </p:nvSpPr>
        <p:spPr>
          <a:xfrm>
            <a:off x="2830112" y="2010469"/>
            <a:ext cx="8421637" cy="338554"/>
          </a:xfrm>
          <a:prstGeom prst="rect">
            <a:avLst/>
          </a:prstGeom>
          <a:noFill/>
        </p:spPr>
        <p:txBody>
          <a:bodyPr wrap="square" lIns="0" tIns="0" rIns="0" bIns="0" rtlCol="0">
            <a:spAutoFit/>
          </a:bodyPr>
          <a:lstStyle/>
          <a:p>
            <a:pPr defTabSz="1219170">
              <a:defRPr/>
            </a:pPr>
            <a:r>
              <a:rPr lang="en-US" sz="2200" kern="0" dirty="0">
                <a:latin typeface="Amazon Ember Light" panose="020B0403020204020204" pitchFamily="34" charset="0"/>
                <a:ea typeface="Amazon Ember Light" panose="020B0403020204020204" pitchFamily="34" charset="0"/>
                <a:cs typeface="Amazon Ember Light" panose="020B0403020204020204" pitchFamily="34" charset="0"/>
              </a:rPr>
              <a:t>Easy-to-use graphical interface</a:t>
            </a:r>
          </a:p>
        </p:txBody>
      </p:sp>
      <p:pic>
        <p:nvPicPr>
          <p:cNvPr id="2050" name="Picture 2" descr="The command line provides direct access to servic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047" y="3234638"/>
            <a:ext cx="1871528" cy="1203301"/>
          </a:xfrm>
          <a:prstGeom prst="rect">
            <a:avLst/>
          </a:prstGeom>
          <a:noFill/>
          <a:ln>
            <a:noFill/>
          </a:ln>
          <a:effectLst/>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830111" y="3185274"/>
            <a:ext cx="5988068" cy="430887"/>
          </a:xfrm>
          <a:prstGeom prst="rect">
            <a:avLst/>
          </a:prstGeom>
          <a:noFill/>
        </p:spPr>
        <p:txBody>
          <a:bodyPr wrap="square" lIns="0" tIns="0" rIns="0" bIns="0" rtlCol="0">
            <a:spAutoFit/>
          </a:bodyPr>
          <a:lstStyle>
            <a:defPPr>
              <a:defRPr lang="en-US"/>
            </a:defPPr>
            <a:lvl1pPr defTabSz="1219170">
              <a:defRPr sz="2800" b="1" kern="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solidFill>
                  <a:schemeClr val="tx1"/>
                </a:solidFill>
              </a:rPr>
              <a:t>Command Line Interface (AWS CLI)</a:t>
            </a:r>
          </a:p>
        </p:txBody>
      </p:sp>
      <p:sp>
        <p:nvSpPr>
          <p:cNvPr id="8" name="TextBox 7"/>
          <p:cNvSpPr txBox="1"/>
          <p:nvPr/>
        </p:nvSpPr>
        <p:spPr>
          <a:xfrm>
            <a:off x="2853653" y="3712032"/>
            <a:ext cx="8195348" cy="338554"/>
          </a:xfrm>
          <a:prstGeom prst="rect">
            <a:avLst/>
          </a:prstGeom>
          <a:noFill/>
        </p:spPr>
        <p:txBody>
          <a:bodyPr wrap="square" lIns="0" tIns="0" rIns="0" bIns="0" rtlCol="0">
            <a:spAutoFit/>
          </a:bodyPr>
          <a:lstStyle/>
          <a:p>
            <a:pPr defTabSz="1219170">
              <a:defRPr/>
            </a:pPr>
            <a:r>
              <a:rPr lang="en-US" sz="2200" kern="0" dirty="0">
                <a:latin typeface="Amazon Ember Light" panose="020B0403020204020204" pitchFamily="34" charset="0"/>
                <a:ea typeface="Amazon Ember Light" panose="020B0403020204020204" pitchFamily="34" charset="0"/>
                <a:cs typeface="Amazon Ember Light" panose="020B0403020204020204" pitchFamily="34" charset="0"/>
              </a:rPr>
              <a:t>Access to services by discrete commands or scripts</a:t>
            </a:r>
          </a:p>
        </p:txBody>
      </p:sp>
      <p:pic>
        <p:nvPicPr>
          <p:cNvPr id="2052" name="Picture 4" descr="SDKs allow you to access services using cod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0046" y="4893090"/>
            <a:ext cx="1871529" cy="1299863"/>
          </a:xfrm>
          <a:prstGeom prst="rect">
            <a:avLst/>
          </a:prstGeom>
          <a:noFill/>
          <a:ln>
            <a:solidFill>
              <a:schemeClr val="tx1"/>
            </a:solidFill>
          </a:ln>
          <a:effectLst/>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852175" y="4854383"/>
            <a:ext cx="5588440" cy="430887"/>
          </a:xfrm>
          <a:prstGeom prst="rect">
            <a:avLst/>
          </a:prstGeom>
          <a:noFill/>
        </p:spPr>
        <p:txBody>
          <a:bodyPr wrap="square" lIns="0" tIns="0" rIns="0" bIns="0" rtlCol="0">
            <a:spAutoFit/>
          </a:bodyPr>
          <a:lstStyle>
            <a:defPPr>
              <a:defRPr lang="en-US"/>
            </a:defPPr>
            <a:lvl1pPr defTabSz="1219170">
              <a:defRPr sz="2800" b="1" kern="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solidFill>
                  <a:schemeClr val="tx1"/>
                </a:solidFill>
              </a:rPr>
              <a:t>Software Development Kits (SDKs)</a:t>
            </a:r>
          </a:p>
        </p:txBody>
      </p:sp>
      <p:sp>
        <p:nvSpPr>
          <p:cNvPr id="10" name="TextBox 9"/>
          <p:cNvSpPr txBox="1"/>
          <p:nvPr/>
        </p:nvSpPr>
        <p:spPr>
          <a:xfrm>
            <a:off x="2841144" y="5380206"/>
            <a:ext cx="8421637" cy="677108"/>
          </a:xfrm>
          <a:prstGeom prst="rect">
            <a:avLst/>
          </a:prstGeom>
          <a:noFill/>
        </p:spPr>
        <p:txBody>
          <a:bodyPr wrap="square" lIns="0" tIns="0" rIns="0" bIns="0" rtlCol="0">
            <a:spAutoFit/>
          </a:bodyPr>
          <a:lstStyle/>
          <a:p>
            <a:pPr defTabSz="1219170">
              <a:defRPr/>
            </a:pPr>
            <a:r>
              <a:rPr lang="en-US" sz="2200" kern="0" dirty="0">
                <a:latin typeface="Amazon Ember Light" panose="020B0403020204020204" pitchFamily="34" charset="0"/>
                <a:ea typeface="Amazon Ember Light" panose="020B0403020204020204" pitchFamily="34" charset="0"/>
                <a:cs typeface="Amazon Ember Light" panose="020B0403020204020204" pitchFamily="34" charset="0"/>
              </a:rPr>
              <a:t>Access services directly from your code (such as Java, Python, and others)</a:t>
            </a:r>
          </a:p>
        </p:txBody>
      </p:sp>
      <p:sp>
        <p:nvSpPr>
          <p:cNvPr id="3" name="Slide Number Placeholder 2">
            <a:extLs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171</a:t>
            </a:fld>
            <a:endParaRPr lang="en-US" dirty="0"/>
          </a:p>
        </p:txBody>
      </p:sp>
    </p:spTree>
    <p:custDataLst>
      <p:tags r:id="rId1"/>
    </p:custDataLst>
    <p:extLst>
      <p:ext uri="{BB962C8B-B14F-4D97-AF65-F5344CB8AC3E}">
        <p14:creationId xmlns:p14="http://schemas.microsoft.com/office/powerpoint/2010/main" val="215101911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t>Section 3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sz="2400" dirty="0"/>
              <a:t>AWS is a secure cloud platform that offers a broad set of global cloud-based products called services that are designed to work together.</a:t>
            </a:r>
          </a:p>
          <a:p>
            <a:r>
              <a:rPr lang="en-US" sz="2400" dirty="0"/>
              <a:t>There are many categories of AWS services, and each category has many services to choose from.</a:t>
            </a:r>
          </a:p>
          <a:p>
            <a:r>
              <a:rPr lang="en-US" sz="2400" dirty="0"/>
              <a:t>Choose a service based on your business goals and technology requirements.</a:t>
            </a:r>
          </a:p>
          <a:p>
            <a:r>
              <a:rPr lang="en-US" sz="2400" dirty="0"/>
              <a:t>There are three ways to interact with AWS services.</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172</a:t>
            </a:fld>
            <a:endParaRPr lang="en-US" dirty="0"/>
          </a:p>
        </p:txBody>
      </p:sp>
    </p:spTree>
    <p:custDataLst>
      <p:tags r:id="rId1"/>
    </p:custDataLst>
    <p:extLst>
      <p:ext uri="{BB962C8B-B14F-4D97-AF65-F5344CB8AC3E}">
        <p14:creationId xmlns:p14="http://schemas.microsoft.com/office/powerpoint/2010/main" val="246750656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5CE37FC-7A8B-44D9-81E2-261BB07D0FE4}"/>
              </a:ext>
            </a:extLst>
          </p:cNvPr>
          <p:cNvSpPr>
            <a:spLocks noGrp="1"/>
          </p:cNvSpPr>
          <p:nvPr>
            <p:ph type="body" sz="quarter" idx="10"/>
          </p:nvPr>
        </p:nvSpPr>
        <p:spPr/>
        <p:txBody>
          <a:bodyPr/>
          <a:lstStyle/>
          <a:p>
            <a:r>
              <a:rPr lang="en-US" dirty="0"/>
              <a:t>Module 1: Cloud Concepts Overview</a:t>
            </a:r>
          </a:p>
        </p:txBody>
      </p:sp>
      <p:sp>
        <p:nvSpPr>
          <p:cNvPr id="2" name="Title 1">
            <a:extLst>
              <a:ext uri="{FF2B5EF4-FFF2-40B4-BE49-F238E27FC236}">
                <a16:creationId xmlns:a16="http://schemas.microsoft.com/office/drawing/2014/main" id="{F00BED13-8D2C-4766-9155-69F93F23130E}"/>
              </a:ext>
            </a:extLst>
          </p:cNvPr>
          <p:cNvSpPr>
            <a:spLocks noGrp="1"/>
          </p:cNvSpPr>
          <p:nvPr>
            <p:ph type="title"/>
          </p:nvPr>
        </p:nvSpPr>
        <p:spPr/>
        <p:txBody>
          <a:bodyPr/>
          <a:lstStyle/>
          <a:p>
            <a:r>
              <a:rPr lang="en-US" sz="4000" dirty="0"/>
              <a:t>Section 4: Moving to the AWS Cloud – The AWS Cloud Adoption Framework (AWS CAF)</a:t>
            </a:r>
          </a:p>
        </p:txBody>
      </p:sp>
    </p:spTree>
    <p:custDataLst>
      <p:tags r:id="rId1"/>
    </p:custDataLst>
    <p:extLst>
      <p:ext uri="{BB962C8B-B14F-4D97-AF65-F5344CB8AC3E}">
        <p14:creationId xmlns:p14="http://schemas.microsoft.com/office/powerpoint/2010/main" val="149781491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AWS Cloud Adoption Framework (AWS CAF)</a:t>
            </a:r>
          </a:p>
        </p:txBody>
      </p:sp>
      <p:pic>
        <p:nvPicPr>
          <p:cNvPr id="9" name="Picture 8" descr="aws caf perspectives.">
            <a:extLst>
              <a:ext uri="{FF2B5EF4-FFF2-40B4-BE49-F238E27FC236}">
                <a16:creationId xmlns:a16="http://schemas.microsoft.com/office/drawing/2014/main" id="{4094E6EC-892C-4F81-821B-9D3E33A843DE}"/>
              </a:ext>
            </a:extLst>
          </p:cNvPr>
          <p:cNvPicPr>
            <a:picLocks noChangeAspect="1"/>
          </p:cNvPicPr>
          <p:nvPr/>
        </p:nvPicPr>
        <p:blipFill>
          <a:blip r:embed="rId4"/>
          <a:stretch>
            <a:fillRect/>
          </a:stretch>
        </p:blipFill>
        <p:spPr>
          <a:xfrm>
            <a:off x="315106" y="1524228"/>
            <a:ext cx="5780894" cy="2611924"/>
          </a:xfrm>
          <a:prstGeom prst="rect">
            <a:avLst/>
          </a:prstGeom>
        </p:spPr>
      </p:pic>
      <p:sp>
        <p:nvSpPr>
          <p:cNvPr id="10" name="TextBox 9">
            <a:extLst>
              <a:ext uri="{FF2B5EF4-FFF2-40B4-BE49-F238E27FC236}">
                <a16:creationId xmlns:a16="http://schemas.microsoft.com/office/drawing/2014/main" id="{02919256-8B24-4E86-8A9D-2C5BEE6666EF}"/>
              </a:ext>
            </a:extLst>
          </p:cNvPr>
          <p:cNvSpPr txBox="1"/>
          <p:nvPr/>
        </p:nvSpPr>
        <p:spPr>
          <a:xfrm>
            <a:off x="1874493" y="4217567"/>
            <a:ext cx="2685351" cy="400110"/>
          </a:xfrm>
          <a:prstGeom prst="rect">
            <a:avLst/>
          </a:prstGeom>
          <a:noFill/>
        </p:spPr>
        <p:txBody>
          <a:bodyPr wrap="non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AWS CAF perspectives</a:t>
            </a:r>
          </a:p>
        </p:txBody>
      </p:sp>
      <p:sp>
        <p:nvSpPr>
          <p:cNvPr id="8" name="Content Placeholder 7">
            <a:extLst>
              <a:ext uri="{FF2B5EF4-FFF2-40B4-BE49-F238E27FC236}">
                <a16:creationId xmlns:a16="http://schemas.microsoft.com/office/drawing/2014/main" id="{05FEFD46-9772-45CB-877B-47378D20F30B}"/>
              </a:ext>
            </a:extLst>
          </p:cNvPr>
          <p:cNvSpPr>
            <a:spLocks noGrp="1"/>
          </p:cNvSpPr>
          <p:nvPr>
            <p:ph idx="13"/>
          </p:nvPr>
        </p:nvSpPr>
        <p:spPr/>
        <p:txBody>
          <a:bodyPr/>
          <a:lstStyle/>
          <a:p>
            <a:pPr>
              <a:buClr>
                <a:schemeClr val="tx1"/>
              </a:buClr>
            </a:pPr>
            <a:r>
              <a:rPr lang="en-US" b="1" dirty="0">
                <a:solidFill>
                  <a:schemeClr val="accent5"/>
                </a:solidFill>
              </a:rPr>
              <a:t>AWS CAF provides guidance and best practices to help organizations</a:t>
            </a:r>
            <a:r>
              <a:rPr lang="en-US" b="1" dirty="0">
                <a:solidFill>
                  <a:schemeClr val="accent6"/>
                </a:solidFill>
              </a:rPr>
              <a:t> </a:t>
            </a:r>
            <a:r>
              <a:rPr lang="en-US" dirty="0"/>
              <a:t>build a comprehensive approach to cloud computing across the organization and throughout the IT lifecycle to </a:t>
            </a:r>
            <a:r>
              <a:rPr lang="en-US" b="1" dirty="0">
                <a:solidFill>
                  <a:schemeClr val="accent5"/>
                </a:solidFill>
              </a:rPr>
              <a:t>accelerate successful cloud adoption</a:t>
            </a:r>
            <a:r>
              <a:rPr lang="en-US" dirty="0"/>
              <a:t>.</a:t>
            </a:r>
            <a:endParaRPr lang="en-US" b="1" dirty="0">
              <a:solidFill>
                <a:schemeClr val="accent6"/>
              </a:solidFill>
            </a:endParaRPr>
          </a:p>
          <a:p>
            <a:pPr>
              <a:buClr>
                <a:schemeClr val="tx1"/>
              </a:buClr>
            </a:pPr>
            <a:r>
              <a:rPr lang="en-US" dirty="0"/>
              <a:t>AWS CAF is organized into </a:t>
            </a:r>
            <a:r>
              <a:rPr lang="en-US" b="1" dirty="0">
                <a:solidFill>
                  <a:schemeClr val="accent5"/>
                </a:solidFill>
              </a:rPr>
              <a:t>six </a:t>
            </a:r>
            <a:r>
              <a:rPr lang="en-US" b="1" i="1" dirty="0">
                <a:solidFill>
                  <a:schemeClr val="accent5"/>
                </a:solidFill>
              </a:rPr>
              <a:t>perspectives</a:t>
            </a:r>
            <a:r>
              <a:rPr lang="en-US" dirty="0"/>
              <a:t>.</a:t>
            </a:r>
            <a:endParaRPr lang="en-US" b="1" i="1" dirty="0">
              <a:solidFill>
                <a:schemeClr val="accent6"/>
              </a:solidFill>
            </a:endParaRPr>
          </a:p>
          <a:p>
            <a:pPr>
              <a:buClr>
                <a:schemeClr val="tx1"/>
              </a:buClr>
            </a:pPr>
            <a:r>
              <a:rPr lang="en-US" dirty="0"/>
              <a:t>Perspectives consist of sets of </a:t>
            </a:r>
            <a:r>
              <a:rPr lang="en-US" b="1" i="1" dirty="0">
                <a:solidFill>
                  <a:schemeClr val="accent5"/>
                </a:solidFill>
              </a:rPr>
              <a:t>capabilities</a:t>
            </a:r>
            <a:r>
              <a:rPr lang="en-US" dirty="0"/>
              <a:t>.</a:t>
            </a:r>
          </a:p>
        </p:txBody>
      </p:sp>
      <p:sp>
        <p:nvSpPr>
          <p:cNvPr id="6" name="Slide Number Placeholder 5">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174</a:t>
            </a:fld>
            <a:endParaRPr lang="en-US" dirty="0"/>
          </a:p>
        </p:txBody>
      </p:sp>
    </p:spTree>
    <p:custDataLst>
      <p:tags r:id="rId1"/>
    </p:custDataLst>
    <p:extLst>
      <p:ext uri="{BB962C8B-B14F-4D97-AF65-F5344CB8AC3E}">
        <p14:creationId xmlns:p14="http://schemas.microsoft.com/office/powerpoint/2010/main" val="80303537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Six core perspectives</a:t>
            </a:r>
          </a:p>
        </p:txBody>
      </p:sp>
      <p:pic>
        <p:nvPicPr>
          <p:cNvPr id="27" name="Picture 26" descr="business, people, and governance perspectives focus on business capabilities.">
            <a:extLst>
              <a:ext uri="{FF2B5EF4-FFF2-40B4-BE49-F238E27FC236}">
                <a16:creationId xmlns:a16="http://schemas.microsoft.com/office/drawing/2014/main" id="{B82F95D5-3075-4D2C-B846-0DBC9C360364}"/>
              </a:ext>
            </a:extLst>
          </p:cNvPr>
          <p:cNvPicPr>
            <a:picLocks noChangeAspect="1"/>
          </p:cNvPicPr>
          <p:nvPr/>
        </p:nvPicPr>
        <p:blipFill rotWithShape="1">
          <a:blip r:embed="rId4"/>
          <a:srcRect r="50500"/>
          <a:stretch/>
        </p:blipFill>
        <p:spPr>
          <a:xfrm>
            <a:off x="2168987" y="1797361"/>
            <a:ext cx="2861543" cy="2611924"/>
          </a:xfrm>
          <a:prstGeom prst="rect">
            <a:avLst/>
          </a:prstGeom>
        </p:spPr>
      </p:pic>
      <p:sp>
        <p:nvSpPr>
          <p:cNvPr id="22" name="TextBox 21">
            <a:extLst>
              <a:ext uri="{FF2B5EF4-FFF2-40B4-BE49-F238E27FC236}">
                <a16:creationId xmlns:a16="http://schemas.microsoft.com/office/drawing/2014/main" id="{539CE67D-41AB-4EE8-ABAC-1B3D9DAC5AF2}"/>
              </a:ext>
            </a:extLst>
          </p:cNvPr>
          <p:cNvSpPr txBox="1"/>
          <p:nvPr/>
        </p:nvSpPr>
        <p:spPr>
          <a:xfrm>
            <a:off x="2050297" y="4616878"/>
            <a:ext cx="3098925" cy="954107"/>
          </a:xfrm>
          <a:prstGeom prst="rect">
            <a:avLst/>
          </a:prstGeom>
          <a:noFill/>
        </p:spPr>
        <p:txBody>
          <a:bodyPr wrap="none" rtlCol="0">
            <a:spAutoFit/>
          </a:bodyPr>
          <a:lstStyle/>
          <a:p>
            <a:pPr algn="ct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Focus on </a:t>
            </a:r>
            <a:r>
              <a:rPr lang="en-US" sz="28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business</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a:t>
            </a:r>
            <a:b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capabilities</a:t>
            </a:r>
          </a:p>
        </p:txBody>
      </p:sp>
      <p:pic>
        <p:nvPicPr>
          <p:cNvPr id="31" name="Picture 30" descr="platform, security, and operations perspectives focus on technical capabilities.">
            <a:extLst>
              <a:ext uri="{FF2B5EF4-FFF2-40B4-BE49-F238E27FC236}">
                <a16:creationId xmlns:a16="http://schemas.microsoft.com/office/drawing/2014/main" id="{537923F9-B096-470A-B193-1CC4021E1A82}"/>
              </a:ext>
            </a:extLst>
          </p:cNvPr>
          <p:cNvPicPr>
            <a:picLocks noChangeAspect="1"/>
          </p:cNvPicPr>
          <p:nvPr/>
        </p:nvPicPr>
        <p:blipFill rotWithShape="1">
          <a:blip r:embed="rId4"/>
          <a:srcRect l="50500"/>
          <a:stretch/>
        </p:blipFill>
        <p:spPr>
          <a:xfrm>
            <a:off x="6967714" y="1797361"/>
            <a:ext cx="2861544" cy="2611924"/>
          </a:xfrm>
          <a:prstGeom prst="rect">
            <a:avLst/>
          </a:prstGeom>
        </p:spPr>
      </p:pic>
      <p:sp>
        <p:nvSpPr>
          <p:cNvPr id="56" name="TextBox 55">
            <a:extLst>
              <a:ext uri="{FF2B5EF4-FFF2-40B4-BE49-F238E27FC236}">
                <a16:creationId xmlns:a16="http://schemas.microsoft.com/office/drawing/2014/main" id="{29160EE8-19E0-4A78-8E63-817DE34C2D46}"/>
              </a:ext>
            </a:extLst>
          </p:cNvPr>
          <p:cNvSpPr txBox="1"/>
          <p:nvPr/>
        </p:nvSpPr>
        <p:spPr>
          <a:xfrm>
            <a:off x="6812155" y="4611355"/>
            <a:ext cx="3172663" cy="954107"/>
          </a:xfrm>
          <a:prstGeom prst="rect">
            <a:avLst/>
          </a:prstGeom>
          <a:noFill/>
        </p:spPr>
        <p:txBody>
          <a:bodyPr wrap="none" rtlCol="0">
            <a:spAutoFit/>
          </a:bodyPr>
          <a:lstStyle/>
          <a:p>
            <a:pPr algn="ct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Focus on </a:t>
            </a:r>
            <a:r>
              <a:rPr lang="en-US" sz="28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technical</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a:t>
            </a:r>
            <a:b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capabilities</a:t>
            </a:r>
          </a:p>
        </p:txBody>
      </p:sp>
      <p:sp>
        <p:nvSpPr>
          <p:cNvPr id="4" name="Slide Number Placeholder 3">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175</a:t>
            </a:fld>
            <a:endParaRPr lang="en-US" dirty="0"/>
          </a:p>
        </p:txBody>
      </p:sp>
    </p:spTree>
    <p:custDataLst>
      <p:tags r:id="rId1"/>
    </p:custDataLst>
    <p:extLst>
      <p:ext uri="{BB962C8B-B14F-4D97-AF65-F5344CB8AC3E}">
        <p14:creationId xmlns:p14="http://schemas.microsoft.com/office/powerpoint/2010/main" val="93208887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27D9B4-95F9-4098-8A93-66181B73F2A4}"/>
              </a:ext>
            </a:extLst>
          </p:cNvPr>
          <p:cNvSpPr>
            <a:spLocks noGrp="1"/>
          </p:cNvSpPr>
          <p:nvPr>
            <p:ph type="title"/>
          </p:nvPr>
        </p:nvSpPr>
        <p:spPr/>
        <p:txBody>
          <a:bodyPr/>
          <a:lstStyle/>
          <a:p>
            <a:r>
              <a:rPr lang="en-US" dirty="0"/>
              <a:t>Business perspective</a:t>
            </a:r>
          </a:p>
        </p:txBody>
      </p:sp>
      <p:grpSp>
        <p:nvGrpSpPr>
          <p:cNvPr id="15" name="Group 14" descr="caf business perspective and capabilities.">
            <a:extLst>
              <a:ext uri="{FF2B5EF4-FFF2-40B4-BE49-F238E27FC236}">
                <a16:creationId xmlns:a16="http://schemas.microsoft.com/office/drawing/2014/main" id="{23EE4C2F-49BB-4BB8-880C-62BF14B038B5}"/>
              </a:ext>
            </a:extLst>
          </p:cNvPr>
          <p:cNvGrpSpPr/>
          <p:nvPr/>
        </p:nvGrpSpPr>
        <p:grpSpPr>
          <a:xfrm>
            <a:off x="419101" y="1528176"/>
            <a:ext cx="3470074" cy="4064550"/>
            <a:chOff x="419101" y="1528176"/>
            <a:chExt cx="3470074" cy="4064550"/>
          </a:xfrm>
        </p:grpSpPr>
        <p:pic>
          <p:nvPicPr>
            <p:cNvPr id="3" name="Picture 2" descr="caf business perspective and capabilities.">
              <a:extLst>
                <a:ext uri="{FF2B5EF4-FFF2-40B4-BE49-F238E27FC236}">
                  <a16:creationId xmlns:a16="http://schemas.microsoft.com/office/drawing/2014/main" id="{5DE2EE4C-11A8-4A5E-AD96-0998872BCC34}"/>
                </a:ext>
              </a:extLst>
            </p:cNvPr>
            <p:cNvPicPr>
              <a:picLocks noChangeAspect="1"/>
            </p:cNvPicPr>
            <p:nvPr/>
          </p:nvPicPr>
          <p:blipFill>
            <a:blip r:embed="rId4"/>
            <a:stretch>
              <a:fillRect/>
            </a:stretch>
          </p:blipFill>
          <p:spPr>
            <a:xfrm>
              <a:off x="419101" y="1528176"/>
              <a:ext cx="3470074" cy="4064550"/>
            </a:xfrm>
            <a:prstGeom prst="rect">
              <a:avLst/>
            </a:prstGeom>
          </p:spPr>
        </p:pic>
        <p:sp>
          <p:nvSpPr>
            <p:cNvPr id="2" name="TextBox 1">
              <a:extLst>
                <a:ext uri="{FF2B5EF4-FFF2-40B4-BE49-F238E27FC236}">
                  <a16:creationId xmlns:a16="http://schemas.microsoft.com/office/drawing/2014/main" id="{C107FC92-D204-4697-BC8E-D36820A450F4}"/>
                </a:ext>
              </a:extLst>
            </p:cNvPr>
            <p:cNvSpPr txBox="1"/>
            <p:nvPr/>
          </p:nvSpPr>
          <p:spPr>
            <a:xfrm>
              <a:off x="612736" y="2776169"/>
              <a:ext cx="1056700"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IT finance</a:t>
              </a:r>
            </a:p>
          </p:txBody>
        </p:sp>
        <p:sp>
          <p:nvSpPr>
            <p:cNvPr id="12" name="TextBox 11">
              <a:extLst>
                <a:ext uri="{FF2B5EF4-FFF2-40B4-BE49-F238E27FC236}">
                  <a16:creationId xmlns:a16="http://schemas.microsoft.com/office/drawing/2014/main" id="{0A3BE32A-EC3E-4EDE-BAFB-EC6C3F1BD32A}"/>
                </a:ext>
              </a:extLst>
            </p:cNvPr>
            <p:cNvSpPr txBox="1"/>
            <p:nvPr/>
          </p:nvSpPr>
          <p:spPr>
            <a:xfrm>
              <a:off x="612736" y="3511736"/>
              <a:ext cx="1133644"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IT strategy</a:t>
              </a:r>
            </a:p>
          </p:txBody>
        </p:sp>
        <p:sp>
          <p:nvSpPr>
            <p:cNvPr id="13" name="TextBox 12">
              <a:extLst>
                <a:ext uri="{FF2B5EF4-FFF2-40B4-BE49-F238E27FC236}">
                  <a16:creationId xmlns:a16="http://schemas.microsoft.com/office/drawing/2014/main" id="{8BF8912F-7FEC-4A4B-BF4B-D17523029876}"/>
                </a:ext>
              </a:extLst>
            </p:cNvPr>
            <p:cNvSpPr txBox="1"/>
            <p:nvPr/>
          </p:nvSpPr>
          <p:spPr>
            <a:xfrm>
              <a:off x="612736" y="4247303"/>
              <a:ext cx="1895071"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Benefits realization</a:t>
              </a:r>
            </a:p>
          </p:txBody>
        </p:sp>
        <p:sp>
          <p:nvSpPr>
            <p:cNvPr id="14" name="TextBox 13">
              <a:extLst>
                <a:ext uri="{FF2B5EF4-FFF2-40B4-BE49-F238E27FC236}">
                  <a16:creationId xmlns:a16="http://schemas.microsoft.com/office/drawing/2014/main" id="{ED9C18D4-178E-42F4-B57E-029C13C88775}"/>
                </a:ext>
              </a:extLst>
            </p:cNvPr>
            <p:cNvSpPr txBox="1"/>
            <p:nvPr/>
          </p:nvSpPr>
          <p:spPr>
            <a:xfrm>
              <a:off x="612736" y="4982871"/>
              <a:ext cx="2561920"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Business risk management</a:t>
              </a:r>
            </a:p>
          </p:txBody>
        </p:sp>
      </p:grpSp>
      <p:sp>
        <p:nvSpPr>
          <p:cNvPr id="16" name="TextBox 15">
            <a:extLst>
              <a:ext uri="{FF2B5EF4-FFF2-40B4-BE49-F238E27FC236}">
                <a16:creationId xmlns:a16="http://schemas.microsoft.com/office/drawing/2014/main" id="{FD7C096F-1FDA-4EFD-B254-4B600DBECE4E}"/>
              </a:ext>
            </a:extLst>
          </p:cNvPr>
          <p:cNvSpPr txBox="1"/>
          <p:nvPr/>
        </p:nvSpPr>
        <p:spPr>
          <a:xfrm>
            <a:off x="621291" y="5584883"/>
            <a:ext cx="3063659" cy="338554"/>
          </a:xfrm>
          <a:prstGeom prst="rect">
            <a:avLst/>
          </a:prstGeom>
          <a:noFill/>
        </p:spPr>
        <p:txBody>
          <a:bodyPr wrap="none" rtlCol="0">
            <a:sp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Business perspective capabilities</a:t>
            </a:r>
          </a:p>
        </p:txBody>
      </p:sp>
      <p:sp>
        <p:nvSpPr>
          <p:cNvPr id="11" name="Speech Bubble: Rectangle with Corners Rounded 10">
            <a:extLst>
              <a:ext uri="{FF2B5EF4-FFF2-40B4-BE49-F238E27FC236}">
                <a16:creationId xmlns:a16="http://schemas.microsoft.com/office/drawing/2014/main" id="{041FD849-F061-428A-BA4E-9F7099F438A5}"/>
              </a:ext>
            </a:extLst>
          </p:cNvPr>
          <p:cNvSpPr/>
          <p:nvPr/>
        </p:nvSpPr>
        <p:spPr>
          <a:xfrm>
            <a:off x="4534479" y="1528176"/>
            <a:ext cx="6968837" cy="1369403"/>
          </a:xfrm>
          <a:prstGeom prst="wedgeRoundRectCallout">
            <a:avLst>
              <a:gd name="adj1" fmla="val -8138"/>
              <a:gd name="adj2" fmla="val 76401"/>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solidFill>
                  <a:schemeClr val="tx1"/>
                </a:solidFill>
              </a:rPr>
              <a:t>We must ensure that </a:t>
            </a:r>
            <a:r>
              <a:rPr lang="en-US" sz="2400" b="1" dirty="0">
                <a:solidFill>
                  <a:schemeClr val="accent5"/>
                </a:solidFill>
              </a:rPr>
              <a:t>IT is aligned with business needs</a:t>
            </a:r>
            <a:r>
              <a:rPr lang="en-US" sz="2400" dirty="0">
                <a:solidFill>
                  <a:schemeClr val="tx1"/>
                </a:solidFill>
              </a:rPr>
              <a:t>, and that IT investments can be traced to demonstrable business results.</a:t>
            </a:r>
          </a:p>
        </p:txBody>
      </p:sp>
      <p:pic>
        <p:nvPicPr>
          <p:cNvPr id="7" name="Graphic 6">
            <a:extLst>
              <a:ext uri="{FF2B5EF4-FFF2-40B4-BE49-F238E27FC236}">
                <a16:creationId xmlns:a16="http://schemas.microsoft.com/office/drawing/2014/main" id="{0CEE030B-614E-4FC9-A72B-4111812E3AB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7077865" y="3387961"/>
            <a:ext cx="1882064" cy="1828800"/>
          </a:xfrm>
          <a:prstGeom prst="rect">
            <a:avLst/>
          </a:prstGeom>
        </p:spPr>
      </p:pic>
      <p:sp>
        <p:nvSpPr>
          <p:cNvPr id="8" name="TextBox 7">
            <a:extLst>
              <a:ext uri="{FF2B5EF4-FFF2-40B4-BE49-F238E27FC236}">
                <a16:creationId xmlns:a16="http://schemas.microsoft.com/office/drawing/2014/main" id="{C9052E33-3446-402C-8007-D7836A8783FB}"/>
              </a:ext>
            </a:extLst>
          </p:cNvPr>
          <p:cNvSpPr txBox="1"/>
          <p:nvPr/>
        </p:nvSpPr>
        <p:spPr>
          <a:xfrm>
            <a:off x="6364438" y="5216761"/>
            <a:ext cx="3308919" cy="1015663"/>
          </a:xfrm>
          <a:prstGeom prst="rect">
            <a:avLst/>
          </a:prstGeom>
          <a:noFill/>
        </p:spPr>
        <p:txBody>
          <a:bodyPr wrap="non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Business managers, finance </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managers, budget owners, </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and strategy stakeholders</a:t>
            </a:r>
          </a:p>
        </p:txBody>
      </p:sp>
      <p:sp>
        <p:nvSpPr>
          <p:cNvPr id="4" name="Slide Number Placeholder 3">
            <a:extLst>
              <a:ext uri="{FF2B5EF4-FFF2-40B4-BE49-F238E27FC236}">
                <a16:creationId xmlns:a16="http://schemas.microsoft.com/office/drawing/2014/main" id="{42748DBA-6EAC-4122-BD4C-03BBFEB4AF2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176</a:t>
            </a:fld>
            <a:endParaRPr lang="en-US" dirty="0"/>
          </a:p>
        </p:txBody>
      </p:sp>
    </p:spTree>
    <p:custDataLst>
      <p:tags r:id="rId1"/>
    </p:custDataLst>
    <p:extLst>
      <p:ext uri="{BB962C8B-B14F-4D97-AF65-F5344CB8AC3E}">
        <p14:creationId xmlns:p14="http://schemas.microsoft.com/office/powerpoint/2010/main" val="27581855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27D9B4-95F9-4098-8A93-66181B73F2A4}"/>
              </a:ext>
            </a:extLst>
          </p:cNvPr>
          <p:cNvSpPr>
            <a:spLocks noGrp="1"/>
          </p:cNvSpPr>
          <p:nvPr>
            <p:ph type="title"/>
          </p:nvPr>
        </p:nvSpPr>
        <p:spPr/>
        <p:txBody>
          <a:bodyPr/>
          <a:lstStyle/>
          <a:p>
            <a:r>
              <a:rPr lang="en-US" dirty="0"/>
              <a:t>People perspective</a:t>
            </a:r>
          </a:p>
        </p:txBody>
      </p:sp>
      <p:grpSp>
        <p:nvGrpSpPr>
          <p:cNvPr id="2" name="Group 1" descr="caf people perspective and capabilities.">
            <a:extLst>
              <a:ext uri="{FF2B5EF4-FFF2-40B4-BE49-F238E27FC236}">
                <a16:creationId xmlns:a16="http://schemas.microsoft.com/office/drawing/2014/main" id="{CE3ED518-7465-4870-A653-BB5F7B24A4E5}"/>
              </a:ext>
            </a:extLst>
          </p:cNvPr>
          <p:cNvGrpSpPr/>
          <p:nvPr/>
        </p:nvGrpSpPr>
        <p:grpSpPr>
          <a:xfrm>
            <a:off x="377735" y="1414291"/>
            <a:ext cx="3236784" cy="4473403"/>
            <a:chOff x="377735" y="1414291"/>
            <a:chExt cx="3236784" cy="4473403"/>
          </a:xfrm>
        </p:grpSpPr>
        <p:pic>
          <p:nvPicPr>
            <p:cNvPr id="3" name="Picture 2" descr="caf people perspective and capabilities.">
              <a:extLst>
                <a:ext uri="{FF2B5EF4-FFF2-40B4-BE49-F238E27FC236}">
                  <a16:creationId xmlns:a16="http://schemas.microsoft.com/office/drawing/2014/main" id="{BC612B13-8961-4F14-8B23-58148A056CC2}"/>
                </a:ext>
              </a:extLst>
            </p:cNvPr>
            <p:cNvPicPr>
              <a:picLocks noChangeAspect="1"/>
            </p:cNvPicPr>
            <p:nvPr/>
          </p:nvPicPr>
          <p:blipFill>
            <a:blip r:embed="rId4"/>
            <a:stretch>
              <a:fillRect/>
            </a:stretch>
          </p:blipFill>
          <p:spPr>
            <a:xfrm>
              <a:off x="377735" y="1414291"/>
              <a:ext cx="3236784" cy="4473403"/>
            </a:xfrm>
            <a:prstGeom prst="rect">
              <a:avLst/>
            </a:prstGeom>
          </p:spPr>
        </p:pic>
        <p:sp>
          <p:nvSpPr>
            <p:cNvPr id="9" name="TextBox 8">
              <a:extLst>
                <a:ext uri="{FF2B5EF4-FFF2-40B4-BE49-F238E27FC236}">
                  <a16:creationId xmlns:a16="http://schemas.microsoft.com/office/drawing/2014/main" id="{043AE840-B299-41B4-B6AE-0D0BBDE437CD}"/>
                </a:ext>
              </a:extLst>
            </p:cNvPr>
            <p:cNvSpPr txBox="1"/>
            <p:nvPr/>
          </p:nvSpPr>
          <p:spPr>
            <a:xfrm>
              <a:off x="581386" y="2576703"/>
              <a:ext cx="2257349"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Resource management</a:t>
              </a:r>
            </a:p>
          </p:txBody>
        </p:sp>
        <p:sp>
          <p:nvSpPr>
            <p:cNvPr id="11" name="TextBox 10">
              <a:extLst>
                <a:ext uri="{FF2B5EF4-FFF2-40B4-BE49-F238E27FC236}">
                  <a16:creationId xmlns:a16="http://schemas.microsoft.com/office/drawing/2014/main" id="{B4634F85-2E57-48DC-912F-4812582E4421}"/>
                </a:ext>
              </a:extLst>
            </p:cNvPr>
            <p:cNvSpPr txBox="1"/>
            <p:nvPr/>
          </p:nvSpPr>
          <p:spPr>
            <a:xfrm>
              <a:off x="581386" y="3265930"/>
              <a:ext cx="2249334"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Incentive management</a:t>
              </a:r>
            </a:p>
          </p:txBody>
        </p:sp>
        <p:sp>
          <p:nvSpPr>
            <p:cNvPr id="12" name="TextBox 11">
              <a:extLst>
                <a:ext uri="{FF2B5EF4-FFF2-40B4-BE49-F238E27FC236}">
                  <a16:creationId xmlns:a16="http://schemas.microsoft.com/office/drawing/2014/main" id="{B9A38E66-1ED1-42B7-93D9-A5E45AE42377}"/>
                </a:ext>
              </a:extLst>
            </p:cNvPr>
            <p:cNvSpPr txBox="1"/>
            <p:nvPr/>
          </p:nvSpPr>
          <p:spPr>
            <a:xfrm>
              <a:off x="581386" y="3943282"/>
              <a:ext cx="2021707"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Career management</a:t>
              </a:r>
            </a:p>
          </p:txBody>
        </p:sp>
        <p:sp>
          <p:nvSpPr>
            <p:cNvPr id="13" name="TextBox 12">
              <a:extLst>
                <a:ext uri="{FF2B5EF4-FFF2-40B4-BE49-F238E27FC236}">
                  <a16:creationId xmlns:a16="http://schemas.microsoft.com/office/drawing/2014/main" id="{D25B2734-DCCF-4961-849D-419031CC78F1}"/>
                </a:ext>
              </a:extLst>
            </p:cNvPr>
            <p:cNvSpPr txBox="1"/>
            <p:nvPr/>
          </p:nvSpPr>
          <p:spPr>
            <a:xfrm>
              <a:off x="581386" y="4632509"/>
              <a:ext cx="2172390"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Training management</a:t>
              </a:r>
            </a:p>
          </p:txBody>
        </p:sp>
        <p:sp>
          <p:nvSpPr>
            <p:cNvPr id="14" name="TextBox 13">
              <a:extLst>
                <a:ext uri="{FF2B5EF4-FFF2-40B4-BE49-F238E27FC236}">
                  <a16:creationId xmlns:a16="http://schemas.microsoft.com/office/drawing/2014/main" id="{D22A543D-490B-4689-A225-7239A3AFA4FF}"/>
                </a:ext>
              </a:extLst>
            </p:cNvPr>
            <p:cNvSpPr txBox="1"/>
            <p:nvPr/>
          </p:nvSpPr>
          <p:spPr>
            <a:xfrm>
              <a:off x="581386" y="5191112"/>
              <a:ext cx="2212465" cy="584775"/>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Organizational change</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management</a:t>
              </a:r>
            </a:p>
          </p:txBody>
        </p:sp>
      </p:grpSp>
      <p:sp>
        <p:nvSpPr>
          <p:cNvPr id="15" name="TextBox 14">
            <a:extLst>
              <a:ext uri="{FF2B5EF4-FFF2-40B4-BE49-F238E27FC236}">
                <a16:creationId xmlns:a16="http://schemas.microsoft.com/office/drawing/2014/main" id="{ABE154DA-B99A-46BC-BDEA-4ECD8A0CE030}"/>
              </a:ext>
            </a:extLst>
          </p:cNvPr>
          <p:cNvSpPr txBox="1"/>
          <p:nvPr/>
        </p:nvSpPr>
        <p:spPr>
          <a:xfrm>
            <a:off x="531001" y="5888546"/>
            <a:ext cx="2917786" cy="338554"/>
          </a:xfrm>
          <a:prstGeom prst="rect">
            <a:avLst/>
          </a:prstGeom>
          <a:noFill/>
        </p:spPr>
        <p:txBody>
          <a:bodyPr wrap="none" rtlCol="0">
            <a:sp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People perspective capabilities</a:t>
            </a:r>
          </a:p>
        </p:txBody>
      </p:sp>
      <p:sp>
        <p:nvSpPr>
          <p:cNvPr id="10" name="Speech Bubble: Rectangle with Corners Rounded 9">
            <a:extLst>
              <a:ext uri="{FF2B5EF4-FFF2-40B4-BE49-F238E27FC236}">
                <a16:creationId xmlns:a16="http://schemas.microsoft.com/office/drawing/2014/main" id="{48616E1D-98D3-4BEE-8303-CE751E6D58E6}"/>
              </a:ext>
            </a:extLst>
          </p:cNvPr>
          <p:cNvSpPr/>
          <p:nvPr/>
        </p:nvSpPr>
        <p:spPr>
          <a:xfrm>
            <a:off x="4551301" y="1528176"/>
            <a:ext cx="5134098" cy="1387081"/>
          </a:xfrm>
          <a:prstGeom prst="wedgeRoundRectCallout">
            <a:avLst>
              <a:gd name="adj1" fmla="val -14111"/>
              <a:gd name="adj2" fmla="val 82266"/>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solidFill>
                  <a:schemeClr val="tx1"/>
                </a:solidFill>
              </a:rPr>
              <a:t>We must prioritize </a:t>
            </a:r>
            <a:r>
              <a:rPr lang="en-US" sz="2400" b="1" dirty="0">
                <a:solidFill>
                  <a:schemeClr val="accent5"/>
                </a:solidFill>
              </a:rPr>
              <a:t>training, staffing, and organizational changes</a:t>
            </a:r>
            <a:r>
              <a:rPr lang="en-US" sz="2400" b="1" dirty="0">
                <a:solidFill>
                  <a:schemeClr val="accent6"/>
                </a:solidFill>
              </a:rPr>
              <a:t> </a:t>
            </a:r>
            <a:r>
              <a:rPr lang="en-US" sz="2400" dirty="0">
                <a:solidFill>
                  <a:schemeClr val="tx1"/>
                </a:solidFill>
              </a:rPr>
              <a:t>to build an agile organization.</a:t>
            </a:r>
            <a:br>
              <a:rPr lang="en-US" sz="2400" dirty="0">
                <a:solidFill>
                  <a:schemeClr val="tx1"/>
                </a:solidFill>
              </a:rPr>
            </a:br>
            <a:endParaRPr lang="en-US" sz="2400" dirty="0">
              <a:solidFill>
                <a:schemeClr val="tx1"/>
              </a:solidFill>
            </a:endParaRPr>
          </a:p>
          <a:p>
            <a:endParaRPr lang="en-US" sz="2000" dirty="0">
              <a:solidFill>
                <a:schemeClr val="tx1"/>
              </a:solidFill>
            </a:endParaRPr>
          </a:p>
        </p:txBody>
      </p:sp>
      <p:pic>
        <p:nvPicPr>
          <p:cNvPr id="7" name="Graphic 6">
            <a:extLst>
              <a:ext uri="{FF2B5EF4-FFF2-40B4-BE49-F238E27FC236}">
                <a16:creationId xmlns:a16="http://schemas.microsoft.com/office/drawing/2014/main" id="{0CEE030B-614E-4FC9-A72B-4111812E3AB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6177318" y="3430641"/>
            <a:ext cx="1882064" cy="1828800"/>
          </a:xfrm>
          <a:prstGeom prst="rect">
            <a:avLst/>
          </a:prstGeom>
        </p:spPr>
      </p:pic>
      <p:sp>
        <p:nvSpPr>
          <p:cNvPr id="8" name="TextBox 7">
            <a:extLst>
              <a:ext uri="{FF2B5EF4-FFF2-40B4-BE49-F238E27FC236}">
                <a16:creationId xmlns:a16="http://schemas.microsoft.com/office/drawing/2014/main" id="{C9052E33-3446-402C-8007-D7836A8783FB}"/>
              </a:ext>
            </a:extLst>
          </p:cNvPr>
          <p:cNvSpPr txBox="1"/>
          <p:nvPr/>
        </p:nvSpPr>
        <p:spPr>
          <a:xfrm>
            <a:off x="5499958" y="5263930"/>
            <a:ext cx="3236784" cy="707886"/>
          </a:xfrm>
          <a:prstGeom prst="rect">
            <a:avLst/>
          </a:prstGeom>
          <a:noFill/>
        </p:spPr>
        <p:txBody>
          <a:bodyPr wrap="non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Human resources, staffing, </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and people managers</a:t>
            </a:r>
          </a:p>
        </p:txBody>
      </p:sp>
      <p:sp>
        <p:nvSpPr>
          <p:cNvPr id="4" name="Slide Number Placeholder 3">
            <a:extLst>
              <a:ext uri="{FF2B5EF4-FFF2-40B4-BE49-F238E27FC236}">
                <a16:creationId xmlns:a16="http://schemas.microsoft.com/office/drawing/2014/main" id="{42748DBA-6EAC-4122-BD4C-03BBFEB4AF2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177</a:t>
            </a:fld>
            <a:endParaRPr lang="en-US" dirty="0"/>
          </a:p>
        </p:txBody>
      </p:sp>
    </p:spTree>
    <p:custDataLst>
      <p:tags r:id="rId1"/>
    </p:custDataLst>
    <p:extLst>
      <p:ext uri="{BB962C8B-B14F-4D97-AF65-F5344CB8AC3E}">
        <p14:creationId xmlns:p14="http://schemas.microsoft.com/office/powerpoint/2010/main" val="170303643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27D9B4-95F9-4098-8A93-66181B73F2A4}"/>
              </a:ext>
            </a:extLst>
          </p:cNvPr>
          <p:cNvSpPr>
            <a:spLocks noGrp="1"/>
          </p:cNvSpPr>
          <p:nvPr>
            <p:ph type="title"/>
          </p:nvPr>
        </p:nvSpPr>
        <p:spPr/>
        <p:txBody>
          <a:bodyPr/>
          <a:lstStyle/>
          <a:p>
            <a:r>
              <a:rPr lang="en-US" dirty="0"/>
              <a:t>Governance perspective</a:t>
            </a:r>
          </a:p>
        </p:txBody>
      </p:sp>
      <p:grpSp>
        <p:nvGrpSpPr>
          <p:cNvPr id="9" name="Group 8" descr="caf governance perspective and capabilities.">
            <a:extLst>
              <a:ext uri="{FF2B5EF4-FFF2-40B4-BE49-F238E27FC236}">
                <a16:creationId xmlns:a16="http://schemas.microsoft.com/office/drawing/2014/main" id="{19B9701A-7C09-42CF-BA3E-1DDD0294D5BC}"/>
              </a:ext>
            </a:extLst>
          </p:cNvPr>
          <p:cNvGrpSpPr/>
          <p:nvPr/>
        </p:nvGrpSpPr>
        <p:grpSpPr>
          <a:xfrm>
            <a:off x="419100" y="1356307"/>
            <a:ext cx="3224072" cy="3797584"/>
            <a:chOff x="419100" y="1356307"/>
            <a:chExt cx="3224072" cy="3797584"/>
          </a:xfrm>
        </p:grpSpPr>
        <p:pic>
          <p:nvPicPr>
            <p:cNvPr id="3" name="Picture 2" descr="caf governance perspective and capabilities.">
              <a:extLst>
                <a:ext uri="{FF2B5EF4-FFF2-40B4-BE49-F238E27FC236}">
                  <a16:creationId xmlns:a16="http://schemas.microsoft.com/office/drawing/2014/main" id="{93A37E14-4433-462F-B684-23DB9D5A55DD}"/>
                </a:ext>
              </a:extLst>
            </p:cNvPr>
            <p:cNvPicPr>
              <a:picLocks noChangeAspect="1"/>
            </p:cNvPicPr>
            <p:nvPr/>
          </p:nvPicPr>
          <p:blipFill>
            <a:blip r:embed="rId4"/>
            <a:stretch>
              <a:fillRect/>
            </a:stretch>
          </p:blipFill>
          <p:spPr>
            <a:xfrm>
              <a:off x="419100" y="1356307"/>
              <a:ext cx="3224072" cy="3797584"/>
            </a:xfrm>
            <a:prstGeom prst="rect">
              <a:avLst/>
            </a:prstGeom>
          </p:spPr>
        </p:pic>
        <p:sp>
          <p:nvSpPr>
            <p:cNvPr id="2" name="TextBox 1">
              <a:extLst>
                <a:ext uri="{FF2B5EF4-FFF2-40B4-BE49-F238E27FC236}">
                  <a16:creationId xmlns:a16="http://schemas.microsoft.com/office/drawing/2014/main" id="{A4B9A73F-3FAE-46C6-8AA0-3C56ED57DFDC}"/>
                </a:ext>
              </a:extLst>
            </p:cNvPr>
            <p:cNvSpPr txBox="1"/>
            <p:nvPr/>
          </p:nvSpPr>
          <p:spPr>
            <a:xfrm>
              <a:off x="603849" y="2516714"/>
              <a:ext cx="2226892"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Portfolio management</a:t>
              </a:r>
            </a:p>
          </p:txBody>
        </p:sp>
        <p:sp>
          <p:nvSpPr>
            <p:cNvPr id="11" name="TextBox 10">
              <a:extLst>
                <a:ext uri="{FF2B5EF4-FFF2-40B4-BE49-F238E27FC236}">
                  <a16:creationId xmlns:a16="http://schemas.microsoft.com/office/drawing/2014/main" id="{CEBA87EC-BA7A-476D-B042-4F0BB24115AB}"/>
                </a:ext>
              </a:extLst>
            </p:cNvPr>
            <p:cNvSpPr txBox="1"/>
            <p:nvPr/>
          </p:nvSpPr>
          <p:spPr>
            <a:xfrm>
              <a:off x="603849" y="3072429"/>
              <a:ext cx="2064989" cy="584775"/>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Program and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project management</a:t>
              </a:r>
            </a:p>
          </p:txBody>
        </p:sp>
        <p:sp>
          <p:nvSpPr>
            <p:cNvPr id="12" name="TextBox 11">
              <a:extLst>
                <a:ext uri="{FF2B5EF4-FFF2-40B4-BE49-F238E27FC236}">
                  <a16:creationId xmlns:a16="http://schemas.microsoft.com/office/drawing/2014/main" id="{DCAE5FB3-245C-480F-BD2D-15FD06DF68C1}"/>
                </a:ext>
              </a:extLst>
            </p:cNvPr>
            <p:cNvSpPr txBox="1"/>
            <p:nvPr/>
          </p:nvSpPr>
          <p:spPr>
            <a:xfrm>
              <a:off x="603849" y="3757845"/>
              <a:ext cx="2154757" cy="584775"/>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Business performance</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measurement</a:t>
              </a:r>
            </a:p>
          </p:txBody>
        </p:sp>
        <p:sp>
          <p:nvSpPr>
            <p:cNvPr id="13" name="TextBox 12">
              <a:extLst>
                <a:ext uri="{FF2B5EF4-FFF2-40B4-BE49-F238E27FC236}">
                  <a16:creationId xmlns:a16="http://schemas.microsoft.com/office/drawing/2014/main" id="{F6478D28-0C52-4434-9AA3-1BD5662A5E54}"/>
                </a:ext>
              </a:extLst>
            </p:cNvPr>
            <p:cNvSpPr txBox="1"/>
            <p:nvPr/>
          </p:nvSpPr>
          <p:spPr>
            <a:xfrm>
              <a:off x="603849" y="4561029"/>
              <a:ext cx="2100255"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License management</a:t>
              </a:r>
            </a:p>
          </p:txBody>
        </p:sp>
      </p:grpSp>
      <p:sp>
        <p:nvSpPr>
          <p:cNvPr id="14" name="TextBox 13">
            <a:extLst>
              <a:ext uri="{FF2B5EF4-FFF2-40B4-BE49-F238E27FC236}">
                <a16:creationId xmlns:a16="http://schemas.microsoft.com/office/drawing/2014/main" id="{3E8BD3B3-919B-4680-B390-40BE0D4824D7}"/>
              </a:ext>
            </a:extLst>
          </p:cNvPr>
          <p:cNvSpPr txBox="1"/>
          <p:nvPr/>
        </p:nvSpPr>
        <p:spPr>
          <a:xfrm>
            <a:off x="346219" y="5129966"/>
            <a:ext cx="3369833" cy="338554"/>
          </a:xfrm>
          <a:prstGeom prst="rect">
            <a:avLst/>
          </a:prstGeom>
          <a:noFill/>
        </p:spPr>
        <p:txBody>
          <a:bodyPr wrap="none" rtlCol="0">
            <a:sp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Governance perspective capabilities</a:t>
            </a:r>
          </a:p>
        </p:txBody>
      </p:sp>
      <p:sp>
        <p:nvSpPr>
          <p:cNvPr id="10" name="Speech Bubble: Rectangle with Corners Rounded 9">
            <a:extLst>
              <a:ext uri="{FF2B5EF4-FFF2-40B4-BE49-F238E27FC236}">
                <a16:creationId xmlns:a16="http://schemas.microsoft.com/office/drawing/2014/main" id="{48616E1D-98D3-4BEE-8303-CE751E6D58E6}"/>
              </a:ext>
            </a:extLst>
          </p:cNvPr>
          <p:cNvSpPr/>
          <p:nvPr/>
        </p:nvSpPr>
        <p:spPr>
          <a:xfrm>
            <a:off x="4350630" y="1528177"/>
            <a:ext cx="6968837" cy="1464406"/>
          </a:xfrm>
          <a:prstGeom prst="wedgeRoundRectCallout">
            <a:avLst>
              <a:gd name="adj1" fmla="val -12228"/>
              <a:gd name="adj2" fmla="val 79830"/>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dirty="0">
                <a:solidFill>
                  <a:schemeClr val="tx1"/>
                </a:solidFill>
              </a:rPr>
              <a:t>We must ensure that </a:t>
            </a:r>
            <a:r>
              <a:rPr lang="en-US" sz="2000" b="1" dirty="0">
                <a:solidFill>
                  <a:schemeClr val="accent5"/>
                </a:solidFill>
              </a:rPr>
              <a:t>skills and processes align IT strategy and goals with business strategy and goals</a:t>
            </a:r>
            <a:r>
              <a:rPr lang="en-US" sz="2000" b="1" dirty="0">
                <a:solidFill>
                  <a:schemeClr val="accent6"/>
                </a:solidFill>
              </a:rPr>
              <a:t> </a:t>
            </a:r>
            <a:r>
              <a:rPr lang="en-US" sz="2000" dirty="0">
                <a:solidFill>
                  <a:schemeClr val="tx1"/>
                </a:solidFill>
              </a:rPr>
              <a:t>so the organization can maximize the business value of its IT investment and minimize business risks.</a:t>
            </a:r>
          </a:p>
        </p:txBody>
      </p:sp>
      <p:pic>
        <p:nvPicPr>
          <p:cNvPr id="7" name="Graphic 6">
            <a:extLst>
              <a:ext uri="{FF2B5EF4-FFF2-40B4-BE49-F238E27FC236}">
                <a16:creationId xmlns:a16="http://schemas.microsoft.com/office/drawing/2014/main" id="{0CEE030B-614E-4FC9-A72B-4111812E3AB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6894016" y="3429000"/>
            <a:ext cx="1882064" cy="1828800"/>
          </a:xfrm>
          <a:prstGeom prst="rect">
            <a:avLst/>
          </a:prstGeom>
        </p:spPr>
      </p:pic>
      <p:sp>
        <p:nvSpPr>
          <p:cNvPr id="8" name="TextBox 7">
            <a:extLst>
              <a:ext uri="{FF2B5EF4-FFF2-40B4-BE49-F238E27FC236}">
                <a16:creationId xmlns:a16="http://schemas.microsoft.com/office/drawing/2014/main" id="{C9052E33-3446-402C-8007-D7836A8783FB}"/>
              </a:ext>
            </a:extLst>
          </p:cNvPr>
          <p:cNvSpPr txBox="1"/>
          <p:nvPr/>
        </p:nvSpPr>
        <p:spPr>
          <a:xfrm>
            <a:off x="5746175" y="5257800"/>
            <a:ext cx="4177747" cy="1015663"/>
          </a:xfrm>
          <a:prstGeom prst="rect">
            <a:avLst/>
          </a:prstGeom>
          <a:noFill/>
        </p:spPr>
        <p:txBody>
          <a:bodyPr wrap="non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CIO, program managers, enterprise </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architects, business analysts, and </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portfolio managers</a:t>
            </a:r>
          </a:p>
        </p:txBody>
      </p:sp>
      <p:sp>
        <p:nvSpPr>
          <p:cNvPr id="4" name="Slide Number Placeholder 3">
            <a:extLst>
              <a:ext uri="{FF2B5EF4-FFF2-40B4-BE49-F238E27FC236}">
                <a16:creationId xmlns:a16="http://schemas.microsoft.com/office/drawing/2014/main" id="{42748DBA-6EAC-4122-BD4C-03BBFEB4AF2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178</a:t>
            </a:fld>
            <a:endParaRPr lang="en-US" dirty="0"/>
          </a:p>
        </p:txBody>
      </p:sp>
    </p:spTree>
    <p:custDataLst>
      <p:tags r:id="rId1"/>
    </p:custDataLst>
    <p:extLst>
      <p:ext uri="{BB962C8B-B14F-4D97-AF65-F5344CB8AC3E}">
        <p14:creationId xmlns:p14="http://schemas.microsoft.com/office/powerpoint/2010/main" val="381067417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27D9B4-95F9-4098-8A93-66181B73F2A4}"/>
              </a:ext>
            </a:extLst>
          </p:cNvPr>
          <p:cNvSpPr>
            <a:spLocks noGrp="1"/>
          </p:cNvSpPr>
          <p:nvPr>
            <p:ph type="title"/>
          </p:nvPr>
        </p:nvSpPr>
        <p:spPr/>
        <p:txBody>
          <a:bodyPr/>
          <a:lstStyle/>
          <a:p>
            <a:r>
              <a:rPr lang="en-US" dirty="0"/>
              <a:t>Platform perspective</a:t>
            </a:r>
          </a:p>
        </p:txBody>
      </p:sp>
      <p:grpSp>
        <p:nvGrpSpPr>
          <p:cNvPr id="3" name="Group 2" descr="caf platform perspective and capabilities.">
            <a:extLst>
              <a:ext uri="{FF2B5EF4-FFF2-40B4-BE49-F238E27FC236}">
                <a16:creationId xmlns:a16="http://schemas.microsoft.com/office/drawing/2014/main" id="{21B16A6F-7828-4A60-BD39-EDD82B6611C7}"/>
              </a:ext>
            </a:extLst>
          </p:cNvPr>
          <p:cNvGrpSpPr/>
          <p:nvPr/>
        </p:nvGrpSpPr>
        <p:grpSpPr>
          <a:xfrm>
            <a:off x="419100" y="1231296"/>
            <a:ext cx="3029587" cy="4828175"/>
            <a:chOff x="419100" y="1528174"/>
            <a:chExt cx="3029587" cy="4828175"/>
          </a:xfrm>
        </p:grpSpPr>
        <p:pic>
          <p:nvPicPr>
            <p:cNvPr id="9" name="Picture 8" descr="caf platform perspective and capabilities.">
              <a:extLst>
                <a:ext uri="{FF2B5EF4-FFF2-40B4-BE49-F238E27FC236}">
                  <a16:creationId xmlns:a16="http://schemas.microsoft.com/office/drawing/2014/main" id="{A4A3E76E-3484-4150-B714-A5622F520682}"/>
                </a:ext>
              </a:extLst>
            </p:cNvPr>
            <p:cNvPicPr>
              <a:picLocks noChangeAspect="1"/>
            </p:cNvPicPr>
            <p:nvPr/>
          </p:nvPicPr>
          <p:blipFill>
            <a:blip r:embed="rId4"/>
            <a:stretch>
              <a:fillRect/>
            </a:stretch>
          </p:blipFill>
          <p:spPr>
            <a:xfrm>
              <a:off x="419100" y="1528174"/>
              <a:ext cx="3029587" cy="4828175"/>
            </a:xfrm>
            <a:prstGeom prst="rect">
              <a:avLst/>
            </a:prstGeom>
          </p:spPr>
        </p:pic>
        <p:sp>
          <p:nvSpPr>
            <p:cNvPr id="2" name="TextBox 1">
              <a:extLst>
                <a:ext uri="{FF2B5EF4-FFF2-40B4-BE49-F238E27FC236}">
                  <a16:creationId xmlns:a16="http://schemas.microsoft.com/office/drawing/2014/main" id="{9C31F1AB-AC54-40D6-BA6F-CBFDB73AB323}"/>
                </a:ext>
              </a:extLst>
            </p:cNvPr>
            <p:cNvSpPr txBox="1"/>
            <p:nvPr/>
          </p:nvSpPr>
          <p:spPr>
            <a:xfrm>
              <a:off x="605136" y="2621175"/>
              <a:ext cx="2161169"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Compute provisioning</a:t>
              </a:r>
            </a:p>
          </p:txBody>
        </p:sp>
        <p:sp>
          <p:nvSpPr>
            <p:cNvPr id="11" name="TextBox 10">
              <a:extLst>
                <a:ext uri="{FF2B5EF4-FFF2-40B4-BE49-F238E27FC236}">
                  <a16:creationId xmlns:a16="http://schemas.microsoft.com/office/drawing/2014/main" id="{AC59D722-0B59-4AA5-B7E1-2CEE99E37E19}"/>
                </a:ext>
              </a:extLst>
            </p:cNvPr>
            <p:cNvSpPr txBox="1"/>
            <p:nvPr/>
          </p:nvSpPr>
          <p:spPr>
            <a:xfrm>
              <a:off x="605136" y="3257472"/>
              <a:ext cx="2093843"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Network provisioning</a:t>
              </a:r>
            </a:p>
          </p:txBody>
        </p:sp>
        <p:sp>
          <p:nvSpPr>
            <p:cNvPr id="12" name="TextBox 11">
              <a:extLst>
                <a:ext uri="{FF2B5EF4-FFF2-40B4-BE49-F238E27FC236}">
                  <a16:creationId xmlns:a16="http://schemas.microsoft.com/office/drawing/2014/main" id="{8B71AF4D-8DAA-431C-A192-D371EA2EEDED}"/>
                </a:ext>
              </a:extLst>
            </p:cNvPr>
            <p:cNvSpPr txBox="1"/>
            <p:nvPr/>
          </p:nvSpPr>
          <p:spPr>
            <a:xfrm>
              <a:off x="605136" y="3883136"/>
              <a:ext cx="2034531"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Storage provisioning</a:t>
              </a:r>
            </a:p>
          </p:txBody>
        </p:sp>
        <p:sp>
          <p:nvSpPr>
            <p:cNvPr id="13" name="TextBox 12">
              <a:extLst>
                <a:ext uri="{FF2B5EF4-FFF2-40B4-BE49-F238E27FC236}">
                  <a16:creationId xmlns:a16="http://schemas.microsoft.com/office/drawing/2014/main" id="{9C227784-681A-4F6B-AE0F-9ADF3F8278F4}"/>
                </a:ext>
              </a:extLst>
            </p:cNvPr>
            <p:cNvSpPr txBox="1"/>
            <p:nvPr/>
          </p:nvSpPr>
          <p:spPr>
            <a:xfrm>
              <a:off x="605136" y="4520675"/>
              <a:ext cx="2165978"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Database provisioning</a:t>
              </a:r>
            </a:p>
          </p:txBody>
        </p:sp>
        <p:sp>
          <p:nvSpPr>
            <p:cNvPr id="14" name="TextBox 13">
              <a:extLst>
                <a:ext uri="{FF2B5EF4-FFF2-40B4-BE49-F238E27FC236}">
                  <a16:creationId xmlns:a16="http://schemas.microsoft.com/office/drawing/2014/main" id="{18DCC5D4-FCBA-4787-93D1-26DF1A4E1A2C}"/>
                </a:ext>
              </a:extLst>
            </p:cNvPr>
            <p:cNvSpPr txBox="1"/>
            <p:nvPr/>
          </p:nvSpPr>
          <p:spPr>
            <a:xfrm>
              <a:off x="605136" y="5052003"/>
              <a:ext cx="2153154" cy="584775"/>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Systems and solution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architecture</a:t>
              </a:r>
            </a:p>
          </p:txBody>
        </p:sp>
        <p:sp>
          <p:nvSpPr>
            <p:cNvPr id="16" name="TextBox 15">
              <a:extLst>
                <a:ext uri="{FF2B5EF4-FFF2-40B4-BE49-F238E27FC236}">
                  <a16:creationId xmlns:a16="http://schemas.microsoft.com/office/drawing/2014/main" id="{59904DE9-4C0F-43C3-B45A-FDC6E30B5733}"/>
                </a:ext>
              </a:extLst>
            </p:cNvPr>
            <p:cNvSpPr txBox="1"/>
            <p:nvPr/>
          </p:nvSpPr>
          <p:spPr>
            <a:xfrm>
              <a:off x="605136" y="5806275"/>
              <a:ext cx="2436886"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Application development</a:t>
              </a:r>
            </a:p>
          </p:txBody>
        </p:sp>
      </p:grpSp>
      <p:sp>
        <p:nvSpPr>
          <p:cNvPr id="17" name="TextBox 16">
            <a:extLst>
              <a:ext uri="{FF2B5EF4-FFF2-40B4-BE49-F238E27FC236}">
                <a16:creationId xmlns:a16="http://schemas.microsoft.com/office/drawing/2014/main" id="{26538F21-9BE4-4B55-B085-51488629AE8A}"/>
              </a:ext>
            </a:extLst>
          </p:cNvPr>
          <p:cNvSpPr txBox="1"/>
          <p:nvPr/>
        </p:nvSpPr>
        <p:spPr>
          <a:xfrm>
            <a:off x="389239" y="6062657"/>
            <a:ext cx="3089308" cy="338554"/>
          </a:xfrm>
          <a:prstGeom prst="rect">
            <a:avLst/>
          </a:prstGeom>
          <a:noFill/>
        </p:spPr>
        <p:txBody>
          <a:bodyPr wrap="none" rtlCol="0">
            <a:sp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Platform perspective capabilities</a:t>
            </a:r>
          </a:p>
        </p:txBody>
      </p:sp>
      <p:sp>
        <p:nvSpPr>
          <p:cNvPr id="10" name="Speech Bubble: Rectangle with Corners Rounded 9">
            <a:extLst>
              <a:ext uri="{FF2B5EF4-FFF2-40B4-BE49-F238E27FC236}">
                <a16:creationId xmlns:a16="http://schemas.microsoft.com/office/drawing/2014/main" id="{48616E1D-98D3-4BEE-8303-CE751E6D58E6}"/>
              </a:ext>
            </a:extLst>
          </p:cNvPr>
          <p:cNvSpPr/>
          <p:nvPr/>
        </p:nvSpPr>
        <p:spPr>
          <a:xfrm>
            <a:off x="4627418" y="1528175"/>
            <a:ext cx="6968837" cy="1630661"/>
          </a:xfrm>
          <a:prstGeom prst="wedgeRoundRectCallout">
            <a:avLst>
              <a:gd name="adj1" fmla="val -11888"/>
              <a:gd name="adj2" fmla="val 6694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solidFill>
                  <a:schemeClr val="tx1"/>
                </a:solidFill>
              </a:rPr>
              <a:t>We must </a:t>
            </a:r>
            <a:r>
              <a:rPr lang="en-US" sz="2400" b="1" dirty="0">
                <a:solidFill>
                  <a:schemeClr val="accent5"/>
                </a:solidFill>
              </a:rPr>
              <a:t>understand and communicate the nature of IT systems and their relationships</a:t>
            </a:r>
            <a:r>
              <a:rPr lang="en-US" sz="2400" dirty="0">
                <a:solidFill>
                  <a:schemeClr val="tx1"/>
                </a:solidFill>
              </a:rPr>
              <a:t>. We must be able to </a:t>
            </a:r>
            <a:r>
              <a:rPr lang="en-US" sz="2400" b="1" dirty="0">
                <a:solidFill>
                  <a:schemeClr val="accent5"/>
                </a:solidFill>
              </a:rPr>
              <a:t>describe the architecture of the target state environment</a:t>
            </a:r>
            <a:r>
              <a:rPr lang="en-US" sz="2400" b="1" dirty="0">
                <a:solidFill>
                  <a:schemeClr val="accent6"/>
                </a:solidFill>
              </a:rPr>
              <a:t> </a:t>
            </a:r>
            <a:r>
              <a:rPr lang="en-US" sz="2400" dirty="0">
                <a:solidFill>
                  <a:schemeClr val="tx1"/>
                </a:solidFill>
              </a:rPr>
              <a:t>in detail.</a:t>
            </a:r>
          </a:p>
        </p:txBody>
      </p:sp>
      <p:pic>
        <p:nvPicPr>
          <p:cNvPr id="19" name="Graphic 18">
            <a:extLst>
              <a:ext uri="{FF2B5EF4-FFF2-40B4-BE49-F238E27FC236}">
                <a16:creationId xmlns:a16="http://schemas.microsoft.com/office/drawing/2014/main" id="{AD239086-7D72-4F50-BC6B-04FF12ACFF25}"/>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7170804" y="3429000"/>
            <a:ext cx="1882064" cy="1828800"/>
          </a:xfrm>
          <a:prstGeom prst="rect">
            <a:avLst/>
          </a:prstGeom>
        </p:spPr>
      </p:pic>
      <p:sp>
        <p:nvSpPr>
          <p:cNvPr id="8" name="TextBox 7">
            <a:extLst>
              <a:ext uri="{FF2B5EF4-FFF2-40B4-BE49-F238E27FC236}">
                <a16:creationId xmlns:a16="http://schemas.microsoft.com/office/drawing/2014/main" id="{C9052E33-3446-402C-8007-D7836A8783FB}"/>
              </a:ext>
            </a:extLst>
          </p:cNvPr>
          <p:cNvSpPr txBox="1"/>
          <p:nvPr/>
        </p:nvSpPr>
        <p:spPr>
          <a:xfrm>
            <a:off x="6717063" y="5257800"/>
            <a:ext cx="2789546" cy="707886"/>
          </a:xfrm>
          <a:prstGeom prst="rect">
            <a:avLst/>
          </a:prstGeom>
          <a:noFill/>
        </p:spPr>
        <p:txBody>
          <a:bodyPr wrap="non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CTO, IT managers, and </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solutions architects</a:t>
            </a:r>
          </a:p>
        </p:txBody>
      </p:sp>
      <p:sp>
        <p:nvSpPr>
          <p:cNvPr id="4" name="Slide Number Placeholder 3">
            <a:extLst>
              <a:ext uri="{FF2B5EF4-FFF2-40B4-BE49-F238E27FC236}">
                <a16:creationId xmlns:a16="http://schemas.microsoft.com/office/drawing/2014/main" id="{42748DBA-6EAC-4122-BD4C-03BBFEB4AF2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179</a:t>
            </a:fld>
            <a:endParaRPr lang="en-US" dirty="0"/>
          </a:p>
        </p:txBody>
      </p:sp>
    </p:spTree>
    <p:custDataLst>
      <p:tags r:id="rId1"/>
    </p:custDataLst>
    <p:extLst>
      <p:ext uri="{BB962C8B-B14F-4D97-AF65-F5344CB8AC3E}">
        <p14:creationId xmlns:p14="http://schemas.microsoft.com/office/powerpoint/2010/main" val="3209715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148CD-B3A4-5247-9F70-9CB660FCB49B}"/>
              </a:ext>
            </a:extLst>
          </p:cNvPr>
          <p:cNvSpPr>
            <a:spLocks noGrp="1"/>
          </p:cNvSpPr>
          <p:nvPr>
            <p:ph type="title"/>
          </p:nvPr>
        </p:nvSpPr>
        <p:spPr/>
        <p:txBody>
          <a:bodyPr/>
          <a:lstStyle/>
          <a:p>
            <a:r>
              <a:rPr lang="en-US" dirty="0"/>
              <a:t>Example on Distributed Computing:</a:t>
            </a:r>
            <a:br>
              <a:rPr lang="en-US" dirty="0"/>
            </a:br>
            <a:r>
              <a:rPr lang="en-US" dirty="0"/>
              <a:t>The Internet</a:t>
            </a:r>
          </a:p>
        </p:txBody>
      </p:sp>
      <p:sp>
        <p:nvSpPr>
          <p:cNvPr id="3" name="Content Placeholder 2">
            <a:extLst>
              <a:ext uri="{FF2B5EF4-FFF2-40B4-BE49-F238E27FC236}">
                <a16:creationId xmlns:a16="http://schemas.microsoft.com/office/drawing/2014/main" id="{21D8D057-6124-E348-9B7C-17C8C6586865}"/>
              </a:ext>
            </a:extLst>
          </p:cNvPr>
          <p:cNvSpPr>
            <a:spLocks noGrp="1"/>
          </p:cNvSpPr>
          <p:nvPr>
            <p:ph idx="1"/>
          </p:nvPr>
        </p:nvSpPr>
        <p:spPr/>
        <p:txBody>
          <a:bodyPr/>
          <a:lstStyle/>
          <a:p>
            <a:r>
              <a:rPr lang="en-US" dirty="0"/>
              <a:t>The </a:t>
            </a:r>
            <a:r>
              <a:rPr lang="en-US" b="1" dirty="0"/>
              <a:t>Internet</a:t>
            </a:r>
            <a:r>
              <a:rPr lang="en-US" dirty="0"/>
              <a:t> consists of an enormous number of smaller computer networks which are linked together across the globe. </a:t>
            </a:r>
          </a:p>
          <a:p>
            <a:endParaRPr lang="en-US" dirty="0"/>
          </a:p>
          <a:p>
            <a:r>
              <a:rPr lang="en-US" dirty="0"/>
              <a:t>In this sense, the </a:t>
            </a:r>
            <a:r>
              <a:rPr lang="en-US" b="1" dirty="0"/>
              <a:t>Internet</a:t>
            </a:r>
            <a:r>
              <a:rPr lang="en-US" dirty="0"/>
              <a:t> is a </a:t>
            </a:r>
            <a:r>
              <a:rPr lang="en-US" b="1" dirty="0"/>
              <a:t>distributed system.</a:t>
            </a:r>
            <a:endParaRPr lang="en-US" dirty="0"/>
          </a:p>
        </p:txBody>
      </p:sp>
      <p:sp>
        <p:nvSpPr>
          <p:cNvPr id="5" name="Slide Number Placeholder 4">
            <a:extLst>
              <a:ext uri="{FF2B5EF4-FFF2-40B4-BE49-F238E27FC236}">
                <a16:creationId xmlns:a16="http://schemas.microsoft.com/office/drawing/2014/main" id="{87FA5398-64A7-1D4E-9B70-73365EA84B74}"/>
              </a:ext>
            </a:extLst>
          </p:cNvPr>
          <p:cNvSpPr>
            <a:spLocks noGrp="1"/>
          </p:cNvSpPr>
          <p:nvPr>
            <p:ph type="sldNum" sz="quarter" idx="12"/>
          </p:nvPr>
        </p:nvSpPr>
        <p:spPr/>
        <p:txBody>
          <a:bodyPr/>
          <a:lstStyle/>
          <a:p>
            <a:fld id="{B6A95138-A96E-2F42-A959-2EFD44FE4AB7}" type="slidenum">
              <a:rPr lang="en-US" smtClean="0"/>
              <a:pPr/>
              <a:t>18</a:t>
            </a:fld>
            <a:endParaRPr lang="en-US" dirty="0"/>
          </a:p>
        </p:txBody>
      </p:sp>
    </p:spTree>
    <p:extLst>
      <p:ext uri="{BB962C8B-B14F-4D97-AF65-F5344CB8AC3E}">
        <p14:creationId xmlns:p14="http://schemas.microsoft.com/office/powerpoint/2010/main" val="188280838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27D9B4-95F9-4098-8A93-66181B73F2A4}"/>
              </a:ext>
            </a:extLst>
          </p:cNvPr>
          <p:cNvSpPr>
            <a:spLocks noGrp="1"/>
          </p:cNvSpPr>
          <p:nvPr>
            <p:ph type="title"/>
          </p:nvPr>
        </p:nvSpPr>
        <p:spPr/>
        <p:txBody>
          <a:bodyPr/>
          <a:lstStyle/>
          <a:p>
            <a:r>
              <a:rPr lang="en-US" dirty="0"/>
              <a:t>Security perspective</a:t>
            </a:r>
          </a:p>
        </p:txBody>
      </p:sp>
      <p:grpSp>
        <p:nvGrpSpPr>
          <p:cNvPr id="16" name="Group 15" descr="caf security perspective and capabilities.">
            <a:extLst>
              <a:ext uri="{FF2B5EF4-FFF2-40B4-BE49-F238E27FC236}">
                <a16:creationId xmlns:a16="http://schemas.microsoft.com/office/drawing/2014/main" id="{0FA899BA-3645-4CDB-A7F5-A63FAA1F96E4}"/>
              </a:ext>
            </a:extLst>
          </p:cNvPr>
          <p:cNvGrpSpPr/>
          <p:nvPr/>
        </p:nvGrpSpPr>
        <p:grpSpPr>
          <a:xfrm>
            <a:off x="390240" y="1259083"/>
            <a:ext cx="3594450" cy="4916086"/>
            <a:chOff x="390240" y="1259083"/>
            <a:chExt cx="3594450" cy="4916086"/>
          </a:xfrm>
        </p:grpSpPr>
        <p:pic>
          <p:nvPicPr>
            <p:cNvPr id="9" name="Picture 8" descr="caf security perspective and capabilities.">
              <a:extLst>
                <a:ext uri="{FF2B5EF4-FFF2-40B4-BE49-F238E27FC236}">
                  <a16:creationId xmlns:a16="http://schemas.microsoft.com/office/drawing/2014/main" id="{DC331C1B-2014-4636-BAC4-DE80F49CE9AF}"/>
                </a:ext>
              </a:extLst>
            </p:cNvPr>
            <p:cNvPicPr>
              <a:picLocks noChangeAspect="1"/>
            </p:cNvPicPr>
            <p:nvPr/>
          </p:nvPicPr>
          <p:blipFill>
            <a:blip r:embed="rId4"/>
            <a:stretch>
              <a:fillRect/>
            </a:stretch>
          </p:blipFill>
          <p:spPr>
            <a:xfrm>
              <a:off x="390240" y="1259083"/>
              <a:ext cx="3594450" cy="4916086"/>
            </a:xfrm>
            <a:prstGeom prst="rect">
              <a:avLst/>
            </a:prstGeom>
          </p:spPr>
        </p:pic>
        <p:sp>
          <p:nvSpPr>
            <p:cNvPr id="2" name="TextBox 1">
              <a:extLst>
                <a:ext uri="{FF2B5EF4-FFF2-40B4-BE49-F238E27FC236}">
                  <a16:creationId xmlns:a16="http://schemas.microsoft.com/office/drawing/2014/main" id="{FE03F14B-7E7E-4255-B3B6-9E02C94E5CB1}"/>
                </a:ext>
              </a:extLst>
            </p:cNvPr>
            <p:cNvSpPr txBox="1"/>
            <p:nvPr/>
          </p:nvSpPr>
          <p:spPr>
            <a:xfrm>
              <a:off x="602213" y="2422569"/>
              <a:ext cx="1936749" cy="584775"/>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Identity and access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management</a:t>
              </a:r>
            </a:p>
          </p:txBody>
        </p:sp>
        <p:sp>
          <p:nvSpPr>
            <p:cNvPr id="11" name="TextBox 10">
              <a:extLst>
                <a:ext uri="{FF2B5EF4-FFF2-40B4-BE49-F238E27FC236}">
                  <a16:creationId xmlns:a16="http://schemas.microsoft.com/office/drawing/2014/main" id="{6BCB0B1F-15F9-4EB1-AADA-85B2E0FDABC7}"/>
                </a:ext>
              </a:extLst>
            </p:cNvPr>
            <p:cNvSpPr txBox="1"/>
            <p:nvPr/>
          </p:nvSpPr>
          <p:spPr>
            <a:xfrm>
              <a:off x="602213" y="3287488"/>
              <a:ext cx="1718740"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Detective control</a:t>
              </a:r>
            </a:p>
          </p:txBody>
        </p:sp>
        <p:sp>
          <p:nvSpPr>
            <p:cNvPr id="12" name="TextBox 11">
              <a:extLst>
                <a:ext uri="{FF2B5EF4-FFF2-40B4-BE49-F238E27FC236}">
                  <a16:creationId xmlns:a16="http://schemas.microsoft.com/office/drawing/2014/main" id="{4FBA1ACC-9389-4D85-B679-D0C030CE611B}"/>
                </a:ext>
              </a:extLst>
            </p:cNvPr>
            <p:cNvSpPr txBox="1"/>
            <p:nvPr/>
          </p:nvSpPr>
          <p:spPr>
            <a:xfrm>
              <a:off x="602213" y="4025303"/>
              <a:ext cx="2141933"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Infrastructure security</a:t>
              </a:r>
            </a:p>
          </p:txBody>
        </p:sp>
        <p:sp>
          <p:nvSpPr>
            <p:cNvPr id="13" name="TextBox 12">
              <a:extLst>
                <a:ext uri="{FF2B5EF4-FFF2-40B4-BE49-F238E27FC236}">
                  <a16:creationId xmlns:a16="http://schemas.microsoft.com/office/drawing/2014/main" id="{7F7EDC4D-37D8-423E-AB7C-736381F02312}"/>
                </a:ext>
              </a:extLst>
            </p:cNvPr>
            <p:cNvSpPr txBox="1"/>
            <p:nvPr/>
          </p:nvSpPr>
          <p:spPr>
            <a:xfrm>
              <a:off x="602213" y="4789068"/>
              <a:ext cx="1588897"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Data protection</a:t>
              </a:r>
            </a:p>
          </p:txBody>
        </p:sp>
        <p:sp>
          <p:nvSpPr>
            <p:cNvPr id="14" name="TextBox 13">
              <a:extLst>
                <a:ext uri="{FF2B5EF4-FFF2-40B4-BE49-F238E27FC236}">
                  <a16:creationId xmlns:a16="http://schemas.microsoft.com/office/drawing/2014/main" id="{F491AE69-37E4-4061-ADB1-F201A51FB53C}"/>
                </a:ext>
              </a:extLst>
            </p:cNvPr>
            <p:cNvSpPr txBox="1"/>
            <p:nvPr/>
          </p:nvSpPr>
          <p:spPr>
            <a:xfrm>
              <a:off x="602213" y="5523362"/>
              <a:ext cx="1763624"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Incident response</a:t>
              </a:r>
            </a:p>
          </p:txBody>
        </p:sp>
      </p:grpSp>
      <p:sp>
        <p:nvSpPr>
          <p:cNvPr id="15" name="TextBox 14">
            <a:extLst>
              <a:ext uri="{FF2B5EF4-FFF2-40B4-BE49-F238E27FC236}">
                <a16:creationId xmlns:a16="http://schemas.microsoft.com/office/drawing/2014/main" id="{42380457-9830-466C-A16C-1B2C2E1317AA}"/>
              </a:ext>
            </a:extLst>
          </p:cNvPr>
          <p:cNvSpPr txBox="1"/>
          <p:nvPr/>
        </p:nvSpPr>
        <p:spPr>
          <a:xfrm>
            <a:off x="679680" y="6151419"/>
            <a:ext cx="3015569" cy="338554"/>
          </a:xfrm>
          <a:prstGeom prst="rect">
            <a:avLst/>
          </a:prstGeom>
          <a:noFill/>
        </p:spPr>
        <p:txBody>
          <a:bodyPr wrap="none" rtlCol="0">
            <a:sp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Security perspective capabilities</a:t>
            </a:r>
          </a:p>
        </p:txBody>
      </p:sp>
      <p:sp>
        <p:nvSpPr>
          <p:cNvPr id="10" name="Speech Bubble: Rectangle with Corners Rounded 9">
            <a:extLst>
              <a:ext uri="{FF2B5EF4-FFF2-40B4-BE49-F238E27FC236}">
                <a16:creationId xmlns:a16="http://schemas.microsoft.com/office/drawing/2014/main" id="{48616E1D-98D3-4BEE-8303-CE751E6D58E6}"/>
              </a:ext>
            </a:extLst>
          </p:cNvPr>
          <p:cNvSpPr/>
          <p:nvPr/>
        </p:nvSpPr>
        <p:spPr>
          <a:xfrm>
            <a:off x="4627418" y="1528177"/>
            <a:ext cx="6968837" cy="906266"/>
          </a:xfrm>
          <a:prstGeom prst="wedgeRoundRectCallout">
            <a:avLst>
              <a:gd name="adj1" fmla="val -10183"/>
              <a:gd name="adj2" fmla="val 151223"/>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solidFill>
                  <a:schemeClr val="tx1"/>
                </a:solidFill>
              </a:rPr>
              <a:t>We must ensure that the organization </a:t>
            </a:r>
            <a:r>
              <a:rPr lang="en-US" sz="2400" b="1" dirty="0">
                <a:solidFill>
                  <a:schemeClr val="accent5"/>
                </a:solidFill>
              </a:rPr>
              <a:t>meets its security objectives</a:t>
            </a:r>
            <a:r>
              <a:rPr lang="en-US" sz="2400" dirty="0">
                <a:solidFill>
                  <a:schemeClr val="tx1"/>
                </a:solidFill>
              </a:rPr>
              <a:t>.</a:t>
            </a:r>
          </a:p>
        </p:txBody>
      </p:sp>
      <p:pic>
        <p:nvPicPr>
          <p:cNvPr id="7" name="Graphic 6">
            <a:extLst>
              <a:ext uri="{FF2B5EF4-FFF2-40B4-BE49-F238E27FC236}">
                <a16:creationId xmlns:a16="http://schemas.microsoft.com/office/drawing/2014/main" id="{0CEE030B-614E-4FC9-A72B-4111812E3AB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7170804" y="3429000"/>
            <a:ext cx="1882064" cy="1828800"/>
          </a:xfrm>
          <a:prstGeom prst="rect">
            <a:avLst/>
          </a:prstGeom>
        </p:spPr>
      </p:pic>
      <p:sp>
        <p:nvSpPr>
          <p:cNvPr id="8" name="TextBox 7">
            <a:extLst>
              <a:ext uri="{FF2B5EF4-FFF2-40B4-BE49-F238E27FC236}">
                <a16:creationId xmlns:a16="http://schemas.microsoft.com/office/drawing/2014/main" id="{C9052E33-3446-402C-8007-D7836A8783FB}"/>
              </a:ext>
            </a:extLst>
          </p:cNvPr>
          <p:cNvSpPr txBox="1"/>
          <p:nvPr/>
        </p:nvSpPr>
        <p:spPr>
          <a:xfrm>
            <a:off x="6466193" y="5257800"/>
            <a:ext cx="3291286" cy="707886"/>
          </a:xfrm>
          <a:prstGeom prst="rect">
            <a:avLst/>
          </a:prstGeom>
          <a:noFill/>
        </p:spPr>
        <p:txBody>
          <a:bodyPr wrap="non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CISO, IT security managers, </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and IT security analysts</a:t>
            </a:r>
          </a:p>
        </p:txBody>
      </p:sp>
      <p:sp>
        <p:nvSpPr>
          <p:cNvPr id="4" name="Slide Number Placeholder 3">
            <a:extLst>
              <a:ext uri="{FF2B5EF4-FFF2-40B4-BE49-F238E27FC236}">
                <a16:creationId xmlns:a16="http://schemas.microsoft.com/office/drawing/2014/main" id="{42748DBA-6EAC-4122-BD4C-03BBFEB4AF2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180</a:t>
            </a:fld>
            <a:endParaRPr lang="en-US" dirty="0"/>
          </a:p>
        </p:txBody>
      </p:sp>
    </p:spTree>
    <p:custDataLst>
      <p:tags r:id="rId1"/>
    </p:custDataLst>
    <p:extLst>
      <p:ext uri="{BB962C8B-B14F-4D97-AF65-F5344CB8AC3E}">
        <p14:creationId xmlns:p14="http://schemas.microsoft.com/office/powerpoint/2010/main" val="34824804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27D9B4-95F9-4098-8A93-66181B73F2A4}"/>
              </a:ext>
            </a:extLst>
          </p:cNvPr>
          <p:cNvSpPr>
            <a:spLocks noGrp="1"/>
          </p:cNvSpPr>
          <p:nvPr>
            <p:ph type="title"/>
          </p:nvPr>
        </p:nvSpPr>
        <p:spPr/>
        <p:txBody>
          <a:bodyPr/>
          <a:lstStyle/>
          <a:p>
            <a:r>
              <a:rPr lang="en-US" dirty="0"/>
              <a:t>Operations perspective</a:t>
            </a:r>
          </a:p>
        </p:txBody>
      </p:sp>
      <p:grpSp>
        <p:nvGrpSpPr>
          <p:cNvPr id="17" name="Group 16" descr="caf operations perspective and capabilities.">
            <a:extLst>
              <a:ext uri="{FF2B5EF4-FFF2-40B4-BE49-F238E27FC236}">
                <a16:creationId xmlns:a16="http://schemas.microsoft.com/office/drawing/2014/main" id="{063D79A6-5913-4DF2-B77B-D75A9DFA0BD6}"/>
              </a:ext>
            </a:extLst>
          </p:cNvPr>
          <p:cNvGrpSpPr/>
          <p:nvPr/>
        </p:nvGrpSpPr>
        <p:grpSpPr>
          <a:xfrm>
            <a:off x="419100" y="1151021"/>
            <a:ext cx="2922101" cy="5289814"/>
            <a:chOff x="419099" y="993168"/>
            <a:chExt cx="3133935" cy="5673293"/>
          </a:xfrm>
        </p:grpSpPr>
        <p:pic>
          <p:nvPicPr>
            <p:cNvPr id="9" name="Picture 8" descr="caf operations perspective and capabilities.">
              <a:extLst>
                <a:ext uri="{FF2B5EF4-FFF2-40B4-BE49-F238E27FC236}">
                  <a16:creationId xmlns:a16="http://schemas.microsoft.com/office/drawing/2014/main" id="{2849DED5-AE41-45D8-BF15-06F06AA19FA7}"/>
                </a:ext>
              </a:extLst>
            </p:cNvPr>
            <p:cNvPicPr>
              <a:picLocks noChangeAspect="1"/>
            </p:cNvPicPr>
            <p:nvPr/>
          </p:nvPicPr>
          <p:blipFill>
            <a:blip r:embed="rId4"/>
            <a:stretch>
              <a:fillRect/>
            </a:stretch>
          </p:blipFill>
          <p:spPr>
            <a:xfrm>
              <a:off x="419099" y="993168"/>
              <a:ext cx="3133935" cy="5673293"/>
            </a:xfrm>
            <a:prstGeom prst="rect">
              <a:avLst/>
            </a:prstGeom>
          </p:spPr>
        </p:pic>
        <p:sp>
          <p:nvSpPr>
            <p:cNvPr id="2" name="TextBox 1">
              <a:extLst>
                <a:ext uri="{FF2B5EF4-FFF2-40B4-BE49-F238E27FC236}">
                  <a16:creationId xmlns:a16="http://schemas.microsoft.com/office/drawing/2014/main" id="{0699F0A7-967A-46F5-A39B-1CA67AA1BD02}"/>
                </a:ext>
              </a:extLst>
            </p:cNvPr>
            <p:cNvSpPr txBox="1"/>
            <p:nvPr/>
          </p:nvSpPr>
          <p:spPr>
            <a:xfrm>
              <a:off x="607538" y="2118982"/>
              <a:ext cx="1871025"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Service monitoring</a:t>
              </a:r>
            </a:p>
          </p:txBody>
        </p:sp>
        <p:sp>
          <p:nvSpPr>
            <p:cNvPr id="11" name="TextBox 10">
              <a:extLst>
                <a:ext uri="{FF2B5EF4-FFF2-40B4-BE49-F238E27FC236}">
                  <a16:creationId xmlns:a16="http://schemas.microsoft.com/office/drawing/2014/main" id="{0D71DBEB-E6D6-4909-93F8-7B491072E638}"/>
                </a:ext>
              </a:extLst>
            </p:cNvPr>
            <p:cNvSpPr txBox="1"/>
            <p:nvPr/>
          </p:nvSpPr>
          <p:spPr>
            <a:xfrm>
              <a:off x="607538" y="2639518"/>
              <a:ext cx="2424431" cy="594159"/>
            </a:xfrm>
            <a:prstGeom prst="rect">
              <a:avLst/>
            </a:prstGeom>
            <a:solidFill>
              <a:schemeClr val="bg1"/>
            </a:solidFill>
          </p:spPr>
          <p:txBody>
            <a:bodyPr wrap="none" rtlCol="0">
              <a:spAutoFit/>
            </a:bodyPr>
            <a:lstStyle/>
            <a:p>
              <a:r>
                <a:rPr lang="en-US" sz="1500" dirty="0">
                  <a:latin typeface="Amazon Ember Light" panose="020B0403020204020204" pitchFamily="34" charset="0"/>
                  <a:ea typeface="Amazon Ember Light" panose="020B0403020204020204" pitchFamily="34" charset="0"/>
                  <a:cs typeface="Amazon Ember Light" panose="020B0403020204020204" pitchFamily="34" charset="0"/>
                </a:rPr>
                <a:t>Application performance</a:t>
              </a:r>
              <a:br>
                <a:rPr lang="en-US" sz="15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500" dirty="0">
                  <a:latin typeface="Amazon Ember Light" panose="020B0403020204020204" pitchFamily="34" charset="0"/>
                  <a:ea typeface="Amazon Ember Light" panose="020B0403020204020204" pitchFamily="34" charset="0"/>
                  <a:cs typeface="Amazon Ember Light" panose="020B0403020204020204" pitchFamily="34" charset="0"/>
                </a:rPr>
                <a:t>monitoring</a:t>
              </a:r>
            </a:p>
          </p:txBody>
        </p:sp>
        <p:sp>
          <p:nvSpPr>
            <p:cNvPr id="12" name="TextBox 11">
              <a:extLst>
                <a:ext uri="{FF2B5EF4-FFF2-40B4-BE49-F238E27FC236}">
                  <a16:creationId xmlns:a16="http://schemas.microsoft.com/office/drawing/2014/main" id="{7DBF894E-3C2E-45F8-A015-59B2CBFF0D35}"/>
                </a:ext>
              </a:extLst>
            </p:cNvPr>
            <p:cNvSpPr txBox="1"/>
            <p:nvPr/>
          </p:nvSpPr>
          <p:spPr>
            <a:xfrm>
              <a:off x="607538" y="3326974"/>
              <a:ext cx="1898277" cy="584775"/>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Resource inventory</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management</a:t>
              </a:r>
            </a:p>
          </p:txBody>
        </p:sp>
        <p:sp>
          <p:nvSpPr>
            <p:cNvPr id="13" name="TextBox 12">
              <a:extLst>
                <a:ext uri="{FF2B5EF4-FFF2-40B4-BE49-F238E27FC236}">
                  <a16:creationId xmlns:a16="http://schemas.microsoft.com/office/drawing/2014/main" id="{3C523FB0-BB9E-4167-9E49-D389363D93FB}"/>
                </a:ext>
              </a:extLst>
            </p:cNvPr>
            <p:cNvSpPr txBox="1"/>
            <p:nvPr/>
          </p:nvSpPr>
          <p:spPr>
            <a:xfrm>
              <a:off x="607538" y="3965395"/>
              <a:ext cx="2372855" cy="627168"/>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Release management/</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change management</a:t>
              </a:r>
            </a:p>
          </p:txBody>
        </p:sp>
        <p:sp>
          <p:nvSpPr>
            <p:cNvPr id="14" name="TextBox 13">
              <a:extLst>
                <a:ext uri="{FF2B5EF4-FFF2-40B4-BE49-F238E27FC236}">
                  <a16:creationId xmlns:a16="http://schemas.microsoft.com/office/drawing/2014/main" id="{266A7AB4-13C7-4F7F-86E0-E97A3B4D1279}"/>
                </a:ext>
              </a:extLst>
            </p:cNvPr>
            <p:cNvSpPr txBox="1"/>
            <p:nvPr/>
          </p:nvSpPr>
          <p:spPr>
            <a:xfrm>
              <a:off x="607538" y="4751225"/>
              <a:ext cx="2291012"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Reporting and analytics</a:t>
              </a:r>
            </a:p>
          </p:txBody>
        </p:sp>
        <p:sp>
          <p:nvSpPr>
            <p:cNvPr id="15" name="TextBox 14">
              <a:extLst>
                <a:ext uri="{FF2B5EF4-FFF2-40B4-BE49-F238E27FC236}">
                  <a16:creationId xmlns:a16="http://schemas.microsoft.com/office/drawing/2014/main" id="{E87E12FC-03FC-4079-BF2F-E43936FA286C}"/>
                </a:ext>
              </a:extLst>
            </p:cNvPr>
            <p:cNvSpPr txBox="1"/>
            <p:nvPr/>
          </p:nvSpPr>
          <p:spPr>
            <a:xfrm>
              <a:off x="607538" y="5309972"/>
              <a:ext cx="1984839" cy="584775"/>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Business continuity/</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Disaster recovery</a:t>
              </a:r>
            </a:p>
          </p:txBody>
        </p:sp>
        <p:sp>
          <p:nvSpPr>
            <p:cNvPr id="16" name="TextBox 15">
              <a:extLst>
                <a:ext uri="{FF2B5EF4-FFF2-40B4-BE49-F238E27FC236}">
                  <a16:creationId xmlns:a16="http://schemas.microsoft.com/office/drawing/2014/main" id="{F87FDDE8-FFA9-4431-9380-F0FA82AB0B5E}"/>
                </a:ext>
              </a:extLst>
            </p:cNvPr>
            <p:cNvSpPr txBox="1"/>
            <p:nvPr/>
          </p:nvSpPr>
          <p:spPr>
            <a:xfrm>
              <a:off x="607538" y="6086443"/>
              <a:ext cx="1723549"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IT service catalog</a:t>
              </a:r>
            </a:p>
          </p:txBody>
        </p:sp>
      </p:grpSp>
      <p:sp>
        <p:nvSpPr>
          <p:cNvPr id="18" name="TextBox 17">
            <a:extLst>
              <a:ext uri="{FF2B5EF4-FFF2-40B4-BE49-F238E27FC236}">
                <a16:creationId xmlns:a16="http://schemas.microsoft.com/office/drawing/2014/main" id="{B5AAF9BD-831E-4C96-BABB-FF09F3F3B00A}"/>
              </a:ext>
            </a:extLst>
          </p:cNvPr>
          <p:cNvSpPr txBox="1"/>
          <p:nvPr/>
        </p:nvSpPr>
        <p:spPr>
          <a:xfrm>
            <a:off x="300350" y="6365205"/>
            <a:ext cx="3296095" cy="338554"/>
          </a:xfrm>
          <a:prstGeom prst="rect">
            <a:avLst/>
          </a:prstGeom>
          <a:solidFill>
            <a:schemeClr val="bg1"/>
          </a:solidFill>
        </p:spPr>
        <p:txBody>
          <a:bodyPr wrap="none" rtlCol="0">
            <a:sp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Operations perspective capabilities</a:t>
            </a:r>
          </a:p>
        </p:txBody>
      </p:sp>
      <p:sp>
        <p:nvSpPr>
          <p:cNvPr id="10" name="Speech Bubble: Rectangle with Corners Rounded 9">
            <a:extLst>
              <a:ext uri="{FF2B5EF4-FFF2-40B4-BE49-F238E27FC236}">
                <a16:creationId xmlns:a16="http://schemas.microsoft.com/office/drawing/2014/main" id="{48616E1D-98D3-4BEE-8303-CE751E6D58E6}"/>
              </a:ext>
            </a:extLst>
          </p:cNvPr>
          <p:cNvSpPr/>
          <p:nvPr/>
        </p:nvSpPr>
        <p:spPr>
          <a:xfrm>
            <a:off x="4627418" y="1528176"/>
            <a:ext cx="6968837" cy="1654412"/>
          </a:xfrm>
          <a:prstGeom prst="wedgeRoundRectCallout">
            <a:avLst>
              <a:gd name="adj1" fmla="val -11205"/>
              <a:gd name="adj2" fmla="val 6884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solidFill>
                  <a:schemeClr val="tx1"/>
                </a:solidFill>
              </a:rPr>
              <a:t>We align with and support the operations of the business, and </a:t>
            </a:r>
            <a:r>
              <a:rPr lang="en-US" sz="2400" b="1" dirty="0">
                <a:solidFill>
                  <a:schemeClr val="accent5"/>
                </a:solidFill>
              </a:rPr>
              <a:t>define how day-to-day, quarter-to-quarter, and year-to-year business will be conducted</a:t>
            </a:r>
            <a:r>
              <a:rPr lang="en-US" sz="2400" dirty="0">
                <a:solidFill>
                  <a:schemeClr val="tx1"/>
                </a:solidFill>
              </a:rPr>
              <a:t>.</a:t>
            </a:r>
          </a:p>
        </p:txBody>
      </p:sp>
      <p:pic>
        <p:nvPicPr>
          <p:cNvPr id="7" name="Graphic 6">
            <a:extLst>
              <a:ext uri="{FF2B5EF4-FFF2-40B4-BE49-F238E27FC236}">
                <a16:creationId xmlns:a16="http://schemas.microsoft.com/office/drawing/2014/main" id="{0CEE030B-614E-4FC9-A72B-4111812E3AB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7170804" y="3429000"/>
            <a:ext cx="1882064" cy="1828800"/>
          </a:xfrm>
          <a:prstGeom prst="rect">
            <a:avLst/>
          </a:prstGeom>
        </p:spPr>
      </p:pic>
      <p:sp>
        <p:nvSpPr>
          <p:cNvPr id="8" name="TextBox 7">
            <a:extLst>
              <a:ext uri="{FF2B5EF4-FFF2-40B4-BE49-F238E27FC236}">
                <a16:creationId xmlns:a16="http://schemas.microsoft.com/office/drawing/2014/main" id="{C9052E33-3446-402C-8007-D7836A8783FB}"/>
              </a:ext>
            </a:extLst>
          </p:cNvPr>
          <p:cNvSpPr txBox="1"/>
          <p:nvPr/>
        </p:nvSpPr>
        <p:spPr>
          <a:xfrm>
            <a:off x="6422912" y="5261152"/>
            <a:ext cx="3377848" cy="707886"/>
          </a:xfrm>
          <a:prstGeom prst="rect">
            <a:avLst/>
          </a:prstGeom>
          <a:noFill/>
        </p:spPr>
        <p:txBody>
          <a:bodyPr wrap="non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IT operations managers and </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IT support managers</a:t>
            </a:r>
          </a:p>
        </p:txBody>
      </p:sp>
      <p:sp>
        <p:nvSpPr>
          <p:cNvPr id="4" name="Slide Number Placeholder 3">
            <a:extLst>
              <a:ext uri="{FF2B5EF4-FFF2-40B4-BE49-F238E27FC236}">
                <a16:creationId xmlns:a16="http://schemas.microsoft.com/office/drawing/2014/main" id="{42748DBA-6EAC-4122-BD4C-03BBFEB4AF2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181</a:t>
            </a:fld>
            <a:endParaRPr lang="en-US" dirty="0"/>
          </a:p>
        </p:txBody>
      </p:sp>
    </p:spTree>
    <p:custDataLst>
      <p:tags r:id="rId1"/>
    </p:custDataLst>
    <p:extLst>
      <p:ext uri="{BB962C8B-B14F-4D97-AF65-F5344CB8AC3E}">
        <p14:creationId xmlns:p14="http://schemas.microsoft.com/office/powerpoint/2010/main" val="136627493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t>Section 4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sz="2400" dirty="0"/>
              <a:t>Cloud adoption is not instantaneous for most organizations and requires a thoughtful, deliberate strategy and alignment across the whole organization.</a:t>
            </a:r>
          </a:p>
          <a:p>
            <a:r>
              <a:rPr lang="en-US" sz="2400" dirty="0"/>
              <a:t>The AWS CAF was created to help organizations develop efficient and effective plans for their cloud adoption journey.</a:t>
            </a:r>
          </a:p>
          <a:p>
            <a:r>
              <a:rPr lang="en-US" sz="2400" dirty="0"/>
              <a:t>The AWS CAF organizes guidance into six areas of focus, called perspectives.</a:t>
            </a:r>
          </a:p>
          <a:p>
            <a:r>
              <a:rPr lang="en-US" sz="2400" dirty="0"/>
              <a:t>Perspectives consist of sets of business or technology capabilities that are the responsibility of key stakeholders.</a:t>
            </a:r>
          </a:p>
          <a:p>
            <a:endParaRPr lang="en-US" sz="2400" dirty="0"/>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182</a:t>
            </a:fld>
            <a:endParaRPr lang="en-US" dirty="0"/>
          </a:p>
        </p:txBody>
      </p:sp>
    </p:spTree>
    <p:custDataLst>
      <p:tags r:id="rId1"/>
    </p:custDataLst>
    <p:extLst>
      <p:ext uri="{BB962C8B-B14F-4D97-AF65-F5344CB8AC3E}">
        <p14:creationId xmlns:p14="http://schemas.microsoft.com/office/powerpoint/2010/main" val="2076544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3440BC3-762D-4310-82DF-4E1F23D9E6A4}"/>
              </a:ext>
            </a:extLst>
          </p:cNvPr>
          <p:cNvSpPr>
            <a:spLocks noGrp="1"/>
          </p:cNvSpPr>
          <p:nvPr>
            <p:ph type="body" sz="quarter" idx="10"/>
          </p:nvPr>
        </p:nvSpPr>
        <p:spPr/>
        <p:txBody>
          <a:bodyPr/>
          <a:lstStyle/>
          <a:p>
            <a:r>
              <a:rPr lang="en-US" dirty="0"/>
              <a:t>Module 1: Cloud Concepts Overview</a:t>
            </a:r>
          </a:p>
          <a:p>
            <a:endParaRPr lang="en-US" dirty="0"/>
          </a:p>
        </p:txBody>
      </p:sp>
      <p:sp>
        <p:nvSpPr>
          <p:cNvPr id="6" name="Title 5">
            <a:extLst>
              <a:ext uri="{FF2B5EF4-FFF2-40B4-BE49-F238E27FC236}">
                <a16:creationId xmlns:a16="http://schemas.microsoft.com/office/drawing/2014/main" id="{BFC5ECD2-AFF4-4A2B-9E54-AC9D736C4BC9}"/>
              </a:ext>
            </a:extLst>
          </p:cNvPr>
          <p:cNvSpPr>
            <a:spLocks noGrp="1"/>
          </p:cNvSpPr>
          <p:nvPr>
            <p:ph type="title"/>
          </p:nvPr>
        </p:nvSpPr>
        <p:spPr/>
        <p:txBody>
          <a:bodyPr/>
          <a:lstStyle/>
          <a:p>
            <a:r>
              <a:rPr lang="en-US" sz="4000" dirty="0"/>
              <a:t>Module wrap-up</a:t>
            </a:r>
          </a:p>
        </p:txBody>
      </p:sp>
    </p:spTree>
    <p:custDataLst>
      <p:tags r:id="rId1"/>
    </p:custDataLst>
    <p:extLst>
      <p:ext uri="{BB962C8B-B14F-4D97-AF65-F5344CB8AC3E}">
        <p14:creationId xmlns:p14="http://schemas.microsoft.com/office/powerpoint/2010/main" val="319122753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Module summary                                                     </a:t>
            </a:r>
          </a:p>
        </p:txBody>
      </p:sp>
      <p:sp>
        <p:nvSpPr>
          <p:cNvPr id="10" name="Content Placeholder 9">
            <a:extLst>
              <a:ext uri="{FF2B5EF4-FFF2-40B4-BE49-F238E27FC236}">
                <a16:creationId xmlns:a16="http://schemas.microsoft.com/office/drawing/2014/main" id="{55E2B68A-D658-420D-B21A-5DDC8B6BB02F}"/>
              </a:ext>
            </a:extLst>
          </p:cNvPr>
          <p:cNvSpPr>
            <a:spLocks noGrp="1"/>
          </p:cNvSpPr>
          <p:nvPr>
            <p:ph idx="1"/>
          </p:nvPr>
        </p:nvSpPr>
        <p:spPr/>
        <p:txBody>
          <a:bodyPr/>
          <a:lstStyle/>
          <a:p>
            <a:pPr marL="0" indent="0">
              <a:buNone/>
            </a:pPr>
            <a:r>
              <a:rPr lang="en-US" dirty="0"/>
              <a:t>In summary, in this module you learned how to:</a:t>
            </a:r>
          </a:p>
          <a:p>
            <a:r>
              <a:rPr lang="en-US" dirty="0"/>
              <a:t>Define different types of cloud computing models</a:t>
            </a:r>
          </a:p>
          <a:p>
            <a:r>
              <a:rPr lang="en-US" dirty="0"/>
              <a:t>Describe six advantages of cloud computing</a:t>
            </a:r>
            <a:endParaRPr lang="en-US" strike="sngStrike" dirty="0"/>
          </a:p>
          <a:p>
            <a:r>
              <a:rPr lang="en-US" dirty="0"/>
              <a:t>Recognize the main AWS service categories and core services</a:t>
            </a:r>
            <a:endParaRPr lang="en-US" strike="sngStrike" dirty="0"/>
          </a:p>
          <a:p>
            <a:r>
              <a:rPr lang="en-US" dirty="0"/>
              <a:t>Review the AWS Cloud Adoption Framework</a:t>
            </a:r>
            <a:endParaRPr lang="en-US" strike="sngStrike" dirty="0"/>
          </a:p>
          <a:p>
            <a:endParaRPr lang="en-US" dirty="0"/>
          </a:p>
          <a:p>
            <a:pPr marL="0" indent="0">
              <a:buNone/>
            </a:pPr>
            <a:br>
              <a:rPr lang="en-US" dirty="0"/>
            </a:br>
            <a:endParaRPr lang="en-US" dirty="0"/>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EBECEECC-6889-3C4B-ADDE-289EB9D9F6A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184</a:t>
            </a:fld>
            <a:endParaRPr lang="en-US" dirty="0"/>
          </a:p>
        </p:txBody>
      </p:sp>
    </p:spTree>
    <p:custDataLst>
      <p:tags r:id="rId1"/>
    </p:custDataLst>
    <p:extLst>
      <p:ext uri="{BB962C8B-B14F-4D97-AF65-F5344CB8AC3E}">
        <p14:creationId xmlns:p14="http://schemas.microsoft.com/office/powerpoint/2010/main" val="358696844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25F029-436D-EA42-9997-2BBAA9D7829C}"/>
              </a:ext>
            </a:extLst>
          </p:cNvPr>
          <p:cNvSpPr>
            <a:spLocks noGrp="1"/>
          </p:cNvSpPr>
          <p:nvPr>
            <p:ph type="title"/>
          </p:nvPr>
        </p:nvSpPr>
        <p:spPr/>
        <p:txBody>
          <a:bodyPr/>
          <a:lstStyle/>
          <a:p>
            <a:r>
              <a:rPr lang="en-US" dirty="0"/>
              <a:t>Additional resources</a:t>
            </a:r>
          </a:p>
        </p:txBody>
      </p:sp>
      <p:sp>
        <p:nvSpPr>
          <p:cNvPr id="6" name="Content Placeholder 5">
            <a:extLst>
              <a:ext uri="{FF2B5EF4-FFF2-40B4-BE49-F238E27FC236}">
                <a16:creationId xmlns:a16="http://schemas.microsoft.com/office/drawing/2014/main" id="{2AA3B981-BB0A-8E4E-A921-BE92B16069F5}"/>
              </a:ext>
            </a:extLst>
          </p:cNvPr>
          <p:cNvSpPr>
            <a:spLocks noGrp="1"/>
          </p:cNvSpPr>
          <p:nvPr>
            <p:ph idx="1"/>
          </p:nvPr>
        </p:nvSpPr>
        <p:spPr/>
        <p:txBody>
          <a:bodyPr/>
          <a:lstStyle/>
          <a:p>
            <a:r>
              <a:rPr lang="en-US" dirty="0">
                <a:hlinkClick r:id="rId4"/>
              </a:rPr>
              <a:t>What is AWS?</a:t>
            </a:r>
            <a:r>
              <a:rPr lang="en-US" dirty="0"/>
              <a:t> YouTube video</a:t>
            </a:r>
          </a:p>
          <a:p>
            <a:r>
              <a:rPr lang="en-US" dirty="0">
                <a:hlinkClick r:id="rId5"/>
              </a:rPr>
              <a:t>Cloud computing with AWS</a:t>
            </a:r>
            <a:r>
              <a:rPr lang="en-US" dirty="0"/>
              <a:t> website</a:t>
            </a:r>
          </a:p>
          <a:p>
            <a:r>
              <a:rPr lang="en-US" dirty="0">
                <a:hlinkClick r:id="rId6"/>
              </a:rPr>
              <a:t>Overview of Amazon Web Services</a:t>
            </a:r>
            <a:r>
              <a:rPr lang="en-US" dirty="0"/>
              <a:t> whitepaper</a:t>
            </a:r>
          </a:p>
          <a:p>
            <a:r>
              <a:rPr lang="en-US" dirty="0">
                <a:hlinkClick r:id="rId7"/>
              </a:rPr>
              <a:t>An Overview of the AWS Cloud Adoption Framework</a:t>
            </a:r>
            <a:r>
              <a:rPr lang="en-US" dirty="0"/>
              <a:t> whitepaper</a:t>
            </a:r>
          </a:p>
          <a:p>
            <a:r>
              <a:rPr lang="en-US" dirty="0">
                <a:hlinkClick r:id="rId8"/>
              </a:rPr>
              <a:t>6 Strategies for Migrating Applications to the Cloud</a:t>
            </a:r>
            <a:r>
              <a:rPr lang="en-US" dirty="0"/>
              <a:t> AWS Cloud Enterprise Strategy blog post</a:t>
            </a:r>
          </a:p>
          <a:p>
            <a:endParaRPr lang="en-US" dirty="0"/>
          </a:p>
        </p:txBody>
      </p:sp>
      <p:sp>
        <p:nvSpPr>
          <p:cNvPr id="2" name="Slide Number Placeholder 1">
            <a:extLst>
              <a:ext uri="{FF2B5EF4-FFF2-40B4-BE49-F238E27FC236}">
                <a16:creationId xmlns:a16="http://schemas.microsoft.com/office/drawing/2014/main" id="{95C6BA22-6D80-6F4D-8779-5BA67DACE48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185</a:t>
            </a:fld>
            <a:endParaRPr lang="en-US" dirty="0"/>
          </a:p>
        </p:txBody>
      </p:sp>
    </p:spTree>
    <p:custDataLst>
      <p:tags r:id="rId1"/>
    </p:custDataLst>
    <p:extLst>
      <p:ext uri="{BB962C8B-B14F-4D97-AF65-F5344CB8AC3E}">
        <p14:creationId xmlns:p14="http://schemas.microsoft.com/office/powerpoint/2010/main" val="88049514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8787E3C5-F017-5342-A18A-0774633BEB95}"/>
              </a:ext>
            </a:extLst>
          </p:cNvPr>
          <p:cNvSpPr>
            <a:spLocks noGrp="1"/>
          </p:cNvSpPr>
          <p:nvPr>
            <p:ph type="title"/>
          </p:nvPr>
        </p:nvSpPr>
        <p:spPr/>
        <p:txBody>
          <a:bodyPr>
            <a:noAutofit/>
          </a:bodyPr>
          <a:lstStyle/>
          <a:p>
            <a:r>
              <a:rPr lang="en-US" dirty="0"/>
              <a:t>Thank You</a:t>
            </a:r>
            <a:endParaRPr lang="en-US" u="sng" dirty="0"/>
          </a:p>
        </p:txBody>
      </p:sp>
    </p:spTree>
    <p:custDataLst>
      <p:tags r:id="rId1"/>
    </p:custDataLst>
    <p:extLst>
      <p:ext uri="{BB962C8B-B14F-4D97-AF65-F5344CB8AC3E}">
        <p14:creationId xmlns:p14="http://schemas.microsoft.com/office/powerpoint/2010/main" val="17275732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B3EA6E-F927-8B41-B7C1-27A40B48E495}"/>
              </a:ext>
            </a:extLst>
          </p:cNvPr>
          <p:cNvSpPr>
            <a:spLocks noGrp="1"/>
          </p:cNvSpPr>
          <p:nvPr>
            <p:ph type="ctrTitle"/>
          </p:nvPr>
        </p:nvSpPr>
        <p:spPr/>
        <p:txBody>
          <a:bodyPr>
            <a:normAutofit/>
          </a:bodyPr>
          <a:lstStyle/>
          <a:p>
            <a:r>
              <a:rPr lang="en-US" dirty="0"/>
              <a:t>Part 3: Google Cloud Foundations Course</a:t>
            </a:r>
          </a:p>
        </p:txBody>
      </p:sp>
      <p:sp>
        <p:nvSpPr>
          <p:cNvPr id="5" name="Subtitle 4">
            <a:extLst>
              <a:ext uri="{FF2B5EF4-FFF2-40B4-BE49-F238E27FC236}">
                <a16:creationId xmlns:a16="http://schemas.microsoft.com/office/drawing/2014/main" id="{908BFA27-268E-2E48-9C4B-B85E92DAC4A7}"/>
              </a:ext>
            </a:extLst>
          </p:cNvPr>
          <p:cNvSpPr>
            <a:spLocks noGrp="1"/>
          </p:cNvSpPr>
          <p:nvPr>
            <p:ph type="subTitle" idx="1"/>
          </p:nvPr>
        </p:nvSpPr>
        <p:spPr/>
        <p:txBody>
          <a:bodyPr>
            <a:normAutofit/>
          </a:bodyPr>
          <a:lstStyle/>
          <a:p>
            <a:r>
              <a:rPr lang="en-US" dirty="0"/>
              <a:t>Module 1: So, what us the cloud anyway</a:t>
            </a:r>
          </a:p>
          <a:p>
            <a:endParaRPr lang="en-US" dirty="0"/>
          </a:p>
        </p:txBody>
      </p:sp>
      <p:sp>
        <p:nvSpPr>
          <p:cNvPr id="2" name="Slide Number Placeholder 1">
            <a:extLst>
              <a:ext uri="{FF2B5EF4-FFF2-40B4-BE49-F238E27FC236}">
                <a16:creationId xmlns:a16="http://schemas.microsoft.com/office/drawing/2014/main" id="{B74FB07C-B4F0-3844-B17B-E380BA0B878B}"/>
              </a:ext>
            </a:extLst>
          </p:cNvPr>
          <p:cNvSpPr>
            <a:spLocks noGrp="1"/>
          </p:cNvSpPr>
          <p:nvPr>
            <p:ph type="sldNum" sz="quarter" idx="12"/>
          </p:nvPr>
        </p:nvSpPr>
        <p:spPr/>
        <p:txBody>
          <a:bodyPr/>
          <a:lstStyle/>
          <a:p>
            <a:fld id="{096FDAC9-2319-174D-BC2A-4BFF5B567AC1}" type="slidenum">
              <a:rPr lang="en-US" smtClean="0"/>
              <a:t>187</a:t>
            </a:fld>
            <a:endParaRPr lang="en-US"/>
          </a:p>
        </p:txBody>
      </p:sp>
    </p:spTree>
    <p:extLst>
      <p:ext uri="{BB962C8B-B14F-4D97-AF65-F5344CB8AC3E}">
        <p14:creationId xmlns:p14="http://schemas.microsoft.com/office/powerpoint/2010/main" val="165555085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9"/>
          <p:cNvSpPr txBox="1">
            <a:spLocks noGrp="1"/>
          </p:cNvSpPr>
          <p:nvPr>
            <p:ph type="subTitle" idx="1"/>
          </p:nvPr>
        </p:nvSpPr>
        <p:spPr>
          <a:xfrm>
            <a:off x="1168733" y="5334117"/>
            <a:ext cx="4952600" cy="518000"/>
          </a:xfrm>
          <a:prstGeom prst="rect">
            <a:avLst/>
          </a:prstGeom>
        </p:spPr>
        <p:txBody>
          <a:bodyPr spcFirstLastPara="1" wrap="square" lIns="60950" tIns="60950" rIns="60950" bIns="60950" anchor="t" anchorCtr="0">
            <a:noAutofit/>
          </a:bodyPr>
          <a:lstStyle/>
          <a:p>
            <a:endParaRPr/>
          </a:p>
        </p:txBody>
      </p:sp>
      <p:sp>
        <p:nvSpPr>
          <p:cNvPr id="189" name="Google Shape;189;p39"/>
          <p:cNvSpPr txBox="1">
            <a:spLocks noGrp="1"/>
          </p:cNvSpPr>
          <p:nvPr>
            <p:ph type="title"/>
          </p:nvPr>
        </p:nvSpPr>
        <p:spPr>
          <a:xfrm>
            <a:off x="1168733" y="2800917"/>
            <a:ext cx="4804600" cy="2533200"/>
          </a:xfrm>
          <a:prstGeom prst="rect">
            <a:avLst/>
          </a:prstGeom>
        </p:spPr>
        <p:txBody>
          <a:bodyPr spcFirstLastPara="1" wrap="square" lIns="60950" tIns="60950" rIns="60950" bIns="60950" anchor="t" anchorCtr="0">
            <a:noAutofit/>
          </a:bodyPr>
          <a:lstStyle/>
          <a:p>
            <a:r>
              <a:rPr lang="en"/>
              <a:t>So, What’s the Cloud Anyway?</a:t>
            </a:r>
            <a:endParaRPr/>
          </a:p>
        </p:txBody>
      </p:sp>
      <p:sp>
        <p:nvSpPr>
          <p:cNvPr id="190" name="Google Shape;190;p39"/>
          <p:cNvSpPr txBox="1">
            <a:spLocks noGrp="1"/>
          </p:cNvSpPr>
          <p:nvPr>
            <p:ph type="subTitle" idx="2"/>
          </p:nvPr>
        </p:nvSpPr>
        <p:spPr>
          <a:xfrm>
            <a:off x="1197133" y="5709867"/>
            <a:ext cx="5449800" cy="436400"/>
          </a:xfrm>
          <a:prstGeom prst="rect">
            <a:avLst/>
          </a:prstGeom>
        </p:spPr>
        <p:txBody>
          <a:bodyPr spcFirstLastPara="1" wrap="square" lIns="60950" tIns="60950" rIns="60950" bIns="60950" anchor="t" anchorCtr="0">
            <a:noAutofit/>
          </a:bodyPr>
          <a:lstStyle/>
          <a:p>
            <a:endParaRPr/>
          </a:p>
        </p:txBody>
      </p:sp>
      <p:sp>
        <p:nvSpPr>
          <p:cNvPr id="191" name="Google Shape;191;p39"/>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a:t>
            </a:r>
            <a:r>
              <a:rPr lang="en" sz="1067" kern="0">
                <a:solidFill>
                  <a:srgbClr val="FFFFFF"/>
                </a:solidFill>
                <a:latin typeface="Google Sans"/>
                <a:ea typeface="Google Sans"/>
                <a:cs typeface="Google Sans"/>
                <a:sym typeface="Google Sans"/>
              </a:rPr>
              <a:t>in accordance with the terms of use set forth on the program </a:t>
            </a:r>
            <a:r>
              <a:rPr lang="en" sz="1067" u="sng" kern="0">
                <a:solidFill>
                  <a:srgbClr val="FFFFFF"/>
                </a:solidFill>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Website</a:t>
            </a:r>
            <a:r>
              <a:rPr lang="en" sz="1067" kern="0">
                <a:solidFill>
                  <a:srgbClr val="FFFFFF"/>
                </a:solidFill>
                <a:latin typeface="Google Sans"/>
                <a:ea typeface="Google Sans"/>
                <a:cs typeface="Google Sans"/>
                <a:sym typeface="Google Sans"/>
              </a:rPr>
              <a:t>.</a:t>
            </a:r>
            <a:endParaRPr sz="1067" kern="0">
              <a:solidFill>
                <a:srgbClr val="FFFFFF"/>
              </a:solidFill>
              <a:latin typeface="Google Sans"/>
              <a:ea typeface="Google Sans"/>
              <a:cs typeface="Google Sans"/>
              <a:sym typeface="Google Sans"/>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40"/>
          <p:cNvSpPr/>
          <p:nvPr/>
        </p:nvSpPr>
        <p:spPr>
          <a:xfrm>
            <a:off x="1219200" y="5292600"/>
            <a:ext cx="9759800" cy="457200"/>
          </a:xfrm>
          <a:prstGeom prst="rect">
            <a:avLst/>
          </a:prstGeom>
          <a:solidFill>
            <a:schemeClr val="accent1"/>
          </a:solidFill>
          <a:ln>
            <a:noFill/>
          </a:ln>
        </p:spPr>
        <p:txBody>
          <a:bodyPr spcFirstLastPara="1" wrap="square" lIns="60950" tIns="60950" rIns="60950" bIns="60950" anchor="ctr" anchorCtr="0">
            <a:noAutofit/>
          </a:bodyPr>
          <a:lstStyle/>
          <a:p>
            <a:pPr algn="ctr" defTabSz="609630">
              <a:buClr>
                <a:srgbClr val="000000"/>
              </a:buClr>
            </a:pPr>
            <a:r>
              <a:rPr lang="en" sz="1867" kern="0">
                <a:solidFill>
                  <a:srgbClr val="FFFFFF"/>
                </a:solidFill>
                <a:latin typeface="Roboto"/>
                <a:ea typeface="Roboto"/>
                <a:cs typeface="Roboto"/>
                <a:sym typeface="Roboto"/>
              </a:rPr>
              <a:t>Google Cloud skills badges</a:t>
            </a:r>
            <a:endParaRPr sz="1867" kern="0">
              <a:solidFill>
                <a:srgbClr val="FFFFFF"/>
              </a:solidFill>
              <a:latin typeface="Roboto"/>
              <a:ea typeface="Roboto"/>
              <a:cs typeface="Roboto"/>
              <a:sym typeface="Roboto"/>
            </a:endParaRPr>
          </a:p>
        </p:txBody>
      </p:sp>
      <p:sp>
        <p:nvSpPr>
          <p:cNvPr id="197" name="Google Shape;197;p40"/>
          <p:cNvSpPr/>
          <p:nvPr/>
        </p:nvSpPr>
        <p:spPr>
          <a:xfrm>
            <a:off x="1219200" y="1635000"/>
            <a:ext cx="1787400" cy="457200"/>
          </a:xfrm>
          <a:prstGeom prst="rect">
            <a:avLst/>
          </a:prstGeom>
          <a:solidFill>
            <a:schemeClr val="accent2"/>
          </a:solidFill>
          <a:ln>
            <a:noFill/>
          </a:ln>
        </p:spPr>
        <p:txBody>
          <a:bodyPr spcFirstLastPara="1" wrap="square" lIns="60950" tIns="60950" rIns="60950" bIns="60950" anchor="ctr" anchorCtr="0">
            <a:noAutofit/>
          </a:bodyPr>
          <a:lstStyle/>
          <a:p>
            <a:pPr algn="ctr" defTabSz="609630">
              <a:buClr>
                <a:srgbClr val="000000"/>
              </a:buClr>
            </a:pPr>
            <a:r>
              <a:rPr lang="en" sz="1867" kern="0">
                <a:solidFill>
                  <a:srgbClr val="FFFFFF"/>
                </a:solidFill>
                <a:latin typeface="Roboto"/>
                <a:ea typeface="Roboto"/>
                <a:cs typeface="Roboto"/>
                <a:sym typeface="Roboto"/>
              </a:rPr>
              <a:t>Module 1</a:t>
            </a:r>
            <a:endParaRPr sz="1867" kern="0">
              <a:solidFill>
                <a:srgbClr val="FFFFFF"/>
              </a:solidFill>
              <a:latin typeface="Roboto"/>
              <a:ea typeface="Roboto"/>
              <a:cs typeface="Roboto"/>
              <a:sym typeface="Roboto"/>
            </a:endParaRPr>
          </a:p>
        </p:txBody>
      </p:sp>
      <p:sp>
        <p:nvSpPr>
          <p:cNvPr id="198" name="Google Shape;198;p40"/>
          <p:cNvSpPr/>
          <p:nvPr/>
        </p:nvSpPr>
        <p:spPr>
          <a:xfrm>
            <a:off x="3213100" y="1635000"/>
            <a:ext cx="1787400" cy="457200"/>
          </a:xfrm>
          <a:prstGeom prst="rect">
            <a:avLst/>
          </a:prstGeom>
          <a:solidFill>
            <a:schemeClr val="accent1"/>
          </a:solidFill>
          <a:ln>
            <a:noFill/>
          </a:ln>
        </p:spPr>
        <p:txBody>
          <a:bodyPr spcFirstLastPara="1" wrap="square" lIns="60950" tIns="60950" rIns="60950" bIns="60950" anchor="ctr" anchorCtr="0">
            <a:noAutofit/>
          </a:bodyPr>
          <a:lstStyle/>
          <a:p>
            <a:pPr algn="ctr" defTabSz="609630">
              <a:buClr>
                <a:srgbClr val="000000"/>
              </a:buClr>
            </a:pPr>
            <a:r>
              <a:rPr lang="en" sz="1867" kern="0">
                <a:solidFill>
                  <a:srgbClr val="FFFFFF"/>
                </a:solidFill>
                <a:latin typeface="Roboto"/>
                <a:ea typeface="Roboto"/>
                <a:cs typeface="Roboto"/>
                <a:sym typeface="Roboto"/>
              </a:rPr>
              <a:t>Module 2</a:t>
            </a:r>
            <a:endParaRPr sz="1867" kern="0">
              <a:solidFill>
                <a:srgbClr val="FFFFFF"/>
              </a:solidFill>
              <a:latin typeface="Roboto"/>
              <a:ea typeface="Roboto"/>
              <a:cs typeface="Roboto"/>
              <a:sym typeface="Roboto"/>
            </a:endParaRPr>
          </a:p>
        </p:txBody>
      </p:sp>
      <p:sp>
        <p:nvSpPr>
          <p:cNvPr id="199" name="Google Shape;199;p40"/>
          <p:cNvSpPr/>
          <p:nvPr/>
        </p:nvSpPr>
        <p:spPr>
          <a:xfrm>
            <a:off x="5207000" y="1635000"/>
            <a:ext cx="1787400" cy="457200"/>
          </a:xfrm>
          <a:prstGeom prst="rect">
            <a:avLst/>
          </a:prstGeom>
          <a:solidFill>
            <a:schemeClr val="accent1"/>
          </a:solidFill>
          <a:ln>
            <a:noFill/>
          </a:ln>
        </p:spPr>
        <p:txBody>
          <a:bodyPr spcFirstLastPara="1" wrap="square" lIns="60950" tIns="60950" rIns="60950" bIns="60950" anchor="ctr" anchorCtr="0">
            <a:noAutofit/>
          </a:bodyPr>
          <a:lstStyle/>
          <a:p>
            <a:pPr algn="ctr" defTabSz="609630">
              <a:buClr>
                <a:srgbClr val="000000"/>
              </a:buClr>
            </a:pPr>
            <a:r>
              <a:rPr lang="en" sz="1867" kern="0">
                <a:solidFill>
                  <a:srgbClr val="FFFFFF"/>
                </a:solidFill>
                <a:latin typeface="Roboto"/>
                <a:ea typeface="Roboto"/>
                <a:cs typeface="Roboto"/>
                <a:sym typeface="Roboto"/>
              </a:rPr>
              <a:t>Module 3</a:t>
            </a:r>
            <a:endParaRPr sz="1867" kern="0">
              <a:solidFill>
                <a:srgbClr val="FFFFFF"/>
              </a:solidFill>
              <a:latin typeface="Roboto"/>
              <a:ea typeface="Roboto"/>
              <a:cs typeface="Roboto"/>
              <a:sym typeface="Roboto"/>
            </a:endParaRPr>
          </a:p>
        </p:txBody>
      </p:sp>
      <p:sp>
        <p:nvSpPr>
          <p:cNvPr id="200" name="Google Shape;200;p40"/>
          <p:cNvSpPr/>
          <p:nvPr/>
        </p:nvSpPr>
        <p:spPr>
          <a:xfrm>
            <a:off x="7200900" y="1635000"/>
            <a:ext cx="1787400" cy="457200"/>
          </a:xfrm>
          <a:prstGeom prst="rect">
            <a:avLst/>
          </a:prstGeom>
          <a:solidFill>
            <a:schemeClr val="accent1"/>
          </a:solidFill>
          <a:ln>
            <a:noFill/>
          </a:ln>
        </p:spPr>
        <p:txBody>
          <a:bodyPr spcFirstLastPara="1" wrap="square" lIns="60950" tIns="60950" rIns="60950" bIns="60950" anchor="ctr" anchorCtr="0">
            <a:noAutofit/>
          </a:bodyPr>
          <a:lstStyle/>
          <a:p>
            <a:pPr algn="ctr" defTabSz="609630">
              <a:buClr>
                <a:srgbClr val="000000"/>
              </a:buClr>
            </a:pPr>
            <a:r>
              <a:rPr lang="en" sz="1867" kern="0">
                <a:solidFill>
                  <a:srgbClr val="FFFFFF"/>
                </a:solidFill>
                <a:latin typeface="Roboto"/>
                <a:ea typeface="Roboto"/>
                <a:cs typeface="Roboto"/>
                <a:sym typeface="Roboto"/>
              </a:rPr>
              <a:t>Module 4</a:t>
            </a:r>
            <a:endParaRPr sz="1867" kern="0">
              <a:solidFill>
                <a:srgbClr val="FFFFFF"/>
              </a:solidFill>
              <a:latin typeface="Roboto"/>
              <a:ea typeface="Roboto"/>
              <a:cs typeface="Roboto"/>
              <a:sym typeface="Roboto"/>
            </a:endParaRPr>
          </a:p>
        </p:txBody>
      </p:sp>
      <p:sp>
        <p:nvSpPr>
          <p:cNvPr id="201" name="Google Shape;201;p40"/>
          <p:cNvSpPr/>
          <p:nvPr/>
        </p:nvSpPr>
        <p:spPr>
          <a:xfrm>
            <a:off x="9194800" y="1635000"/>
            <a:ext cx="1787400" cy="457200"/>
          </a:xfrm>
          <a:prstGeom prst="rect">
            <a:avLst/>
          </a:prstGeom>
          <a:solidFill>
            <a:schemeClr val="accent1"/>
          </a:solidFill>
          <a:ln>
            <a:noFill/>
          </a:ln>
        </p:spPr>
        <p:txBody>
          <a:bodyPr spcFirstLastPara="1" wrap="square" lIns="60950" tIns="60950" rIns="60950" bIns="60950" anchor="ctr" anchorCtr="0">
            <a:noAutofit/>
          </a:bodyPr>
          <a:lstStyle/>
          <a:p>
            <a:pPr algn="ctr" defTabSz="609630">
              <a:buClr>
                <a:srgbClr val="000000"/>
              </a:buClr>
            </a:pPr>
            <a:r>
              <a:rPr lang="en" sz="1867" kern="0">
                <a:solidFill>
                  <a:srgbClr val="FFFFFF"/>
                </a:solidFill>
                <a:latin typeface="Roboto"/>
                <a:ea typeface="Roboto"/>
                <a:cs typeface="Roboto"/>
                <a:sym typeface="Roboto"/>
              </a:rPr>
              <a:t>Module 5</a:t>
            </a:r>
            <a:endParaRPr sz="1867" kern="0">
              <a:solidFill>
                <a:srgbClr val="FFFFFF"/>
              </a:solidFill>
              <a:latin typeface="Roboto"/>
              <a:ea typeface="Roboto"/>
              <a:cs typeface="Roboto"/>
              <a:sym typeface="Roboto"/>
            </a:endParaRPr>
          </a:p>
        </p:txBody>
      </p:sp>
      <p:sp>
        <p:nvSpPr>
          <p:cNvPr id="202" name="Google Shape;202;p40"/>
          <p:cNvSpPr/>
          <p:nvPr/>
        </p:nvSpPr>
        <p:spPr>
          <a:xfrm>
            <a:off x="1219200" y="3463800"/>
            <a:ext cx="1787400" cy="457200"/>
          </a:xfrm>
          <a:prstGeom prst="rect">
            <a:avLst/>
          </a:prstGeom>
          <a:solidFill>
            <a:schemeClr val="accent1"/>
          </a:solidFill>
          <a:ln>
            <a:noFill/>
          </a:ln>
        </p:spPr>
        <p:txBody>
          <a:bodyPr spcFirstLastPara="1" wrap="square" lIns="60950" tIns="60950" rIns="60950" bIns="60950" anchor="ctr" anchorCtr="0">
            <a:noAutofit/>
          </a:bodyPr>
          <a:lstStyle/>
          <a:p>
            <a:pPr algn="ctr" defTabSz="609630">
              <a:buClr>
                <a:srgbClr val="000000"/>
              </a:buClr>
            </a:pPr>
            <a:r>
              <a:rPr lang="en" sz="1867" kern="0">
                <a:solidFill>
                  <a:srgbClr val="FFFFFF"/>
                </a:solidFill>
                <a:latin typeface="Roboto"/>
                <a:ea typeface="Roboto"/>
                <a:cs typeface="Roboto"/>
                <a:sym typeface="Roboto"/>
              </a:rPr>
              <a:t>Module 6</a:t>
            </a:r>
            <a:endParaRPr sz="1867" kern="0">
              <a:solidFill>
                <a:srgbClr val="FFFFFF"/>
              </a:solidFill>
              <a:latin typeface="Roboto"/>
              <a:ea typeface="Roboto"/>
              <a:cs typeface="Roboto"/>
              <a:sym typeface="Roboto"/>
            </a:endParaRPr>
          </a:p>
        </p:txBody>
      </p:sp>
      <p:sp>
        <p:nvSpPr>
          <p:cNvPr id="203" name="Google Shape;203;p40"/>
          <p:cNvSpPr/>
          <p:nvPr/>
        </p:nvSpPr>
        <p:spPr>
          <a:xfrm>
            <a:off x="3213100" y="3463800"/>
            <a:ext cx="1787400" cy="457200"/>
          </a:xfrm>
          <a:prstGeom prst="rect">
            <a:avLst/>
          </a:prstGeom>
          <a:solidFill>
            <a:schemeClr val="accent1"/>
          </a:solidFill>
          <a:ln>
            <a:noFill/>
          </a:ln>
        </p:spPr>
        <p:txBody>
          <a:bodyPr spcFirstLastPara="1" wrap="square" lIns="60950" tIns="60950" rIns="60950" bIns="60950" anchor="ctr" anchorCtr="0">
            <a:noAutofit/>
          </a:bodyPr>
          <a:lstStyle/>
          <a:p>
            <a:pPr algn="ctr" defTabSz="609630">
              <a:buClr>
                <a:srgbClr val="000000"/>
              </a:buClr>
            </a:pPr>
            <a:r>
              <a:rPr lang="en" sz="1867" kern="0">
                <a:solidFill>
                  <a:srgbClr val="FFFFFF"/>
                </a:solidFill>
                <a:latin typeface="Roboto"/>
                <a:ea typeface="Roboto"/>
                <a:cs typeface="Roboto"/>
                <a:sym typeface="Roboto"/>
              </a:rPr>
              <a:t>Module 7</a:t>
            </a:r>
            <a:endParaRPr sz="1867" kern="0">
              <a:solidFill>
                <a:srgbClr val="FFFFFF"/>
              </a:solidFill>
              <a:latin typeface="Roboto"/>
              <a:ea typeface="Roboto"/>
              <a:cs typeface="Roboto"/>
              <a:sym typeface="Roboto"/>
            </a:endParaRPr>
          </a:p>
        </p:txBody>
      </p:sp>
      <p:sp>
        <p:nvSpPr>
          <p:cNvPr id="204" name="Google Shape;204;p40"/>
          <p:cNvSpPr/>
          <p:nvPr/>
        </p:nvSpPr>
        <p:spPr>
          <a:xfrm>
            <a:off x="5207000" y="3463800"/>
            <a:ext cx="1787400" cy="457200"/>
          </a:xfrm>
          <a:prstGeom prst="rect">
            <a:avLst/>
          </a:prstGeom>
          <a:solidFill>
            <a:schemeClr val="accent1"/>
          </a:solidFill>
          <a:ln>
            <a:noFill/>
          </a:ln>
        </p:spPr>
        <p:txBody>
          <a:bodyPr spcFirstLastPara="1" wrap="square" lIns="60950" tIns="60950" rIns="60950" bIns="60950" anchor="ctr" anchorCtr="0">
            <a:noAutofit/>
          </a:bodyPr>
          <a:lstStyle/>
          <a:p>
            <a:pPr algn="ctr" defTabSz="609630">
              <a:buClr>
                <a:srgbClr val="000000"/>
              </a:buClr>
            </a:pPr>
            <a:r>
              <a:rPr lang="en" sz="1867" kern="0">
                <a:solidFill>
                  <a:srgbClr val="FFFFFF"/>
                </a:solidFill>
                <a:latin typeface="Roboto"/>
                <a:ea typeface="Roboto"/>
                <a:cs typeface="Roboto"/>
                <a:sym typeface="Roboto"/>
              </a:rPr>
              <a:t>Module 8</a:t>
            </a:r>
            <a:endParaRPr sz="1867" kern="0">
              <a:solidFill>
                <a:srgbClr val="FFFFFF"/>
              </a:solidFill>
              <a:latin typeface="Roboto"/>
              <a:ea typeface="Roboto"/>
              <a:cs typeface="Roboto"/>
              <a:sym typeface="Roboto"/>
            </a:endParaRPr>
          </a:p>
        </p:txBody>
      </p:sp>
      <p:sp>
        <p:nvSpPr>
          <p:cNvPr id="205" name="Google Shape;205;p40"/>
          <p:cNvSpPr/>
          <p:nvPr/>
        </p:nvSpPr>
        <p:spPr>
          <a:xfrm>
            <a:off x="7200900" y="3463800"/>
            <a:ext cx="1787400" cy="457200"/>
          </a:xfrm>
          <a:prstGeom prst="rect">
            <a:avLst/>
          </a:prstGeom>
          <a:solidFill>
            <a:schemeClr val="accent1"/>
          </a:solidFill>
          <a:ln>
            <a:noFill/>
          </a:ln>
        </p:spPr>
        <p:txBody>
          <a:bodyPr spcFirstLastPara="1" wrap="square" lIns="60950" tIns="60950" rIns="60950" bIns="60950" anchor="ctr" anchorCtr="0">
            <a:noAutofit/>
          </a:bodyPr>
          <a:lstStyle/>
          <a:p>
            <a:pPr algn="ctr" defTabSz="609630">
              <a:buClr>
                <a:srgbClr val="000000"/>
              </a:buClr>
            </a:pPr>
            <a:r>
              <a:rPr lang="en" sz="1867" kern="0">
                <a:solidFill>
                  <a:srgbClr val="FFFFFF"/>
                </a:solidFill>
                <a:latin typeface="Roboto"/>
                <a:ea typeface="Roboto"/>
                <a:cs typeface="Roboto"/>
                <a:sym typeface="Roboto"/>
              </a:rPr>
              <a:t>Module 9</a:t>
            </a:r>
            <a:endParaRPr sz="1867" kern="0">
              <a:solidFill>
                <a:srgbClr val="FFFFFF"/>
              </a:solidFill>
              <a:latin typeface="Roboto"/>
              <a:ea typeface="Roboto"/>
              <a:cs typeface="Roboto"/>
              <a:sym typeface="Roboto"/>
            </a:endParaRPr>
          </a:p>
        </p:txBody>
      </p:sp>
      <p:sp>
        <p:nvSpPr>
          <p:cNvPr id="206" name="Google Shape;206;p40"/>
          <p:cNvSpPr/>
          <p:nvPr/>
        </p:nvSpPr>
        <p:spPr>
          <a:xfrm>
            <a:off x="9194800" y="3463800"/>
            <a:ext cx="1787400" cy="457200"/>
          </a:xfrm>
          <a:prstGeom prst="rect">
            <a:avLst/>
          </a:prstGeom>
          <a:solidFill>
            <a:schemeClr val="accent1"/>
          </a:solidFill>
          <a:ln>
            <a:noFill/>
          </a:ln>
        </p:spPr>
        <p:txBody>
          <a:bodyPr spcFirstLastPara="1" wrap="square" lIns="60950" tIns="60950" rIns="60950" bIns="60950" anchor="ctr" anchorCtr="0">
            <a:noAutofit/>
          </a:bodyPr>
          <a:lstStyle/>
          <a:p>
            <a:pPr algn="ctr" defTabSz="609630">
              <a:buClr>
                <a:srgbClr val="000000"/>
              </a:buClr>
            </a:pPr>
            <a:r>
              <a:rPr lang="en" sz="1867" kern="0">
                <a:solidFill>
                  <a:srgbClr val="FFFFFF"/>
                </a:solidFill>
                <a:latin typeface="Roboto"/>
                <a:ea typeface="Roboto"/>
                <a:cs typeface="Roboto"/>
                <a:sym typeface="Roboto"/>
              </a:rPr>
              <a:t>Module 10</a:t>
            </a:r>
            <a:endParaRPr sz="1867" kern="0">
              <a:solidFill>
                <a:srgbClr val="FFFFFF"/>
              </a:solidFill>
              <a:latin typeface="Roboto"/>
              <a:ea typeface="Roboto"/>
              <a:cs typeface="Roboto"/>
              <a:sym typeface="Roboto"/>
            </a:endParaRPr>
          </a:p>
        </p:txBody>
      </p:sp>
      <p:sp>
        <p:nvSpPr>
          <p:cNvPr id="207" name="Google Shape;207;p40"/>
          <p:cNvSpPr/>
          <p:nvPr/>
        </p:nvSpPr>
        <p:spPr>
          <a:xfrm>
            <a:off x="1219200" y="2193800"/>
            <a:ext cx="1787400" cy="1085400"/>
          </a:xfrm>
          <a:prstGeom prst="rect">
            <a:avLst/>
          </a:prstGeom>
          <a:noFill/>
          <a:ln w="38100" cap="flat" cmpd="sng">
            <a:solidFill>
              <a:schemeClr val="accent2"/>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pPr>
            <a:r>
              <a:rPr lang="en" sz="1333" kern="0">
                <a:solidFill>
                  <a:srgbClr val="434343"/>
                </a:solidFill>
                <a:latin typeface="Roboto"/>
                <a:ea typeface="Roboto"/>
                <a:cs typeface="Roboto"/>
                <a:sym typeface="Roboto"/>
              </a:rPr>
              <a:t>So, What’s the Cloud Anyway?</a:t>
            </a:r>
            <a:endParaRPr sz="1333" kern="0">
              <a:solidFill>
                <a:srgbClr val="434343"/>
              </a:solidFill>
              <a:latin typeface="Roboto"/>
              <a:ea typeface="Roboto"/>
              <a:cs typeface="Roboto"/>
              <a:sym typeface="Roboto"/>
            </a:endParaRPr>
          </a:p>
        </p:txBody>
      </p:sp>
      <p:sp>
        <p:nvSpPr>
          <p:cNvPr id="208" name="Google Shape;208;p40"/>
          <p:cNvSpPr/>
          <p:nvPr/>
        </p:nvSpPr>
        <p:spPr>
          <a:xfrm>
            <a:off x="3213100" y="2193800"/>
            <a:ext cx="1787400" cy="1085400"/>
          </a:xfrm>
          <a:prstGeom prst="rect">
            <a:avLst/>
          </a:prstGeom>
          <a:noFill/>
          <a:ln w="9525" cap="flat" cmpd="sng">
            <a:solidFill>
              <a:schemeClr val="accent3"/>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pPr>
            <a:r>
              <a:rPr lang="en" sz="1333" kern="0">
                <a:solidFill>
                  <a:srgbClr val="434343"/>
                </a:solidFill>
                <a:latin typeface="Roboto"/>
                <a:ea typeface="Roboto"/>
                <a:cs typeface="Roboto"/>
                <a:sym typeface="Roboto"/>
              </a:rPr>
              <a:t>Start with a Solid Platform</a:t>
            </a:r>
            <a:endParaRPr sz="1333" kern="0">
              <a:solidFill>
                <a:srgbClr val="434343"/>
              </a:solidFill>
              <a:latin typeface="Roboto"/>
              <a:ea typeface="Roboto"/>
              <a:cs typeface="Roboto"/>
              <a:sym typeface="Roboto"/>
            </a:endParaRPr>
          </a:p>
        </p:txBody>
      </p:sp>
      <p:sp>
        <p:nvSpPr>
          <p:cNvPr id="209" name="Google Shape;209;p40"/>
          <p:cNvSpPr/>
          <p:nvPr/>
        </p:nvSpPr>
        <p:spPr>
          <a:xfrm>
            <a:off x="5207000" y="2193800"/>
            <a:ext cx="1787400" cy="1085400"/>
          </a:xfrm>
          <a:prstGeom prst="rect">
            <a:avLst/>
          </a:prstGeom>
          <a:noFill/>
          <a:ln w="9525" cap="flat" cmpd="sng">
            <a:solidFill>
              <a:srgbClr val="BFBFBF"/>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pPr>
            <a:r>
              <a:rPr lang="en" sz="1333" kern="0">
                <a:solidFill>
                  <a:srgbClr val="434343"/>
                </a:solidFill>
                <a:latin typeface="Roboto"/>
                <a:ea typeface="Roboto"/>
                <a:cs typeface="Roboto"/>
                <a:sym typeface="Roboto"/>
              </a:rPr>
              <a:t>Use Google Cloud to Build Your Apps</a:t>
            </a:r>
            <a:endParaRPr sz="1333" kern="0">
              <a:solidFill>
                <a:srgbClr val="434343"/>
              </a:solidFill>
              <a:latin typeface="Roboto"/>
              <a:ea typeface="Roboto"/>
              <a:cs typeface="Roboto"/>
              <a:sym typeface="Roboto"/>
            </a:endParaRPr>
          </a:p>
        </p:txBody>
      </p:sp>
      <p:sp>
        <p:nvSpPr>
          <p:cNvPr id="210" name="Google Shape;210;p40"/>
          <p:cNvSpPr/>
          <p:nvPr/>
        </p:nvSpPr>
        <p:spPr>
          <a:xfrm>
            <a:off x="7200900" y="2193800"/>
            <a:ext cx="1787400" cy="1085400"/>
          </a:xfrm>
          <a:prstGeom prst="rect">
            <a:avLst/>
          </a:prstGeom>
          <a:noFill/>
          <a:ln w="9525" cap="flat" cmpd="sng">
            <a:solidFill>
              <a:srgbClr val="BFBFBF"/>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pPr>
            <a:r>
              <a:rPr lang="en" sz="1333" kern="0">
                <a:solidFill>
                  <a:srgbClr val="434343"/>
                </a:solidFill>
                <a:latin typeface="Roboto"/>
                <a:ea typeface="Roboto"/>
                <a:cs typeface="Roboto"/>
                <a:sym typeface="Roboto"/>
              </a:rPr>
              <a:t>Where Do I Store This Stuff?</a:t>
            </a:r>
            <a:endParaRPr sz="1333" kern="0">
              <a:solidFill>
                <a:srgbClr val="434343"/>
              </a:solidFill>
              <a:latin typeface="Roboto"/>
              <a:ea typeface="Roboto"/>
              <a:cs typeface="Roboto"/>
              <a:sym typeface="Roboto"/>
            </a:endParaRPr>
          </a:p>
        </p:txBody>
      </p:sp>
      <p:sp>
        <p:nvSpPr>
          <p:cNvPr id="211" name="Google Shape;211;p40"/>
          <p:cNvSpPr/>
          <p:nvPr/>
        </p:nvSpPr>
        <p:spPr>
          <a:xfrm>
            <a:off x="9194800" y="2193800"/>
            <a:ext cx="1787400" cy="1085400"/>
          </a:xfrm>
          <a:prstGeom prst="rect">
            <a:avLst/>
          </a:prstGeom>
          <a:noFill/>
          <a:ln w="9525" cap="flat" cmpd="sng">
            <a:solidFill>
              <a:srgbClr val="BFBFBF"/>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pPr>
            <a:r>
              <a:rPr lang="en" sz="1333" kern="0">
                <a:solidFill>
                  <a:srgbClr val="434343"/>
                </a:solidFill>
                <a:latin typeface="Roboto"/>
                <a:ea typeface="Roboto"/>
                <a:cs typeface="Roboto"/>
                <a:sym typeface="Roboto"/>
              </a:rPr>
              <a:t>There’s an API for That!</a:t>
            </a:r>
            <a:endParaRPr sz="1333" kern="0">
              <a:solidFill>
                <a:srgbClr val="434343"/>
              </a:solidFill>
              <a:latin typeface="Roboto"/>
              <a:ea typeface="Roboto"/>
              <a:cs typeface="Roboto"/>
              <a:sym typeface="Roboto"/>
            </a:endParaRPr>
          </a:p>
        </p:txBody>
      </p:sp>
      <p:sp>
        <p:nvSpPr>
          <p:cNvPr id="212" name="Google Shape;212;p40"/>
          <p:cNvSpPr/>
          <p:nvPr/>
        </p:nvSpPr>
        <p:spPr>
          <a:xfrm>
            <a:off x="1219200" y="4022600"/>
            <a:ext cx="1787400" cy="1085000"/>
          </a:xfrm>
          <a:prstGeom prst="rect">
            <a:avLst/>
          </a:prstGeom>
          <a:noFill/>
          <a:ln w="9525" cap="flat" cmpd="sng">
            <a:solidFill>
              <a:srgbClr val="BFBFBF"/>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pPr>
            <a:r>
              <a:rPr lang="en" sz="1333" kern="0">
                <a:solidFill>
                  <a:srgbClr val="434343"/>
                </a:solidFill>
                <a:latin typeface="Roboto"/>
                <a:ea typeface="Roboto"/>
                <a:cs typeface="Roboto"/>
                <a:sym typeface="Roboto"/>
              </a:rPr>
              <a:t>You Can’t Secure the Cloud, Right?</a:t>
            </a:r>
            <a:endParaRPr sz="1333" kern="0">
              <a:solidFill>
                <a:srgbClr val="434343"/>
              </a:solidFill>
              <a:latin typeface="Roboto"/>
              <a:ea typeface="Roboto"/>
              <a:cs typeface="Roboto"/>
              <a:sym typeface="Roboto"/>
            </a:endParaRPr>
          </a:p>
        </p:txBody>
      </p:sp>
      <p:sp>
        <p:nvSpPr>
          <p:cNvPr id="213" name="Google Shape;213;p40"/>
          <p:cNvSpPr/>
          <p:nvPr/>
        </p:nvSpPr>
        <p:spPr>
          <a:xfrm>
            <a:off x="3213100" y="4022600"/>
            <a:ext cx="1787400" cy="1085000"/>
          </a:xfrm>
          <a:prstGeom prst="rect">
            <a:avLst/>
          </a:prstGeom>
          <a:noFill/>
          <a:ln w="9525" cap="flat" cmpd="sng">
            <a:solidFill>
              <a:srgbClr val="BFBFBF"/>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pPr>
            <a:r>
              <a:rPr lang="en" sz="1333" kern="0">
                <a:solidFill>
                  <a:srgbClr val="434343"/>
                </a:solidFill>
                <a:latin typeface="Roboto"/>
                <a:ea typeface="Roboto"/>
                <a:cs typeface="Roboto"/>
                <a:sym typeface="Roboto"/>
              </a:rPr>
              <a:t>It Helps to Network</a:t>
            </a:r>
            <a:endParaRPr sz="1333" kern="0">
              <a:solidFill>
                <a:srgbClr val="434343"/>
              </a:solidFill>
              <a:latin typeface="Roboto"/>
              <a:ea typeface="Roboto"/>
              <a:cs typeface="Roboto"/>
              <a:sym typeface="Roboto"/>
            </a:endParaRPr>
          </a:p>
        </p:txBody>
      </p:sp>
      <p:sp>
        <p:nvSpPr>
          <p:cNvPr id="214" name="Google Shape;214;p40"/>
          <p:cNvSpPr/>
          <p:nvPr/>
        </p:nvSpPr>
        <p:spPr>
          <a:xfrm>
            <a:off x="5207000" y="4022600"/>
            <a:ext cx="1787400" cy="1085000"/>
          </a:xfrm>
          <a:prstGeom prst="rect">
            <a:avLst/>
          </a:prstGeom>
          <a:noFill/>
          <a:ln w="9525" cap="flat" cmpd="sng">
            <a:solidFill>
              <a:srgbClr val="BFBFBF"/>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pPr>
            <a:r>
              <a:rPr lang="en" sz="1333" kern="0">
                <a:solidFill>
                  <a:srgbClr val="434343"/>
                </a:solidFill>
                <a:latin typeface="Roboto"/>
                <a:ea typeface="Roboto"/>
                <a:cs typeface="Roboto"/>
                <a:sym typeface="Roboto"/>
              </a:rPr>
              <a:t>Let Google Keep an Eye on Things</a:t>
            </a:r>
            <a:endParaRPr sz="1333" kern="0">
              <a:solidFill>
                <a:srgbClr val="434343"/>
              </a:solidFill>
              <a:latin typeface="Roboto"/>
              <a:ea typeface="Roboto"/>
              <a:cs typeface="Roboto"/>
              <a:sym typeface="Roboto"/>
            </a:endParaRPr>
          </a:p>
        </p:txBody>
      </p:sp>
      <p:sp>
        <p:nvSpPr>
          <p:cNvPr id="215" name="Google Shape;215;p40"/>
          <p:cNvSpPr/>
          <p:nvPr/>
        </p:nvSpPr>
        <p:spPr>
          <a:xfrm>
            <a:off x="7200900" y="4022600"/>
            <a:ext cx="1787400" cy="1085000"/>
          </a:xfrm>
          <a:prstGeom prst="rect">
            <a:avLst/>
          </a:prstGeom>
          <a:noFill/>
          <a:ln w="9525" cap="flat" cmpd="sng">
            <a:solidFill>
              <a:srgbClr val="BFBFBF"/>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pPr>
            <a:r>
              <a:rPr lang="en" sz="1333" kern="0">
                <a:solidFill>
                  <a:srgbClr val="434343"/>
                </a:solidFill>
                <a:latin typeface="Roboto"/>
                <a:ea typeface="Roboto"/>
                <a:cs typeface="Roboto"/>
                <a:sym typeface="Roboto"/>
              </a:rPr>
              <a:t>You Have the Data, but What Are You Doing with It?</a:t>
            </a:r>
            <a:endParaRPr sz="1333" kern="0">
              <a:solidFill>
                <a:srgbClr val="434343"/>
              </a:solidFill>
              <a:latin typeface="Roboto"/>
              <a:ea typeface="Roboto"/>
              <a:cs typeface="Roboto"/>
              <a:sym typeface="Roboto"/>
            </a:endParaRPr>
          </a:p>
        </p:txBody>
      </p:sp>
      <p:sp>
        <p:nvSpPr>
          <p:cNvPr id="216" name="Google Shape;216;p40"/>
          <p:cNvSpPr/>
          <p:nvPr/>
        </p:nvSpPr>
        <p:spPr>
          <a:xfrm>
            <a:off x="9194800" y="4022600"/>
            <a:ext cx="1787400" cy="1085000"/>
          </a:xfrm>
          <a:prstGeom prst="rect">
            <a:avLst/>
          </a:prstGeom>
          <a:noFill/>
          <a:ln w="9525" cap="flat" cmpd="sng">
            <a:solidFill>
              <a:srgbClr val="BFBFBF"/>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pPr>
            <a:r>
              <a:rPr lang="en" sz="1333" kern="0">
                <a:solidFill>
                  <a:srgbClr val="434343"/>
                </a:solidFill>
                <a:latin typeface="Roboto"/>
                <a:ea typeface="Roboto"/>
                <a:cs typeface="Roboto"/>
                <a:sym typeface="Roboto"/>
              </a:rPr>
              <a:t>Let Machines Do the Work</a:t>
            </a:r>
            <a:endParaRPr sz="1333" kern="0">
              <a:solidFill>
                <a:srgbClr val="434343"/>
              </a:solidFill>
              <a:latin typeface="Roboto"/>
              <a:ea typeface="Roboto"/>
              <a:cs typeface="Roboto"/>
              <a:sym typeface="Roboto"/>
            </a:endParaRPr>
          </a:p>
        </p:txBody>
      </p:sp>
      <p:sp>
        <p:nvSpPr>
          <p:cNvPr id="217" name="Google Shape;217;p40"/>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Course map</a:t>
            </a:r>
            <a:endParaRPr/>
          </a:p>
        </p:txBody>
      </p:sp>
      <p:sp>
        <p:nvSpPr>
          <p:cNvPr id="218" name="Google Shape;218;p40"/>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BEDDC4-FD54-6847-9243-67A06107DBC8}"/>
              </a:ext>
            </a:extLst>
          </p:cNvPr>
          <p:cNvSpPr>
            <a:spLocks noGrp="1"/>
          </p:cNvSpPr>
          <p:nvPr>
            <p:ph type="title"/>
          </p:nvPr>
        </p:nvSpPr>
        <p:spPr/>
        <p:txBody>
          <a:bodyPr/>
          <a:lstStyle/>
          <a:p>
            <a:r>
              <a:rPr lang="en-US" dirty="0"/>
              <a:t>Two categories of Distributed Systems</a:t>
            </a:r>
          </a:p>
        </p:txBody>
      </p:sp>
      <p:sp>
        <p:nvSpPr>
          <p:cNvPr id="6" name="Content Placeholder 5">
            <a:extLst>
              <a:ext uri="{FF2B5EF4-FFF2-40B4-BE49-F238E27FC236}">
                <a16:creationId xmlns:a16="http://schemas.microsoft.com/office/drawing/2014/main" id="{10F6A151-8FC7-6546-8079-E2B866E5799F}"/>
              </a:ext>
            </a:extLst>
          </p:cNvPr>
          <p:cNvSpPr>
            <a:spLocks noGrp="1"/>
          </p:cNvSpPr>
          <p:nvPr>
            <p:ph sz="half" idx="1"/>
          </p:nvPr>
        </p:nvSpPr>
        <p:spPr>
          <a:xfrm>
            <a:off x="838200" y="2197098"/>
            <a:ext cx="4889500" cy="4502151"/>
          </a:xfrm>
          <a:ln>
            <a:solidFill>
              <a:schemeClr val="tx1"/>
            </a:solidFill>
          </a:ln>
        </p:spPr>
        <p:txBody>
          <a:bodyPr/>
          <a:lstStyle/>
          <a:p>
            <a:r>
              <a:rPr lang="en-US" sz="2400" dirty="0"/>
              <a:t>Since ~1987</a:t>
            </a:r>
          </a:p>
          <a:p>
            <a:endParaRPr lang="en-US" sz="2400" dirty="0"/>
          </a:p>
          <a:p>
            <a:r>
              <a:rPr lang="en-US" sz="2400" dirty="0"/>
              <a:t>A cluster usually have better performance and availability and more cost‐effectiveness over single computer with same capabilities.</a:t>
            </a:r>
          </a:p>
          <a:p>
            <a:endParaRPr lang="en-US" sz="2400" dirty="0"/>
          </a:p>
          <a:p>
            <a:r>
              <a:rPr lang="en-US" sz="2400" dirty="0"/>
              <a:t>Characteristics:</a:t>
            </a:r>
          </a:p>
          <a:p>
            <a:pPr lvl="1"/>
            <a:r>
              <a:rPr lang="en-US" sz="2000" dirty="0"/>
              <a:t>tightly coupled computers</a:t>
            </a:r>
          </a:p>
          <a:p>
            <a:pPr lvl="1"/>
            <a:r>
              <a:rPr lang="en-US" sz="2000" dirty="0"/>
              <a:t>single system image</a:t>
            </a:r>
          </a:p>
          <a:p>
            <a:pPr lvl="1"/>
            <a:r>
              <a:rPr lang="en-US" sz="2000" dirty="0"/>
              <a:t>centralized Job management &amp; scheduling system</a:t>
            </a:r>
          </a:p>
          <a:p>
            <a:endParaRPr lang="en-US" sz="2400" dirty="0"/>
          </a:p>
          <a:p>
            <a:endParaRPr lang="en-US" dirty="0"/>
          </a:p>
        </p:txBody>
      </p:sp>
      <p:sp>
        <p:nvSpPr>
          <p:cNvPr id="7" name="Content Placeholder 6">
            <a:extLst>
              <a:ext uri="{FF2B5EF4-FFF2-40B4-BE49-F238E27FC236}">
                <a16:creationId xmlns:a16="http://schemas.microsoft.com/office/drawing/2014/main" id="{F575E602-592C-ED44-8292-9A93C5C4A685}"/>
              </a:ext>
            </a:extLst>
          </p:cNvPr>
          <p:cNvSpPr>
            <a:spLocks noGrp="1"/>
          </p:cNvSpPr>
          <p:nvPr>
            <p:ph sz="half" idx="2"/>
          </p:nvPr>
        </p:nvSpPr>
        <p:spPr>
          <a:xfrm>
            <a:off x="6172200" y="2219323"/>
            <a:ext cx="5181600" cy="4502151"/>
          </a:xfrm>
          <a:ln>
            <a:solidFill>
              <a:schemeClr val="tx1"/>
            </a:solidFill>
          </a:ln>
        </p:spPr>
        <p:txBody>
          <a:bodyPr/>
          <a:lstStyle/>
          <a:p>
            <a:r>
              <a:rPr lang="en-US" sz="2400" dirty="0"/>
              <a:t>Originated early 1990s</a:t>
            </a:r>
          </a:p>
          <a:p>
            <a:endParaRPr lang="en-US" sz="2400" dirty="0"/>
          </a:p>
          <a:p>
            <a:r>
              <a:rPr lang="en-US" sz="2400" dirty="0"/>
              <a:t>A grid is a collection of resources owned by multiple organizations that is coordinated to  allow them to solve a common problem.</a:t>
            </a:r>
          </a:p>
          <a:p>
            <a:endParaRPr lang="en-US" sz="2400" dirty="0"/>
          </a:p>
          <a:p>
            <a:r>
              <a:rPr lang="en-US" sz="2400" dirty="0"/>
              <a:t>Characteristics:</a:t>
            </a:r>
          </a:p>
          <a:p>
            <a:pPr lvl="1"/>
            <a:r>
              <a:rPr lang="en-US" sz="2000" dirty="0"/>
              <a:t>loosely coupled</a:t>
            </a:r>
          </a:p>
          <a:p>
            <a:pPr lvl="1"/>
            <a:r>
              <a:rPr lang="en-US" sz="2000" dirty="0"/>
              <a:t>no Single System Image</a:t>
            </a:r>
          </a:p>
          <a:p>
            <a:pPr lvl="1"/>
            <a:r>
              <a:rPr lang="en-US" sz="2000" dirty="0"/>
              <a:t>distributed Job Management &amp; scheduling</a:t>
            </a:r>
          </a:p>
          <a:p>
            <a:endParaRPr lang="en-US" dirty="0"/>
          </a:p>
        </p:txBody>
      </p:sp>
      <p:sp>
        <p:nvSpPr>
          <p:cNvPr id="4" name="Slide Number Placeholder 3">
            <a:extLst>
              <a:ext uri="{FF2B5EF4-FFF2-40B4-BE49-F238E27FC236}">
                <a16:creationId xmlns:a16="http://schemas.microsoft.com/office/drawing/2014/main" id="{657DD4AC-2886-0944-89DB-5C6AA927A947}"/>
              </a:ext>
            </a:extLst>
          </p:cNvPr>
          <p:cNvSpPr>
            <a:spLocks noGrp="1"/>
          </p:cNvSpPr>
          <p:nvPr>
            <p:ph type="sldNum" sz="quarter" idx="12"/>
          </p:nvPr>
        </p:nvSpPr>
        <p:spPr/>
        <p:txBody>
          <a:bodyPr/>
          <a:lstStyle/>
          <a:p>
            <a:fld id="{B6A95138-A96E-2F42-A959-2EFD44FE4AB7}" type="slidenum">
              <a:rPr lang="en-US" smtClean="0"/>
              <a:pPr/>
              <a:t>19</a:t>
            </a:fld>
            <a:endParaRPr lang="en-US" dirty="0"/>
          </a:p>
        </p:txBody>
      </p:sp>
      <p:sp>
        <p:nvSpPr>
          <p:cNvPr id="8" name="TextBox 7">
            <a:extLst>
              <a:ext uri="{FF2B5EF4-FFF2-40B4-BE49-F238E27FC236}">
                <a16:creationId xmlns:a16="http://schemas.microsoft.com/office/drawing/2014/main" id="{A784197A-4EBF-8444-AD33-FDA4FC5C5DB1}"/>
              </a:ext>
            </a:extLst>
          </p:cNvPr>
          <p:cNvSpPr txBox="1"/>
          <p:nvPr/>
        </p:nvSpPr>
        <p:spPr>
          <a:xfrm>
            <a:off x="838200" y="1657619"/>
            <a:ext cx="3289300" cy="461665"/>
          </a:xfrm>
          <a:prstGeom prst="rect">
            <a:avLst/>
          </a:prstGeom>
          <a:noFill/>
        </p:spPr>
        <p:txBody>
          <a:bodyPr wrap="square" rtlCol="0">
            <a:spAutoFit/>
          </a:bodyPr>
          <a:lstStyle/>
          <a:p>
            <a:r>
              <a:rPr lang="en-US" sz="2400" b="1" dirty="0">
                <a:solidFill>
                  <a:srgbClr val="FF0000"/>
                </a:solidFill>
              </a:rPr>
              <a:t>Cluster Computing</a:t>
            </a:r>
          </a:p>
        </p:txBody>
      </p:sp>
      <p:sp>
        <p:nvSpPr>
          <p:cNvPr id="9" name="TextBox 8">
            <a:extLst>
              <a:ext uri="{FF2B5EF4-FFF2-40B4-BE49-F238E27FC236}">
                <a16:creationId xmlns:a16="http://schemas.microsoft.com/office/drawing/2014/main" id="{B86EE2FB-3357-2D47-8164-D00E43F503D6}"/>
              </a:ext>
            </a:extLst>
          </p:cNvPr>
          <p:cNvSpPr txBox="1"/>
          <p:nvPr/>
        </p:nvSpPr>
        <p:spPr>
          <a:xfrm>
            <a:off x="6172200" y="1613694"/>
            <a:ext cx="3289300" cy="461665"/>
          </a:xfrm>
          <a:prstGeom prst="rect">
            <a:avLst/>
          </a:prstGeom>
          <a:noFill/>
        </p:spPr>
        <p:txBody>
          <a:bodyPr wrap="square" rtlCol="0">
            <a:spAutoFit/>
          </a:bodyPr>
          <a:lstStyle/>
          <a:p>
            <a:r>
              <a:rPr lang="en-US" sz="2400" b="1" dirty="0">
                <a:solidFill>
                  <a:srgbClr val="FF0000"/>
                </a:solidFill>
              </a:rPr>
              <a:t>Grid Computing</a:t>
            </a:r>
          </a:p>
        </p:txBody>
      </p:sp>
      <p:pic>
        <p:nvPicPr>
          <p:cNvPr id="10" name="object 7">
            <a:extLst>
              <a:ext uri="{FF2B5EF4-FFF2-40B4-BE49-F238E27FC236}">
                <a16:creationId xmlns:a16="http://schemas.microsoft.com/office/drawing/2014/main" id="{5CD53217-836E-E74F-AF7B-59E948D86AF4}"/>
              </a:ext>
            </a:extLst>
          </p:cNvPr>
          <p:cNvPicPr/>
          <p:nvPr/>
        </p:nvPicPr>
        <p:blipFill>
          <a:blip r:embed="rId3" cstate="print"/>
          <a:stretch>
            <a:fillRect/>
          </a:stretch>
        </p:blipFill>
        <p:spPr>
          <a:xfrm>
            <a:off x="3756452" y="1705336"/>
            <a:ext cx="1971248" cy="1325563"/>
          </a:xfrm>
          <a:prstGeom prst="rect">
            <a:avLst/>
          </a:prstGeom>
        </p:spPr>
      </p:pic>
      <p:pic>
        <p:nvPicPr>
          <p:cNvPr id="11" name="object 9">
            <a:extLst>
              <a:ext uri="{FF2B5EF4-FFF2-40B4-BE49-F238E27FC236}">
                <a16:creationId xmlns:a16="http://schemas.microsoft.com/office/drawing/2014/main" id="{1E1A3C59-6394-AF45-8C38-BA4473D050EA}"/>
              </a:ext>
            </a:extLst>
          </p:cNvPr>
          <p:cNvPicPr/>
          <p:nvPr/>
        </p:nvPicPr>
        <p:blipFill>
          <a:blip r:embed="rId4" cstate="print"/>
          <a:stretch>
            <a:fillRect/>
          </a:stretch>
        </p:blipFill>
        <p:spPr>
          <a:xfrm>
            <a:off x="9422026" y="1719505"/>
            <a:ext cx="1971248" cy="1325564"/>
          </a:xfrm>
          <a:prstGeom prst="rect">
            <a:avLst/>
          </a:prstGeom>
        </p:spPr>
      </p:pic>
    </p:spTree>
    <p:extLst>
      <p:ext uri="{BB962C8B-B14F-4D97-AF65-F5344CB8AC3E}">
        <p14:creationId xmlns:p14="http://schemas.microsoft.com/office/powerpoint/2010/main" val="69151509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graphicFrame>
        <p:nvGraphicFramePr>
          <p:cNvPr id="223" name="Google Shape;223;p41"/>
          <p:cNvGraphicFramePr/>
          <p:nvPr/>
        </p:nvGraphicFramePr>
        <p:xfrm>
          <a:off x="1164336" y="1621536"/>
          <a:ext cx="5191767" cy="4145253"/>
        </p:xfrm>
        <a:graphic>
          <a:graphicData uri="http://schemas.openxmlformats.org/drawingml/2006/table">
            <a:tbl>
              <a:tblPr>
                <a:noFill/>
              </a:tblPr>
              <a:tblGrid>
                <a:gridCol w="5191767">
                  <a:extLst>
                    <a:ext uri="{9D8B030D-6E8A-4147-A177-3AD203B41FA5}">
                      <a16:colId xmlns:a16="http://schemas.microsoft.com/office/drawing/2014/main" val="20000"/>
                    </a:ext>
                  </a:extLst>
                </a:gridCol>
              </a:tblGrid>
              <a:tr h="731517">
                <a:tc>
                  <a:txBody>
                    <a:bodyPr/>
                    <a:lstStyle/>
                    <a:p>
                      <a:pPr marL="0" marR="0" lvl="0" indent="0" algn="l" rtl="0">
                        <a:lnSpc>
                          <a:spcPct val="100000"/>
                        </a:lnSpc>
                        <a:spcBef>
                          <a:spcPts val="0"/>
                        </a:spcBef>
                        <a:spcAft>
                          <a:spcPts val="0"/>
                        </a:spcAft>
                        <a:buNone/>
                      </a:pPr>
                      <a:r>
                        <a:rPr lang="en" sz="2000">
                          <a:solidFill>
                            <a:schemeClr val="lt1"/>
                          </a:solidFill>
                          <a:latin typeface="Roboto"/>
                          <a:ea typeface="Roboto"/>
                          <a:cs typeface="Roboto"/>
                          <a:sym typeface="Roboto"/>
                        </a:rPr>
                        <a:t>Discuss what the cloud is and why it’s a technological and business game changer</a:t>
                      </a:r>
                      <a:endParaRPr sz="2000">
                        <a:solidFill>
                          <a:schemeClr val="lt1"/>
                        </a:solidFill>
                        <a:latin typeface="Roboto"/>
                        <a:ea typeface="Roboto"/>
                        <a:cs typeface="Roboto"/>
                        <a:sym typeface="Roboto"/>
                      </a:endParaRPr>
                    </a:p>
                  </a:txBody>
                  <a:tcPr marL="0" marR="121917" marT="0" marB="121917">
                    <a:lnL w="152400" cap="flat" cmpd="sng">
                      <a:solidFill>
                        <a:srgbClr val="FFFFFF"/>
                      </a:solidFill>
                      <a:prstDash val="solid"/>
                      <a:round/>
                      <a:headEnd type="none" w="sm" len="sm"/>
                      <a:tailEnd type="none" w="sm" len="sm"/>
                    </a:lnL>
                    <a:lnR w="152400" cap="flat" cmpd="sng">
                      <a:solidFill>
                        <a:srgbClr val="FFFFFF"/>
                      </a:solidFill>
                      <a:prstDash val="solid"/>
                      <a:round/>
                      <a:headEnd type="none" w="sm" len="sm"/>
                      <a:tailEnd type="none" w="sm" len="sm"/>
                    </a:lnR>
                    <a:lnT w="152400" cap="flat" cmpd="sng">
                      <a:solidFill>
                        <a:srgbClr val="FFFFFF"/>
                      </a:solidFill>
                      <a:prstDash val="solid"/>
                      <a:round/>
                      <a:headEnd type="none" w="sm" len="sm"/>
                      <a:tailEnd type="none" w="sm" len="sm"/>
                    </a:lnT>
                    <a:lnB w="152400"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548633">
                <a:tc>
                  <a:txBody>
                    <a:bodyPr/>
                    <a:lstStyle/>
                    <a:p>
                      <a:pPr marL="457200" marR="0" lvl="0" indent="-419100" algn="l" rtl="0">
                        <a:lnSpc>
                          <a:spcPct val="100000"/>
                        </a:lnSpc>
                        <a:spcBef>
                          <a:spcPts val="0"/>
                        </a:spcBef>
                        <a:spcAft>
                          <a:spcPts val="0"/>
                        </a:spcAft>
                        <a:buClr>
                          <a:schemeClr val="lt1"/>
                        </a:buClr>
                        <a:buSzPts val="3000"/>
                        <a:buFont typeface="Roboto"/>
                        <a:buChar char="●"/>
                      </a:pPr>
                      <a:r>
                        <a:rPr lang="en" sz="2000">
                          <a:solidFill>
                            <a:schemeClr val="lt1"/>
                          </a:solidFill>
                          <a:latin typeface="Roboto"/>
                          <a:ea typeface="Roboto"/>
                          <a:cs typeface="Roboto"/>
                          <a:sym typeface="Roboto"/>
                        </a:rPr>
                        <a:t>Discuss Cloud Computing</a:t>
                      </a:r>
                      <a:endParaRPr sz="2000">
                        <a:solidFill>
                          <a:schemeClr val="lt1"/>
                        </a:solidFill>
                        <a:latin typeface="Roboto"/>
                        <a:ea typeface="Roboto"/>
                        <a:cs typeface="Roboto"/>
                        <a:sym typeface="Roboto"/>
                      </a:endParaRPr>
                    </a:p>
                  </a:txBody>
                  <a:tcPr marL="0" marR="121917" marT="121917" marB="121917">
                    <a:lnL w="152400" cap="flat" cmpd="sng">
                      <a:solidFill>
                        <a:srgbClr val="FFFFFF"/>
                      </a:solidFill>
                      <a:prstDash val="solid"/>
                      <a:round/>
                      <a:headEnd type="none" w="sm" len="sm"/>
                      <a:tailEnd type="none" w="sm" len="sm"/>
                    </a:lnL>
                    <a:lnR w="152400" cap="flat" cmpd="sng">
                      <a:solidFill>
                        <a:srgbClr val="FFFFFF"/>
                      </a:solidFill>
                      <a:prstDash val="solid"/>
                      <a:round/>
                      <a:headEnd type="none" w="sm" len="sm"/>
                      <a:tailEnd type="none" w="sm" len="sm"/>
                    </a:lnR>
                    <a:lnT w="152400" cap="flat" cmpd="sng">
                      <a:solidFill>
                        <a:srgbClr val="FFFFFF"/>
                      </a:solidFill>
                      <a:prstDash val="solid"/>
                      <a:round/>
                      <a:headEnd type="none" w="sm" len="sm"/>
                      <a:tailEnd type="none" w="sm" len="sm"/>
                    </a:lnT>
                    <a:lnB w="152400"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853433">
                <a:tc>
                  <a:txBody>
                    <a:bodyPr/>
                    <a:lstStyle/>
                    <a:p>
                      <a:pPr marL="457200" marR="0" lvl="0" indent="-419100" algn="l" rtl="0">
                        <a:lnSpc>
                          <a:spcPct val="100000"/>
                        </a:lnSpc>
                        <a:spcBef>
                          <a:spcPts val="0"/>
                        </a:spcBef>
                        <a:spcAft>
                          <a:spcPts val="0"/>
                        </a:spcAft>
                        <a:buClr>
                          <a:schemeClr val="lt1"/>
                        </a:buClr>
                        <a:buSzPts val="3000"/>
                        <a:buFont typeface="Roboto"/>
                        <a:buChar char="●"/>
                      </a:pPr>
                      <a:r>
                        <a:rPr lang="en" sz="2000">
                          <a:solidFill>
                            <a:schemeClr val="lt1"/>
                          </a:solidFill>
                          <a:latin typeface="Roboto"/>
                          <a:ea typeface="Roboto"/>
                          <a:cs typeface="Roboto"/>
                          <a:sym typeface="Roboto"/>
                        </a:rPr>
                        <a:t>Compare and contrast physical, virtual, and cloud architectures</a:t>
                      </a:r>
                      <a:endParaRPr sz="2000">
                        <a:solidFill>
                          <a:schemeClr val="lt1"/>
                        </a:solidFill>
                        <a:latin typeface="Roboto"/>
                        <a:ea typeface="Roboto"/>
                        <a:cs typeface="Roboto"/>
                        <a:sym typeface="Roboto"/>
                      </a:endParaRPr>
                    </a:p>
                  </a:txBody>
                  <a:tcPr marL="0" marR="121917" marT="121917" marB="121917">
                    <a:lnL w="152400" cap="flat" cmpd="sng">
                      <a:solidFill>
                        <a:srgbClr val="FFFFFF"/>
                      </a:solidFill>
                      <a:prstDash val="solid"/>
                      <a:round/>
                      <a:headEnd type="none" w="sm" len="sm"/>
                      <a:tailEnd type="none" w="sm" len="sm"/>
                    </a:lnL>
                    <a:lnR w="152400" cap="flat" cmpd="sng">
                      <a:solidFill>
                        <a:srgbClr val="FFFFFF"/>
                      </a:solidFill>
                      <a:prstDash val="solid"/>
                      <a:round/>
                      <a:headEnd type="none" w="sm" len="sm"/>
                      <a:tailEnd type="none" w="sm" len="sm"/>
                    </a:lnR>
                    <a:lnT w="152400" cap="flat" cmpd="sng">
                      <a:solidFill>
                        <a:srgbClr val="FFFFFF"/>
                      </a:solidFill>
                      <a:prstDash val="solid"/>
                      <a:round/>
                      <a:headEnd type="none" w="sm" len="sm"/>
                      <a:tailEnd type="none" w="sm" len="sm"/>
                    </a:lnT>
                    <a:lnB w="152400"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1158233">
                <a:tc>
                  <a:txBody>
                    <a:bodyPr/>
                    <a:lstStyle/>
                    <a:p>
                      <a:pPr marL="457200" marR="0" lvl="0" indent="-419100" algn="l" rtl="0">
                        <a:lnSpc>
                          <a:spcPct val="100000"/>
                        </a:lnSpc>
                        <a:spcBef>
                          <a:spcPts val="0"/>
                        </a:spcBef>
                        <a:spcAft>
                          <a:spcPts val="0"/>
                        </a:spcAft>
                        <a:buClr>
                          <a:schemeClr val="lt1"/>
                        </a:buClr>
                        <a:buSzPts val="3000"/>
                        <a:buFont typeface="Roboto"/>
                        <a:buChar char="●"/>
                      </a:pPr>
                      <a:r>
                        <a:rPr lang="en" sz="2000">
                          <a:solidFill>
                            <a:schemeClr val="lt1"/>
                          </a:solidFill>
                          <a:latin typeface="Roboto"/>
                          <a:ea typeface="Roboto"/>
                          <a:cs typeface="Roboto"/>
                          <a:sym typeface="Roboto"/>
                        </a:rPr>
                        <a:t>Define infrastructure as a service (IaaS), platform as a service (PaaS), and software as a service (SaaS)</a:t>
                      </a:r>
                      <a:endParaRPr sz="2000">
                        <a:solidFill>
                          <a:schemeClr val="lt1"/>
                        </a:solidFill>
                        <a:latin typeface="Roboto"/>
                        <a:ea typeface="Roboto"/>
                        <a:cs typeface="Roboto"/>
                        <a:sym typeface="Roboto"/>
                      </a:endParaRPr>
                    </a:p>
                  </a:txBody>
                  <a:tcPr marL="0" marR="121917" marT="121917" marB="121917">
                    <a:lnL w="152400" cap="flat" cmpd="sng">
                      <a:solidFill>
                        <a:srgbClr val="FFFFFF"/>
                      </a:solidFill>
                      <a:prstDash val="solid"/>
                      <a:round/>
                      <a:headEnd type="none" w="sm" len="sm"/>
                      <a:tailEnd type="none" w="sm" len="sm"/>
                    </a:lnL>
                    <a:lnR w="152400" cap="flat" cmpd="sng">
                      <a:solidFill>
                        <a:srgbClr val="FFFFFF"/>
                      </a:solidFill>
                      <a:prstDash val="solid"/>
                      <a:round/>
                      <a:headEnd type="none" w="sm" len="sm"/>
                      <a:tailEnd type="none" w="sm" len="sm"/>
                    </a:lnR>
                    <a:lnT w="152400" cap="flat" cmpd="sng">
                      <a:solidFill>
                        <a:srgbClr val="FFFFFF"/>
                      </a:solidFill>
                      <a:prstDash val="solid"/>
                      <a:round/>
                      <a:headEnd type="none" w="sm" len="sm"/>
                      <a:tailEnd type="none" w="sm" len="sm"/>
                    </a:lnT>
                    <a:lnB w="152400"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r h="548633">
                <a:tc>
                  <a:txBody>
                    <a:bodyPr/>
                    <a:lstStyle/>
                    <a:p>
                      <a:pPr marL="457200" marR="0" lvl="0" indent="-419100" algn="l" rtl="0">
                        <a:lnSpc>
                          <a:spcPct val="100000"/>
                        </a:lnSpc>
                        <a:spcBef>
                          <a:spcPts val="0"/>
                        </a:spcBef>
                        <a:spcAft>
                          <a:spcPts val="0"/>
                        </a:spcAft>
                        <a:buClr>
                          <a:schemeClr val="lt1"/>
                        </a:buClr>
                        <a:buSzPts val="3000"/>
                        <a:buFont typeface="Roboto"/>
                        <a:buChar char="●"/>
                      </a:pPr>
                      <a:r>
                        <a:rPr lang="en" sz="2000">
                          <a:solidFill>
                            <a:schemeClr val="lt1"/>
                          </a:solidFill>
                          <a:latin typeface="Roboto"/>
                          <a:ea typeface="Roboto"/>
                          <a:cs typeface="Roboto"/>
                          <a:sym typeface="Roboto"/>
                        </a:rPr>
                        <a:t>Detail advantages to leveraging the cloud</a:t>
                      </a:r>
                      <a:endParaRPr sz="2000">
                        <a:solidFill>
                          <a:schemeClr val="lt1"/>
                        </a:solidFill>
                        <a:latin typeface="Roboto"/>
                        <a:ea typeface="Roboto"/>
                        <a:cs typeface="Roboto"/>
                        <a:sym typeface="Roboto"/>
                      </a:endParaRPr>
                    </a:p>
                  </a:txBody>
                  <a:tcPr marL="0" marR="121917" marT="121917" marB="121917">
                    <a:lnL w="152400" cap="flat" cmpd="sng">
                      <a:solidFill>
                        <a:srgbClr val="FFFFFF"/>
                      </a:solidFill>
                      <a:prstDash val="solid"/>
                      <a:round/>
                      <a:headEnd type="none" w="sm" len="sm"/>
                      <a:tailEnd type="none" w="sm" len="sm"/>
                    </a:lnL>
                    <a:lnR w="152400" cap="flat" cmpd="sng">
                      <a:solidFill>
                        <a:srgbClr val="FFFFFF"/>
                      </a:solidFill>
                      <a:prstDash val="solid"/>
                      <a:round/>
                      <a:headEnd type="none" w="sm" len="sm"/>
                      <a:tailEnd type="none" w="sm" len="sm"/>
                    </a:lnR>
                    <a:lnT w="152400" cap="flat" cmpd="sng">
                      <a:solidFill>
                        <a:srgbClr val="FFFFFF"/>
                      </a:solidFill>
                      <a:prstDash val="solid"/>
                      <a:round/>
                      <a:headEnd type="none" w="sm" len="sm"/>
                      <a:tailEnd type="none" w="sm" len="sm"/>
                    </a:lnT>
                    <a:lnB w="152400"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24" name="Google Shape;224;p41"/>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Learn how to ...</a:t>
            </a:r>
            <a:endParaRPr/>
          </a:p>
        </p:txBody>
      </p:sp>
      <p:pic>
        <p:nvPicPr>
          <p:cNvPr id="225" name="Google Shape;225;p41"/>
          <p:cNvPicPr preferRelativeResize="0"/>
          <p:nvPr/>
        </p:nvPicPr>
        <p:blipFill rotWithShape="1">
          <a:blip r:embed="rId3">
            <a:alphaModFix/>
          </a:blip>
          <a:srcRect/>
          <a:stretch/>
        </p:blipFill>
        <p:spPr>
          <a:xfrm>
            <a:off x="6301167" y="1236209"/>
            <a:ext cx="4664016" cy="4664016"/>
          </a:xfrm>
          <a:prstGeom prst="rect">
            <a:avLst/>
          </a:prstGeom>
          <a:noFill/>
          <a:ln>
            <a:noFill/>
          </a:ln>
        </p:spPr>
      </p:pic>
      <p:sp>
        <p:nvSpPr>
          <p:cNvPr id="226" name="Google Shape;226;p41"/>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4">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42"/>
          <p:cNvSpPr txBox="1">
            <a:spLocks noGrp="1"/>
          </p:cNvSpPr>
          <p:nvPr>
            <p:ph type="body" idx="1"/>
          </p:nvPr>
        </p:nvSpPr>
        <p:spPr>
          <a:xfrm>
            <a:off x="1134183" y="1621417"/>
            <a:ext cx="4879800" cy="4516800"/>
          </a:xfrm>
          <a:prstGeom prst="rect">
            <a:avLst/>
          </a:prstGeom>
        </p:spPr>
        <p:txBody>
          <a:bodyPr spcFirstLastPara="1" wrap="square" lIns="60950" tIns="60950" rIns="60950" bIns="60950" anchor="t" anchorCtr="0">
            <a:noAutofit/>
          </a:bodyPr>
          <a:lstStyle/>
          <a:p>
            <a:pPr marL="0" indent="0">
              <a:buNone/>
            </a:pPr>
            <a:r>
              <a:rPr lang="en" dirty="0"/>
              <a:t>Cloud Computing</a:t>
            </a:r>
            <a:endParaRPr dirty="0"/>
          </a:p>
          <a:p>
            <a:pPr marL="0" indent="0">
              <a:spcBef>
                <a:spcPts val="1933"/>
              </a:spcBef>
              <a:buNone/>
            </a:pPr>
            <a:r>
              <a:rPr lang="en" dirty="0"/>
              <a:t>Cloud Versus Traditional Architecture</a:t>
            </a:r>
            <a:endParaRPr dirty="0"/>
          </a:p>
          <a:p>
            <a:pPr marL="0" indent="0">
              <a:spcBef>
                <a:spcPts val="1933"/>
              </a:spcBef>
              <a:buNone/>
            </a:pPr>
            <a:r>
              <a:rPr lang="en" dirty="0"/>
              <a:t>IaaS, PaaS, and SaaS</a:t>
            </a:r>
            <a:endParaRPr dirty="0"/>
          </a:p>
          <a:p>
            <a:pPr marL="0" indent="0">
              <a:spcBef>
                <a:spcPts val="1933"/>
              </a:spcBef>
              <a:buNone/>
            </a:pPr>
            <a:r>
              <a:rPr lang="en" dirty="0"/>
              <a:t>Google Cloud Architecture</a:t>
            </a:r>
            <a:endParaRPr dirty="0"/>
          </a:p>
          <a:p>
            <a:pPr marL="0" indent="0">
              <a:spcBef>
                <a:spcPts val="1933"/>
              </a:spcBef>
              <a:spcAft>
                <a:spcPts val="1933"/>
              </a:spcAft>
              <a:buNone/>
            </a:pPr>
            <a:r>
              <a:rPr lang="en" dirty="0"/>
              <a:t>Summary</a:t>
            </a:r>
            <a:endParaRPr dirty="0"/>
          </a:p>
        </p:txBody>
      </p:sp>
      <p:sp>
        <p:nvSpPr>
          <p:cNvPr id="232" name="Google Shape;232;p42"/>
          <p:cNvSpPr txBox="1">
            <a:spLocks noGrp="1"/>
          </p:cNvSpPr>
          <p:nvPr>
            <p:ph type="title"/>
          </p:nvPr>
        </p:nvSpPr>
        <p:spPr>
          <a:xfrm>
            <a:off x="1114983" y="769917"/>
            <a:ext cx="4991000" cy="760000"/>
          </a:xfrm>
          <a:prstGeom prst="rect">
            <a:avLst/>
          </a:prstGeom>
        </p:spPr>
        <p:txBody>
          <a:bodyPr spcFirstLastPara="1" wrap="square" lIns="60950" tIns="60950" rIns="60950" bIns="60950" anchor="t" anchorCtr="0">
            <a:noAutofit/>
          </a:bodyPr>
          <a:lstStyle/>
          <a:p>
            <a:r>
              <a:rPr lang="en"/>
              <a:t>Agenda</a:t>
            </a:r>
            <a:endParaRPr/>
          </a:p>
        </p:txBody>
      </p:sp>
      <p:sp>
        <p:nvSpPr>
          <p:cNvPr id="233" name="Google Shape;233;p42"/>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3"/>
          <p:cNvSpPr txBox="1">
            <a:spLocks noGrp="1"/>
          </p:cNvSpPr>
          <p:nvPr>
            <p:ph type="title"/>
          </p:nvPr>
        </p:nvSpPr>
        <p:spPr>
          <a:xfrm>
            <a:off x="1114983" y="769917"/>
            <a:ext cx="4991000" cy="760000"/>
          </a:xfrm>
          <a:prstGeom prst="rect">
            <a:avLst/>
          </a:prstGeom>
        </p:spPr>
        <p:txBody>
          <a:bodyPr spcFirstLastPara="1" wrap="square" lIns="60950" tIns="60950" rIns="60950" bIns="60950" anchor="t" anchorCtr="0">
            <a:noAutofit/>
          </a:bodyPr>
          <a:lstStyle/>
          <a:p>
            <a:r>
              <a:rPr lang="en"/>
              <a:t>Agenda</a:t>
            </a:r>
            <a:endParaRPr/>
          </a:p>
        </p:txBody>
      </p:sp>
      <p:sp>
        <p:nvSpPr>
          <p:cNvPr id="239" name="Google Shape;239;p43"/>
          <p:cNvSpPr txBox="1">
            <a:spLocks noGrp="1"/>
          </p:cNvSpPr>
          <p:nvPr>
            <p:ph type="body" idx="1"/>
          </p:nvPr>
        </p:nvSpPr>
        <p:spPr>
          <a:xfrm>
            <a:off x="1134183" y="1621417"/>
            <a:ext cx="4879800" cy="4516800"/>
          </a:xfrm>
          <a:prstGeom prst="rect">
            <a:avLst/>
          </a:prstGeom>
        </p:spPr>
        <p:txBody>
          <a:bodyPr spcFirstLastPara="1" wrap="square" lIns="60950" tIns="60950" rIns="60950" bIns="60950" anchor="t" anchorCtr="0">
            <a:noAutofit/>
          </a:bodyPr>
          <a:lstStyle/>
          <a:p>
            <a:pPr marL="0" indent="0">
              <a:buNone/>
            </a:pPr>
            <a:r>
              <a:rPr lang="en" dirty="0">
                <a:solidFill>
                  <a:schemeClr val="accent2"/>
                </a:solidFill>
              </a:rPr>
              <a:t>Cloud Computing</a:t>
            </a:r>
            <a:endParaRPr dirty="0">
              <a:solidFill>
                <a:schemeClr val="accent2"/>
              </a:solidFill>
            </a:endParaRPr>
          </a:p>
          <a:p>
            <a:pPr marL="0" indent="0">
              <a:spcBef>
                <a:spcPts val="1933"/>
              </a:spcBef>
              <a:buNone/>
            </a:pPr>
            <a:r>
              <a:rPr lang="en" dirty="0"/>
              <a:t>Cloud Versus Traditional Architecture</a:t>
            </a:r>
            <a:endParaRPr dirty="0"/>
          </a:p>
          <a:p>
            <a:pPr marL="0" indent="0">
              <a:spcBef>
                <a:spcPts val="1933"/>
              </a:spcBef>
              <a:buNone/>
            </a:pPr>
            <a:r>
              <a:rPr lang="en" dirty="0"/>
              <a:t>IaaS, PaaS, and SaaS</a:t>
            </a:r>
            <a:endParaRPr dirty="0"/>
          </a:p>
          <a:p>
            <a:pPr marL="0" indent="0">
              <a:spcBef>
                <a:spcPts val="1933"/>
              </a:spcBef>
              <a:buNone/>
            </a:pPr>
            <a:r>
              <a:rPr lang="en" dirty="0"/>
              <a:t>Google Cloud Architecture</a:t>
            </a:r>
            <a:endParaRPr dirty="0"/>
          </a:p>
          <a:p>
            <a:pPr marL="0" indent="0">
              <a:spcBef>
                <a:spcPts val="1933"/>
              </a:spcBef>
              <a:spcAft>
                <a:spcPts val="1933"/>
              </a:spcAft>
              <a:buNone/>
            </a:pPr>
            <a:r>
              <a:rPr lang="en" dirty="0"/>
              <a:t>Summary</a:t>
            </a:r>
            <a:endParaRPr dirty="0"/>
          </a:p>
        </p:txBody>
      </p:sp>
      <p:sp>
        <p:nvSpPr>
          <p:cNvPr id="240" name="Google Shape;240;p43"/>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44"/>
          <p:cNvSpPr/>
          <p:nvPr/>
        </p:nvSpPr>
        <p:spPr>
          <a:xfrm>
            <a:off x="1205667" y="3723952"/>
            <a:ext cx="9759600" cy="970600"/>
          </a:xfrm>
          <a:prstGeom prst="rect">
            <a:avLst/>
          </a:prstGeom>
          <a:solidFill>
            <a:srgbClr val="FBBC05">
              <a:alpha val="24600"/>
            </a:srgbClr>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46" name="Google Shape;246;p44"/>
          <p:cNvSpPr txBox="1"/>
          <p:nvPr/>
        </p:nvSpPr>
        <p:spPr>
          <a:xfrm>
            <a:off x="1135533" y="3806369"/>
            <a:ext cx="1932400" cy="810800"/>
          </a:xfrm>
          <a:prstGeom prst="rect">
            <a:avLst/>
          </a:prstGeom>
          <a:noFill/>
          <a:ln>
            <a:noFill/>
          </a:ln>
        </p:spPr>
        <p:txBody>
          <a:bodyPr spcFirstLastPara="1" wrap="square" lIns="91433" tIns="91433" rIns="91433" bIns="91433" anchor="ctr" anchorCtr="0">
            <a:noAutofit/>
          </a:bodyPr>
          <a:lstStyle/>
          <a:p>
            <a:pPr algn="ctr" defTabSz="609630">
              <a:buClr>
                <a:srgbClr val="000000"/>
              </a:buClr>
            </a:pPr>
            <a:r>
              <a:rPr lang="en" sz="2067" kern="0">
                <a:solidFill>
                  <a:srgbClr val="7F6000"/>
                </a:solidFill>
                <a:latin typeface="Roboto"/>
                <a:ea typeface="Roboto"/>
                <a:cs typeface="Roboto"/>
                <a:sym typeface="Roboto"/>
              </a:rPr>
              <a:t>On-demand self-service</a:t>
            </a:r>
            <a:endParaRPr sz="2067" kern="0">
              <a:solidFill>
                <a:srgbClr val="7F6000"/>
              </a:solidFill>
              <a:latin typeface="Roboto"/>
              <a:ea typeface="Roboto"/>
              <a:cs typeface="Roboto"/>
              <a:sym typeface="Roboto"/>
            </a:endParaRPr>
          </a:p>
        </p:txBody>
      </p:sp>
      <p:sp>
        <p:nvSpPr>
          <p:cNvPr id="247" name="Google Shape;247;p44"/>
          <p:cNvSpPr txBox="1"/>
          <p:nvPr/>
        </p:nvSpPr>
        <p:spPr>
          <a:xfrm>
            <a:off x="1210567" y="4775369"/>
            <a:ext cx="1884600" cy="1274600"/>
          </a:xfrm>
          <a:prstGeom prst="rect">
            <a:avLst/>
          </a:prstGeom>
          <a:noFill/>
          <a:ln>
            <a:noFill/>
          </a:ln>
        </p:spPr>
        <p:txBody>
          <a:bodyPr spcFirstLastPara="1" wrap="square" lIns="91433" tIns="91433" rIns="91433" bIns="91433" anchor="t" anchorCtr="0">
            <a:noAutofit/>
          </a:bodyPr>
          <a:lstStyle/>
          <a:p>
            <a:pPr algn="ctr" defTabSz="609630">
              <a:buClr>
                <a:srgbClr val="000000"/>
              </a:buClr>
            </a:pPr>
            <a:r>
              <a:rPr lang="en" sz="1467" kern="0">
                <a:solidFill>
                  <a:srgbClr val="434343"/>
                </a:solidFill>
                <a:latin typeface="Roboto"/>
                <a:ea typeface="Roboto"/>
                <a:cs typeface="Roboto"/>
                <a:sym typeface="Roboto"/>
              </a:rPr>
              <a:t>No human intervention needed to get resources</a:t>
            </a:r>
            <a:endParaRPr sz="1467" kern="0">
              <a:solidFill>
                <a:srgbClr val="434343"/>
              </a:solidFill>
              <a:latin typeface="Roboto"/>
              <a:ea typeface="Roboto"/>
              <a:cs typeface="Roboto"/>
              <a:sym typeface="Roboto"/>
            </a:endParaRPr>
          </a:p>
        </p:txBody>
      </p:sp>
      <p:pic>
        <p:nvPicPr>
          <p:cNvPr id="248" name="Google Shape;248;p44"/>
          <p:cNvPicPr preferRelativeResize="0"/>
          <p:nvPr/>
        </p:nvPicPr>
        <p:blipFill rotWithShape="1">
          <a:blip r:embed="rId3">
            <a:alphaModFix/>
          </a:blip>
          <a:srcRect l="16811" t="15492" r="14878" b="16825"/>
          <a:stretch/>
        </p:blipFill>
        <p:spPr>
          <a:xfrm>
            <a:off x="1358067" y="2122167"/>
            <a:ext cx="1461333" cy="1447800"/>
          </a:xfrm>
          <a:prstGeom prst="rect">
            <a:avLst/>
          </a:prstGeom>
          <a:noFill/>
          <a:ln>
            <a:noFill/>
          </a:ln>
        </p:spPr>
      </p:pic>
      <p:sp>
        <p:nvSpPr>
          <p:cNvPr id="249" name="Google Shape;249;p44"/>
          <p:cNvSpPr txBox="1"/>
          <p:nvPr/>
        </p:nvSpPr>
        <p:spPr>
          <a:xfrm>
            <a:off x="3146067" y="3804769"/>
            <a:ext cx="1934000" cy="812400"/>
          </a:xfrm>
          <a:prstGeom prst="rect">
            <a:avLst/>
          </a:prstGeom>
          <a:noFill/>
          <a:ln>
            <a:noFill/>
          </a:ln>
        </p:spPr>
        <p:txBody>
          <a:bodyPr spcFirstLastPara="1" wrap="square" lIns="91433" tIns="91433" rIns="91433" bIns="91433" anchor="ctr" anchorCtr="0">
            <a:noAutofit/>
          </a:bodyPr>
          <a:lstStyle/>
          <a:p>
            <a:pPr algn="ctr" defTabSz="609630">
              <a:buClr>
                <a:srgbClr val="000000"/>
              </a:buClr>
            </a:pPr>
            <a:r>
              <a:rPr lang="en" sz="2067" kern="0">
                <a:solidFill>
                  <a:srgbClr val="7F6000"/>
                </a:solidFill>
                <a:latin typeface="Roboto"/>
                <a:ea typeface="Roboto"/>
                <a:cs typeface="Roboto"/>
                <a:sym typeface="Roboto"/>
              </a:rPr>
              <a:t>Broad network access</a:t>
            </a:r>
            <a:endParaRPr sz="2067" kern="0">
              <a:solidFill>
                <a:srgbClr val="7F6000"/>
              </a:solidFill>
              <a:latin typeface="Roboto"/>
              <a:ea typeface="Roboto"/>
              <a:cs typeface="Roboto"/>
              <a:sym typeface="Roboto"/>
            </a:endParaRPr>
          </a:p>
        </p:txBody>
      </p:sp>
      <p:sp>
        <p:nvSpPr>
          <p:cNvPr id="250" name="Google Shape;250;p44"/>
          <p:cNvSpPr txBox="1"/>
          <p:nvPr/>
        </p:nvSpPr>
        <p:spPr>
          <a:xfrm>
            <a:off x="3123650" y="4775369"/>
            <a:ext cx="1883600" cy="1274000"/>
          </a:xfrm>
          <a:prstGeom prst="rect">
            <a:avLst/>
          </a:prstGeom>
          <a:noFill/>
          <a:ln>
            <a:noFill/>
          </a:ln>
        </p:spPr>
        <p:txBody>
          <a:bodyPr spcFirstLastPara="1" wrap="square" lIns="91433" tIns="91433" rIns="91433" bIns="91433" anchor="t" anchorCtr="0">
            <a:noAutofit/>
          </a:bodyPr>
          <a:lstStyle/>
          <a:p>
            <a:pPr algn="ctr" defTabSz="609630">
              <a:buClr>
                <a:srgbClr val="000000"/>
              </a:buClr>
            </a:pPr>
            <a:r>
              <a:rPr lang="en" sz="1467" kern="0">
                <a:solidFill>
                  <a:srgbClr val="434343"/>
                </a:solidFill>
                <a:latin typeface="Roboto"/>
                <a:ea typeface="Roboto"/>
                <a:cs typeface="Roboto"/>
                <a:sym typeface="Roboto"/>
              </a:rPr>
              <a:t>Access from anywhere</a:t>
            </a:r>
            <a:endParaRPr sz="1467" kern="0">
              <a:solidFill>
                <a:srgbClr val="434343"/>
              </a:solidFill>
              <a:latin typeface="Roboto"/>
              <a:ea typeface="Roboto"/>
              <a:cs typeface="Roboto"/>
              <a:sym typeface="Roboto"/>
            </a:endParaRPr>
          </a:p>
        </p:txBody>
      </p:sp>
      <p:pic>
        <p:nvPicPr>
          <p:cNvPr id="251" name="Google Shape;251;p44" descr="Artboard 5.png"/>
          <p:cNvPicPr preferRelativeResize="0"/>
          <p:nvPr/>
        </p:nvPicPr>
        <p:blipFill rotWithShape="1">
          <a:blip r:embed="rId4">
            <a:alphaModFix/>
          </a:blip>
          <a:srcRect l="6738" t="13427" r="10575" b="4497"/>
          <a:stretch/>
        </p:blipFill>
        <p:spPr>
          <a:xfrm rot="5400000">
            <a:off x="3383184" y="2115817"/>
            <a:ext cx="1441450" cy="1454150"/>
          </a:xfrm>
          <a:prstGeom prst="rect">
            <a:avLst/>
          </a:prstGeom>
          <a:noFill/>
          <a:ln>
            <a:noFill/>
          </a:ln>
        </p:spPr>
      </p:pic>
      <p:sp>
        <p:nvSpPr>
          <p:cNvPr id="252" name="Google Shape;252;p44"/>
          <p:cNvSpPr txBox="1"/>
          <p:nvPr/>
        </p:nvSpPr>
        <p:spPr>
          <a:xfrm>
            <a:off x="5146600" y="3806369"/>
            <a:ext cx="1932400" cy="810800"/>
          </a:xfrm>
          <a:prstGeom prst="rect">
            <a:avLst/>
          </a:prstGeom>
          <a:noFill/>
          <a:ln>
            <a:noFill/>
          </a:ln>
        </p:spPr>
        <p:txBody>
          <a:bodyPr spcFirstLastPara="1" wrap="square" lIns="91433" tIns="91433" rIns="91433" bIns="91433" anchor="ctr" anchorCtr="0">
            <a:noAutofit/>
          </a:bodyPr>
          <a:lstStyle/>
          <a:p>
            <a:pPr algn="ctr" defTabSz="609630">
              <a:buClr>
                <a:srgbClr val="000000"/>
              </a:buClr>
            </a:pPr>
            <a:r>
              <a:rPr lang="en" sz="2067" kern="0">
                <a:solidFill>
                  <a:srgbClr val="7F6000"/>
                </a:solidFill>
                <a:latin typeface="Roboto"/>
                <a:ea typeface="Roboto"/>
                <a:cs typeface="Roboto"/>
                <a:sym typeface="Roboto"/>
              </a:rPr>
              <a:t>Resource pooling</a:t>
            </a:r>
            <a:endParaRPr sz="2067" kern="0">
              <a:solidFill>
                <a:srgbClr val="7F6000"/>
              </a:solidFill>
              <a:latin typeface="Roboto"/>
              <a:ea typeface="Roboto"/>
              <a:cs typeface="Roboto"/>
              <a:sym typeface="Roboto"/>
            </a:endParaRPr>
          </a:p>
        </p:txBody>
      </p:sp>
      <p:sp>
        <p:nvSpPr>
          <p:cNvPr id="253" name="Google Shape;253;p44"/>
          <p:cNvSpPr txBox="1"/>
          <p:nvPr/>
        </p:nvSpPr>
        <p:spPr>
          <a:xfrm>
            <a:off x="5163717" y="4775369"/>
            <a:ext cx="1883600" cy="1274000"/>
          </a:xfrm>
          <a:prstGeom prst="rect">
            <a:avLst/>
          </a:prstGeom>
          <a:noFill/>
          <a:ln>
            <a:noFill/>
          </a:ln>
        </p:spPr>
        <p:txBody>
          <a:bodyPr spcFirstLastPara="1" wrap="square" lIns="91433" tIns="91433" rIns="91433" bIns="91433" anchor="t" anchorCtr="0">
            <a:noAutofit/>
          </a:bodyPr>
          <a:lstStyle/>
          <a:p>
            <a:pPr algn="ctr" defTabSz="609630">
              <a:buClr>
                <a:srgbClr val="000000"/>
              </a:buClr>
            </a:pPr>
            <a:r>
              <a:rPr lang="en" sz="1467" kern="0">
                <a:solidFill>
                  <a:srgbClr val="434343"/>
                </a:solidFill>
                <a:latin typeface="Roboto"/>
                <a:ea typeface="Roboto"/>
                <a:cs typeface="Roboto"/>
                <a:sym typeface="Roboto"/>
              </a:rPr>
              <a:t>Provider shares resources to consumers</a:t>
            </a:r>
            <a:endParaRPr sz="1467" kern="0">
              <a:solidFill>
                <a:srgbClr val="434343"/>
              </a:solidFill>
              <a:latin typeface="Roboto"/>
              <a:ea typeface="Roboto"/>
              <a:cs typeface="Roboto"/>
              <a:sym typeface="Roboto"/>
            </a:endParaRPr>
          </a:p>
        </p:txBody>
      </p:sp>
      <p:pic>
        <p:nvPicPr>
          <p:cNvPr id="254" name="Google Shape;254;p44" descr="Artboard 1.png"/>
          <p:cNvPicPr preferRelativeResize="0"/>
          <p:nvPr/>
        </p:nvPicPr>
        <p:blipFill rotWithShape="1">
          <a:blip r:embed="rId5">
            <a:alphaModFix/>
          </a:blip>
          <a:srcRect l="11288" t="9664" r="6851" b="7942"/>
          <a:stretch/>
        </p:blipFill>
        <p:spPr>
          <a:xfrm>
            <a:off x="5388417" y="2122167"/>
            <a:ext cx="1425767" cy="1435100"/>
          </a:xfrm>
          <a:prstGeom prst="rect">
            <a:avLst/>
          </a:prstGeom>
          <a:noFill/>
          <a:ln>
            <a:noFill/>
          </a:ln>
        </p:spPr>
      </p:pic>
      <p:sp>
        <p:nvSpPr>
          <p:cNvPr id="255" name="Google Shape;255;p44"/>
          <p:cNvSpPr txBox="1"/>
          <p:nvPr/>
        </p:nvSpPr>
        <p:spPr>
          <a:xfrm>
            <a:off x="7138416" y="3806369"/>
            <a:ext cx="1932400" cy="810800"/>
          </a:xfrm>
          <a:prstGeom prst="rect">
            <a:avLst/>
          </a:prstGeom>
          <a:noFill/>
          <a:ln>
            <a:noFill/>
          </a:ln>
        </p:spPr>
        <p:txBody>
          <a:bodyPr spcFirstLastPara="1" wrap="square" lIns="91433" tIns="91433" rIns="91433" bIns="91433" anchor="ctr" anchorCtr="0">
            <a:noAutofit/>
          </a:bodyPr>
          <a:lstStyle/>
          <a:p>
            <a:pPr algn="ctr" defTabSz="609630">
              <a:buClr>
                <a:srgbClr val="000000"/>
              </a:buClr>
            </a:pPr>
            <a:r>
              <a:rPr lang="en" sz="2067" kern="0">
                <a:solidFill>
                  <a:srgbClr val="7F6000"/>
                </a:solidFill>
                <a:latin typeface="Roboto"/>
                <a:ea typeface="Roboto"/>
                <a:cs typeface="Roboto"/>
                <a:sym typeface="Roboto"/>
              </a:rPr>
              <a:t>Rapid</a:t>
            </a:r>
            <a:endParaRPr sz="2067" kern="0">
              <a:solidFill>
                <a:srgbClr val="7F6000"/>
              </a:solidFill>
              <a:latin typeface="Roboto"/>
              <a:ea typeface="Roboto"/>
              <a:cs typeface="Roboto"/>
              <a:sym typeface="Roboto"/>
            </a:endParaRPr>
          </a:p>
          <a:p>
            <a:pPr algn="ctr" defTabSz="609630">
              <a:buClr>
                <a:srgbClr val="000000"/>
              </a:buClr>
            </a:pPr>
            <a:r>
              <a:rPr lang="en" sz="2067" kern="0">
                <a:solidFill>
                  <a:srgbClr val="7F6000"/>
                </a:solidFill>
                <a:latin typeface="Roboto"/>
                <a:ea typeface="Roboto"/>
                <a:cs typeface="Roboto"/>
                <a:sym typeface="Roboto"/>
              </a:rPr>
              <a:t>elasticity</a:t>
            </a:r>
            <a:endParaRPr sz="2067" kern="0">
              <a:solidFill>
                <a:srgbClr val="7F6000"/>
              </a:solidFill>
              <a:latin typeface="Roboto"/>
              <a:ea typeface="Roboto"/>
              <a:cs typeface="Roboto"/>
              <a:sym typeface="Roboto"/>
            </a:endParaRPr>
          </a:p>
        </p:txBody>
      </p:sp>
      <p:sp>
        <p:nvSpPr>
          <p:cNvPr id="256" name="Google Shape;256;p44"/>
          <p:cNvSpPr txBox="1"/>
          <p:nvPr/>
        </p:nvSpPr>
        <p:spPr>
          <a:xfrm>
            <a:off x="7138416" y="4775369"/>
            <a:ext cx="1883600" cy="1274000"/>
          </a:xfrm>
          <a:prstGeom prst="rect">
            <a:avLst/>
          </a:prstGeom>
          <a:noFill/>
          <a:ln>
            <a:noFill/>
          </a:ln>
        </p:spPr>
        <p:txBody>
          <a:bodyPr spcFirstLastPara="1" wrap="square" lIns="91433" tIns="91433" rIns="91433" bIns="91433" anchor="t" anchorCtr="0">
            <a:noAutofit/>
          </a:bodyPr>
          <a:lstStyle/>
          <a:p>
            <a:pPr algn="ctr" defTabSz="609630">
              <a:buClr>
                <a:srgbClr val="000000"/>
              </a:buClr>
            </a:pPr>
            <a:r>
              <a:rPr lang="en" sz="1467" kern="0">
                <a:solidFill>
                  <a:srgbClr val="434343"/>
                </a:solidFill>
                <a:latin typeface="Roboto"/>
                <a:ea typeface="Roboto"/>
                <a:cs typeface="Roboto"/>
                <a:sym typeface="Roboto"/>
              </a:rPr>
              <a:t>Get more resources quickly as needed</a:t>
            </a:r>
            <a:endParaRPr sz="1467" kern="0">
              <a:solidFill>
                <a:srgbClr val="434343"/>
              </a:solidFill>
              <a:latin typeface="Roboto"/>
              <a:ea typeface="Roboto"/>
              <a:cs typeface="Roboto"/>
              <a:sym typeface="Roboto"/>
            </a:endParaRPr>
          </a:p>
        </p:txBody>
      </p:sp>
      <p:pic>
        <p:nvPicPr>
          <p:cNvPr id="257" name="Google Shape;257;p44" descr="Artboard 2.png"/>
          <p:cNvPicPr preferRelativeResize="0"/>
          <p:nvPr/>
        </p:nvPicPr>
        <p:blipFill rotWithShape="1">
          <a:blip r:embed="rId6">
            <a:alphaModFix/>
          </a:blip>
          <a:srcRect l="8365" t="9648" r="9861" b="7672"/>
          <a:stretch/>
        </p:blipFill>
        <p:spPr>
          <a:xfrm>
            <a:off x="7371617" y="2122167"/>
            <a:ext cx="1425767" cy="1441450"/>
          </a:xfrm>
          <a:prstGeom prst="rect">
            <a:avLst/>
          </a:prstGeom>
          <a:noFill/>
          <a:ln>
            <a:noFill/>
          </a:ln>
        </p:spPr>
      </p:pic>
      <p:sp>
        <p:nvSpPr>
          <p:cNvPr id="258" name="Google Shape;258;p44"/>
          <p:cNvSpPr txBox="1"/>
          <p:nvPr/>
        </p:nvSpPr>
        <p:spPr>
          <a:xfrm>
            <a:off x="9091472" y="3806369"/>
            <a:ext cx="1932400" cy="810800"/>
          </a:xfrm>
          <a:prstGeom prst="rect">
            <a:avLst/>
          </a:prstGeom>
          <a:noFill/>
          <a:ln>
            <a:noFill/>
          </a:ln>
        </p:spPr>
        <p:txBody>
          <a:bodyPr spcFirstLastPara="1" wrap="square" lIns="91433" tIns="91433" rIns="91433" bIns="91433" anchor="ctr" anchorCtr="0">
            <a:noAutofit/>
          </a:bodyPr>
          <a:lstStyle/>
          <a:p>
            <a:pPr algn="ctr" defTabSz="609630">
              <a:buClr>
                <a:srgbClr val="000000"/>
              </a:buClr>
            </a:pPr>
            <a:r>
              <a:rPr lang="en" sz="2067" kern="0">
                <a:solidFill>
                  <a:srgbClr val="7F6000"/>
                </a:solidFill>
                <a:latin typeface="Roboto"/>
                <a:ea typeface="Roboto"/>
                <a:cs typeface="Roboto"/>
                <a:sym typeface="Roboto"/>
              </a:rPr>
              <a:t>Measured service</a:t>
            </a:r>
            <a:endParaRPr sz="2067" kern="0">
              <a:solidFill>
                <a:srgbClr val="7F6000"/>
              </a:solidFill>
              <a:latin typeface="Roboto"/>
              <a:ea typeface="Roboto"/>
              <a:cs typeface="Roboto"/>
              <a:sym typeface="Roboto"/>
            </a:endParaRPr>
          </a:p>
        </p:txBody>
      </p:sp>
      <p:sp>
        <p:nvSpPr>
          <p:cNvPr id="259" name="Google Shape;259;p44"/>
          <p:cNvSpPr txBox="1"/>
          <p:nvPr/>
        </p:nvSpPr>
        <p:spPr>
          <a:xfrm>
            <a:off x="9078767" y="4775369"/>
            <a:ext cx="1883600" cy="1274000"/>
          </a:xfrm>
          <a:prstGeom prst="rect">
            <a:avLst/>
          </a:prstGeom>
          <a:noFill/>
          <a:ln>
            <a:noFill/>
          </a:ln>
        </p:spPr>
        <p:txBody>
          <a:bodyPr spcFirstLastPara="1" wrap="square" lIns="91433" tIns="91433" rIns="91433" bIns="91433" anchor="t" anchorCtr="0">
            <a:noAutofit/>
          </a:bodyPr>
          <a:lstStyle/>
          <a:p>
            <a:pPr algn="ctr" defTabSz="609630">
              <a:buClr>
                <a:srgbClr val="000000"/>
              </a:buClr>
            </a:pPr>
            <a:r>
              <a:rPr lang="en" sz="1467" kern="0">
                <a:solidFill>
                  <a:srgbClr val="434343"/>
                </a:solidFill>
                <a:latin typeface="Roboto"/>
                <a:ea typeface="Roboto"/>
                <a:cs typeface="Roboto"/>
                <a:sym typeface="Roboto"/>
              </a:rPr>
              <a:t>Pay only for what you consume</a:t>
            </a:r>
            <a:endParaRPr sz="1467" kern="0">
              <a:solidFill>
                <a:srgbClr val="434343"/>
              </a:solidFill>
              <a:latin typeface="Roboto"/>
              <a:ea typeface="Roboto"/>
              <a:cs typeface="Roboto"/>
              <a:sym typeface="Roboto"/>
            </a:endParaRPr>
          </a:p>
        </p:txBody>
      </p:sp>
      <p:pic>
        <p:nvPicPr>
          <p:cNvPr id="260" name="Google Shape;260;p44"/>
          <p:cNvPicPr preferRelativeResize="0"/>
          <p:nvPr/>
        </p:nvPicPr>
        <p:blipFill rotWithShape="1">
          <a:blip r:embed="rId7">
            <a:alphaModFix/>
          </a:blip>
          <a:srcRect l="9819" t="9655" r="7868" b="8033"/>
          <a:stretch/>
        </p:blipFill>
        <p:spPr>
          <a:xfrm>
            <a:off x="9354817" y="2122167"/>
            <a:ext cx="1435100" cy="1435100"/>
          </a:xfrm>
          <a:prstGeom prst="rect">
            <a:avLst/>
          </a:prstGeom>
          <a:noFill/>
          <a:ln>
            <a:noFill/>
          </a:ln>
        </p:spPr>
      </p:pic>
      <p:cxnSp>
        <p:nvCxnSpPr>
          <p:cNvPr id="261" name="Google Shape;261;p44"/>
          <p:cNvCxnSpPr/>
          <p:nvPr/>
        </p:nvCxnSpPr>
        <p:spPr>
          <a:xfrm rot="10800000" flipH="1">
            <a:off x="3095117" y="2048783"/>
            <a:ext cx="6000" cy="3861800"/>
          </a:xfrm>
          <a:prstGeom prst="straightConnector1">
            <a:avLst/>
          </a:prstGeom>
          <a:noFill/>
          <a:ln w="9525" cap="flat" cmpd="sng">
            <a:solidFill>
              <a:srgbClr val="666666"/>
            </a:solidFill>
            <a:prstDash val="dash"/>
            <a:round/>
            <a:headEnd type="none" w="med" len="med"/>
            <a:tailEnd type="none" w="med" len="med"/>
          </a:ln>
        </p:spPr>
      </p:cxnSp>
      <p:cxnSp>
        <p:nvCxnSpPr>
          <p:cNvPr id="262" name="Google Shape;262;p44"/>
          <p:cNvCxnSpPr/>
          <p:nvPr/>
        </p:nvCxnSpPr>
        <p:spPr>
          <a:xfrm rot="10800000" flipH="1">
            <a:off x="5106701" y="2048783"/>
            <a:ext cx="6000" cy="3861800"/>
          </a:xfrm>
          <a:prstGeom prst="straightConnector1">
            <a:avLst/>
          </a:prstGeom>
          <a:noFill/>
          <a:ln w="9525" cap="flat" cmpd="sng">
            <a:solidFill>
              <a:srgbClr val="666666"/>
            </a:solidFill>
            <a:prstDash val="dash"/>
            <a:round/>
            <a:headEnd type="none" w="med" len="med"/>
            <a:tailEnd type="none" w="med" len="med"/>
          </a:ln>
        </p:spPr>
      </p:cxnSp>
      <p:cxnSp>
        <p:nvCxnSpPr>
          <p:cNvPr id="263" name="Google Shape;263;p44"/>
          <p:cNvCxnSpPr/>
          <p:nvPr/>
        </p:nvCxnSpPr>
        <p:spPr>
          <a:xfrm rot="10800000" flipH="1">
            <a:off x="7089900" y="2048783"/>
            <a:ext cx="6000" cy="3861800"/>
          </a:xfrm>
          <a:prstGeom prst="straightConnector1">
            <a:avLst/>
          </a:prstGeom>
          <a:noFill/>
          <a:ln w="9525" cap="flat" cmpd="sng">
            <a:solidFill>
              <a:srgbClr val="666666"/>
            </a:solidFill>
            <a:prstDash val="dash"/>
            <a:round/>
            <a:headEnd type="none" w="med" len="med"/>
            <a:tailEnd type="none" w="med" len="med"/>
          </a:ln>
        </p:spPr>
      </p:cxnSp>
      <p:cxnSp>
        <p:nvCxnSpPr>
          <p:cNvPr id="264" name="Google Shape;264;p44"/>
          <p:cNvCxnSpPr/>
          <p:nvPr/>
        </p:nvCxnSpPr>
        <p:spPr>
          <a:xfrm rot="10800000" flipH="1">
            <a:off x="9073100" y="2048783"/>
            <a:ext cx="6000" cy="3861800"/>
          </a:xfrm>
          <a:prstGeom prst="straightConnector1">
            <a:avLst/>
          </a:prstGeom>
          <a:noFill/>
          <a:ln w="9525" cap="flat" cmpd="sng">
            <a:solidFill>
              <a:srgbClr val="666666"/>
            </a:solidFill>
            <a:prstDash val="dash"/>
            <a:round/>
            <a:headEnd type="none" w="med" len="med"/>
            <a:tailEnd type="none" w="med" len="med"/>
          </a:ln>
        </p:spPr>
      </p:cxnSp>
      <p:sp>
        <p:nvSpPr>
          <p:cNvPr id="265" name="Google Shape;265;p44"/>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Cloud computing has five fundamental characteristics</a:t>
            </a:r>
            <a:endParaRPr/>
          </a:p>
        </p:txBody>
      </p:sp>
      <p:cxnSp>
        <p:nvCxnSpPr>
          <p:cNvPr id="266" name="Google Shape;266;p44"/>
          <p:cNvCxnSpPr/>
          <p:nvPr/>
        </p:nvCxnSpPr>
        <p:spPr>
          <a:xfrm>
            <a:off x="1193800" y="3713219"/>
            <a:ext cx="9779000" cy="0"/>
          </a:xfrm>
          <a:prstGeom prst="straightConnector1">
            <a:avLst/>
          </a:prstGeom>
          <a:noFill/>
          <a:ln w="38100" cap="flat" cmpd="sng">
            <a:solidFill>
              <a:srgbClr val="F1C232"/>
            </a:solidFill>
            <a:prstDash val="solid"/>
            <a:round/>
            <a:headEnd type="none" w="med" len="med"/>
            <a:tailEnd type="none" w="med" len="med"/>
          </a:ln>
        </p:spPr>
      </p:cxnSp>
      <p:sp>
        <p:nvSpPr>
          <p:cNvPr id="267" name="Google Shape;267;p44"/>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8">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Google Shape;272;p45"/>
          <p:cNvPicPr preferRelativeResize="0"/>
          <p:nvPr/>
        </p:nvPicPr>
        <p:blipFill>
          <a:blip r:embed="rId3">
            <a:alphaModFix/>
          </a:blip>
          <a:stretch>
            <a:fillRect/>
          </a:stretch>
        </p:blipFill>
        <p:spPr>
          <a:xfrm>
            <a:off x="2123143" y="1581869"/>
            <a:ext cx="7721203" cy="4457407"/>
          </a:xfrm>
          <a:prstGeom prst="rect">
            <a:avLst/>
          </a:prstGeom>
          <a:noFill/>
          <a:ln>
            <a:noFill/>
          </a:ln>
        </p:spPr>
      </p:pic>
      <p:sp>
        <p:nvSpPr>
          <p:cNvPr id="273" name="Google Shape;273;p45"/>
          <p:cNvSpPr txBox="1"/>
          <p:nvPr/>
        </p:nvSpPr>
        <p:spPr>
          <a:xfrm>
            <a:off x="1219200" y="2116475"/>
            <a:ext cx="1843200" cy="477400"/>
          </a:xfrm>
          <a:prstGeom prst="rect">
            <a:avLst/>
          </a:prstGeom>
          <a:noFill/>
          <a:ln>
            <a:noFill/>
          </a:ln>
        </p:spPr>
        <p:txBody>
          <a:bodyPr spcFirstLastPara="1" wrap="square" lIns="60950" tIns="60950" rIns="60950" bIns="60950" anchor="ctr" anchorCtr="0">
            <a:noAutofit/>
          </a:bodyPr>
          <a:lstStyle/>
          <a:p>
            <a:pPr algn="ctr" defTabSz="609630">
              <a:buClr>
                <a:srgbClr val="000000"/>
              </a:buClr>
            </a:pPr>
            <a:r>
              <a:rPr lang="en" sz="2000" b="1" kern="0">
                <a:solidFill>
                  <a:srgbClr val="1A73E8"/>
                </a:solidFill>
                <a:latin typeface="Google Sans"/>
                <a:ea typeface="Google Sans"/>
                <a:cs typeface="Google Sans"/>
                <a:sym typeface="Google Sans"/>
              </a:rPr>
              <a:t>Infrastructure</a:t>
            </a:r>
            <a:endParaRPr sz="2000" b="1" kern="0">
              <a:solidFill>
                <a:srgbClr val="1A73E8"/>
              </a:solidFill>
              <a:latin typeface="Google Sans"/>
              <a:ea typeface="Google Sans"/>
              <a:cs typeface="Google Sans"/>
              <a:sym typeface="Google Sans"/>
            </a:endParaRPr>
          </a:p>
        </p:txBody>
      </p:sp>
      <p:cxnSp>
        <p:nvCxnSpPr>
          <p:cNvPr id="274" name="Google Shape;274;p45"/>
          <p:cNvCxnSpPr>
            <a:stCxn id="273" idx="2"/>
          </p:cNvCxnSpPr>
          <p:nvPr/>
        </p:nvCxnSpPr>
        <p:spPr>
          <a:xfrm>
            <a:off x="2140800" y="2593875"/>
            <a:ext cx="1302400" cy="1022800"/>
          </a:xfrm>
          <a:prstGeom prst="straightConnector1">
            <a:avLst/>
          </a:prstGeom>
          <a:noFill/>
          <a:ln w="19050" cap="flat" cmpd="sng">
            <a:solidFill>
              <a:schemeClr val="accent2"/>
            </a:solidFill>
            <a:prstDash val="solid"/>
            <a:round/>
            <a:headEnd type="none" w="med" len="med"/>
            <a:tailEnd type="oval" w="med" len="med"/>
          </a:ln>
        </p:spPr>
      </p:cxnSp>
      <p:cxnSp>
        <p:nvCxnSpPr>
          <p:cNvPr id="275" name="Google Shape;275;p45"/>
          <p:cNvCxnSpPr>
            <a:stCxn id="273" idx="2"/>
          </p:cNvCxnSpPr>
          <p:nvPr/>
        </p:nvCxnSpPr>
        <p:spPr>
          <a:xfrm>
            <a:off x="2140800" y="2593875"/>
            <a:ext cx="970000" cy="1831400"/>
          </a:xfrm>
          <a:prstGeom prst="straightConnector1">
            <a:avLst/>
          </a:prstGeom>
          <a:noFill/>
          <a:ln w="19050" cap="flat" cmpd="sng">
            <a:solidFill>
              <a:schemeClr val="accent2"/>
            </a:solidFill>
            <a:prstDash val="solid"/>
            <a:round/>
            <a:headEnd type="none" w="med" len="med"/>
            <a:tailEnd type="oval" w="med" len="med"/>
          </a:ln>
        </p:spPr>
      </p:cxnSp>
      <p:cxnSp>
        <p:nvCxnSpPr>
          <p:cNvPr id="276" name="Google Shape;276;p45"/>
          <p:cNvCxnSpPr>
            <a:stCxn id="273" idx="2"/>
          </p:cNvCxnSpPr>
          <p:nvPr/>
        </p:nvCxnSpPr>
        <p:spPr>
          <a:xfrm>
            <a:off x="2140800" y="2593875"/>
            <a:ext cx="551400" cy="2425400"/>
          </a:xfrm>
          <a:prstGeom prst="straightConnector1">
            <a:avLst/>
          </a:prstGeom>
          <a:noFill/>
          <a:ln w="19050" cap="flat" cmpd="sng">
            <a:solidFill>
              <a:schemeClr val="accent2"/>
            </a:solidFill>
            <a:prstDash val="solid"/>
            <a:round/>
            <a:headEnd type="none" w="med" len="med"/>
            <a:tailEnd type="oval" w="med" len="med"/>
          </a:ln>
        </p:spPr>
      </p:cxnSp>
      <p:sp>
        <p:nvSpPr>
          <p:cNvPr id="277" name="Google Shape;277;p45"/>
          <p:cNvSpPr txBox="1"/>
          <p:nvPr/>
        </p:nvSpPr>
        <p:spPr>
          <a:xfrm>
            <a:off x="3267181" y="1544133"/>
            <a:ext cx="1164000" cy="477400"/>
          </a:xfrm>
          <a:prstGeom prst="rect">
            <a:avLst/>
          </a:prstGeom>
          <a:noFill/>
          <a:ln>
            <a:noFill/>
          </a:ln>
        </p:spPr>
        <p:txBody>
          <a:bodyPr spcFirstLastPara="1" wrap="square" lIns="60950" tIns="60950" rIns="60950" bIns="60950" anchor="ctr" anchorCtr="0">
            <a:noAutofit/>
          </a:bodyPr>
          <a:lstStyle/>
          <a:p>
            <a:pPr algn="ctr" defTabSz="609630">
              <a:buClr>
                <a:srgbClr val="000000"/>
              </a:buClr>
            </a:pPr>
            <a:r>
              <a:rPr lang="en" sz="2000" b="1" kern="0">
                <a:solidFill>
                  <a:srgbClr val="34A853"/>
                </a:solidFill>
                <a:latin typeface="Google Sans"/>
                <a:ea typeface="Google Sans"/>
                <a:cs typeface="Google Sans"/>
                <a:sym typeface="Google Sans"/>
              </a:rPr>
              <a:t>Users</a:t>
            </a:r>
            <a:endParaRPr sz="2000" b="1" kern="0">
              <a:solidFill>
                <a:srgbClr val="34A853"/>
              </a:solidFill>
              <a:latin typeface="Google Sans"/>
              <a:ea typeface="Google Sans"/>
              <a:cs typeface="Google Sans"/>
              <a:sym typeface="Google Sans"/>
            </a:endParaRPr>
          </a:p>
        </p:txBody>
      </p:sp>
      <p:cxnSp>
        <p:nvCxnSpPr>
          <p:cNvPr id="278" name="Google Shape;278;p45"/>
          <p:cNvCxnSpPr>
            <a:stCxn id="277" idx="2"/>
          </p:cNvCxnSpPr>
          <p:nvPr/>
        </p:nvCxnSpPr>
        <p:spPr>
          <a:xfrm flipH="1">
            <a:off x="3686981" y="2021533"/>
            <a:ext cx="162200" cy="825600"/>
          </a:xfrm>
          <a:prstGeom prst="straightConnector1">
            <a:avLst/>
          </a:prstGeom>
          <a:noFill/>
          <a:ln w="19050" cap="flat" cmpd="sng">
            <a:solidFill>
              <a:schemeClr val="accent6"/>
            </a:solidFill>
            <a:prstDash val="solid"/>
            <a:round/>
            <a:headEnd type="none" w="med" len="med"/>
            <a:tailEnd type="oval" w="med" len="med"/>
          </a:ln>
        </p:spPr>
      </p:cxnSp>
      <p:cxnSp>
        <p:nvCxnSpPr>
          <p:cNvPr id="279" name="Google Shape;279;p45"/>
          <p:cNvCxnSpPr>
            <a:stCxn id="277" idx="2"/>
          </p:cNvCxnSpPr>
          <p:nvPr/>
        </p:nvCxnSpPr>
        <p:spPr>
          <a:xfrm>
            <a:off x="3849181" y="2021533"/>
            <a:ext cx="1602800" cy="1225000"/>
          </a:xfrm>
          <a:prstGeom prst="straightConnector1">
            <a:avLst/>
          </a:prstGeom>
          <a:noFill/>
          <a:ln w="19050" cap="flat" cmpd="sng">
            <a:solidFill>
              <a:schemeClr val="accent6"/>
            </a:solidFill>
            <a:prstDash val="solid"/>
            <a:round/>
            <a:headEnd type="none" w="med" len="med"/>
            <a:tailEnd type="oval" w="med" len="med"/>
          </a:ln>
        </p:spPr>
      </p:cxnSp>
      <p:cxnSp>
        <p:nvCxnSpPr>
          <p:cNvPr id="280" name="Google Shape;280;p45"/>
          <p:cNvCxnSpPr>
            <a:stCxn id="277" idx="2"/>
          </p:cNvCxnSpPr>
          <p:nvPr/>
        </p:nvCxnSpPr>
        <p:spPr>
          <a:xfrm>
            <a:off x="3849181" y="2021533"/>
            <a:ext cx="3279600" cy="1487800"/>
          </a:xfrm>
          <a:prstGeom prst="straightConnector1">
            <a:avLst/>
          </a:prstGeom>
          <a:noFill/>
          <a:ln w="19050" cap="flat" cmpd="sng">
            <a:solidFill>
              <a:schemeClr val="accent6"/>
            </a:solidFill>
            <a:prstDash val="solid"/>
            <a:round/>
            <a:headEnd type="none" w="med" len="med"/>
            <a:tailEnd type="oval" w="med" len="med"/>
          </a:ln>
        </p:spPr>
      </p:cxnSp>
      <p:cxnSp>
        <p:nvCxnSpPr>
          <p:cNvPr id="281" name="Google Shape;281;p45"/>
          <p:cNvCxnSpPr>
            <a:stCxn id="277" idx="2"/>
          </p:cNvCxnSpPr>
          <p:nvPr/>
        </p:nvCxnSpPr>
        <p:spPr>
          <a:xfrm>
            <a:off x="3849181" y="2021533"/>
            <a:ext cx="4840000" cy="1838600"/>
          </a:xfrm>
          <a:prstGeom prst="straightConnector1">
            <a:avLst/>
          </a:prstGeom>
          <a:noFill/>
          <a:ln w="19050" cap="flat" cmpd="sng">
            <a:solidFill>
              <a:schemeClr val="accent6"/>
            </a:solidFill>
            <a:prstDash val="solid"/>
            <a:round/>
            <a:headEnd type="none" w="med" len="med"/>
            <a:tailEnd type="oval" w="med" len="med"/>
          </a:ln>
        </p:spPr>
      </p:cxnSp>
      <p:sp>
        <p:nvSpPr>
          <p:cNvPr id="282" name="Google Shape;282;p45"/>
          <p:cNvSpPr txBox="1"/>
          <p:nvPr/>
        </p:nvSpPr>
        <p:spPr>
          <a:xfrm>
            <a:off x="8067945" y="1581877"/>
            <a:ext cx="1960600" cy="477400"/>
          </a:xfrm>
          <a:prstGeom prst="rect">
            <a:avLst/>
          </a:prstGeom>
          <a:noFill/>
          <a:ln>
            <a:noFill/>
          </a:ln>
        </p:spPr>
        <p:txBody>
          <a:bodyPr spcFirstLastPara="1" wrap="square" lIns="60950" tIns="60950" rIns="60950" bIns="60950" anchor="ctr" anchorCtr="0">
            <a:noAutofit/>
          </a:bodyPr>
          <a:lstStyle/>
          <a:p>
            <a:pPr algn="ctr" defTabSz="609630">
              <a:buClr>
                <a:srgbClr val="000000"/>
              </a:buClr>
            </a:pPr>
            <a:r>
              <a:rPr lang="en" sz="2000" b="1" kern="0">
                <a:solidFill>
                  <a:srgbClr val="FBBC04"/>
                </a:solidFill>
                <a:latin typeface="Google Sans"/>
                <a:ea typeface="Google Sans"/>
                <a:cs typeface="Google Sans"/>
                <a:sym typeface="Google Sans"/>
              </a:rPr>
              <a:t>Applications</a:t>
            </a:r>
            <a:endParaRPr sz="2000" b="1" kern="0">
              <a:solidFill>
                <a:srgbClr val="FBBC04"/>
              </a:solidFill>
              <a:latin typeface="Google Sans"/>
              <a:ea typeface="Google Sans"/>
              <a:cs typeface="Google Sans"/>
              <a:sym typeface="Google Sans"/>
            </a:endParaRPr>
          </a:p>
        </p:txBody>
      </p:sp>
      <p:cxnSp>
        <p:nvCxnSpPr>
          <p:cNvPr id="283" name="Google Shape;283;p45"/>
          <p:cNvCxnSpPr>
            <a:stCxn id="282" idx="2"/>
          </p:cNvCxnSpPr>
          <p:nvPr/>
        </p:nvCxnSpPr>
        <p:spPr>
          <a:xfrm flipH="1">
            <a:off x="6612845" y="2059277"/>
            <a:ext cx="2435400" cy="661200"/>
          </a:xfrm>
          <a:prstGeom prst="straightConnector1">
            <a:avLst/>
          </a:prstGeom>
          <a:noFill/>
          <a:ln w="19050" cap="flat" cmpd="sng">
            <a:solidFill>
              <a:schemeClr val="accent5"/>
            </a:solidFill>
            <a:prstDash val="solid"/>
            <a:round/>
            <a:headEnd type="none" w="med" len="med"/>
            <a:tailEnd type="oval" w="med" len="med"/>
          </a:ln>
        </p:spPr>
      </p:cxnSp>
      <p:cxnSp>
        <p:nvCxnSpPr>
          <p:cNvPr id="284" name="Google Shape;284;p45"/>
          <p:cNvCxnSpPr>
            <a:stCxn id="282" idx="2"/>
          </p:cNvCxnSpPr>
          <p:nvPr/>
        </p:nvCxnSpPr>
        <p:spPr>
          <a:xfrm flipH="1">
            <a:off x="7422445" y="2059277"/>
            <a:ext cx="1625800" cy="1995600"/>
          </a:xfrm>
          <a:prstGeom prst="straightConnector1">
            <a:avLst/>
          </a:prstGeom>
          <a:noFill/>
          <a:ln w="19050" cap="flat" cmpd="sng">
            <a:solidFill>
              <a:schemeClr val="accent5"/>
            </a:solidFill>
            <a:prstDash val="solid"/>
            <a:round/>
            <a:headEnd type="none" w="med" len="med"/>
            <a:tailEnd type="oval" w="med" len="med"/>
          </a:ln>
        </p:spPr>
      </p:cxnSp>
      <p:cxnSp>
        <p:nvCxnSpPr>
          <p:cNvPr id="285" name="Google Shape;285;p45"/>
          <p:cNvCxnSpPr>
            <a:stCxn id="282" idx="2"/>
          </p:cNvCxnSpPr>
          <p:nvPr/>
        </p:nvCxnSpPr>
        <p:spPr>
          <a:xfrm flipH="1">
            <a:off x="5832045" y="2059277"/>
            <a:ext cx="3216200" cy="1947200"/>
          </a:xfrm>
          <a:prstGeom prst="straightConnector1">
            <a:avLst/>
          </a:prstGeom>
          <a:noFill/>
          <a:ln w="19050" cap="flat" cmpd="sng">
            <a:solidFill>
              <a:schemeClr val="accent5"/>
            </a:solidFill>
            <a:prstDash val="solid"/>
            <a:round/>
            <a:headEnd type="none" w="med" len="med"/>
            <a:tailEnd type="oval" w="med" len="med"/>
          </a:ln>
        </p:spPr>
      </p:cxnSp>
      <p:cxnSp>
        <p:nvCxnSpPr>
          <p:cNvPr id="286" name="Google Shape;286;p45"/>
          <p:cNvCxnSpPr>
            <a:stCxn id="282" idx="2"/>
          </p:cNvCxnSpPr>
          <p:nvPr/>
        </p:nvCxnSpPr>
        <p:spPr>
          <a:xfrm flipH="1">
            <a:off x="8904645" y="2059277"/>
            <a:ext cx="143600" cy="2327200"/>
          </a:xfrm>
          <a:prstGeom prst="straightConnector1">
            <a:avLst/>
          </a:prstGeom>
          <a:noFill/>
          <a:ln w="19050" cap="flat" cmpd="sng">
            <a:solidFill>
              <a:schemeClr val="accent5"/>
            </a:solidFill>
            <a:prstDash val="solid"/>
            <a:round/>
            <a:headEnd type="none" w="med" len="med"/>
            <a:tailEnd type="oval" w="med" len="med"/>
          </a:ln>
        </p:spPr>
      </p:cxnSp>
      <p:sp>
        <p:nvSpPr>
          <p:cNvPr id="287" name="Google Shape;287;p45"/>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An IT infrastructure is like a "city infrastructure"</a:t>
            </a:r>
            <a:endParaRPr/>
          </a:p>
        </p:txBody>
      </p:sp>
      <p:sp>
        <p:nvSpPr>
          <p:cNvPr id="288" name="Google Shape;288;p45"/>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4">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6"/>
          <p:cNvSpPr txBox="1">
            <a:spLocks noGrp="1"/>
          </p:cNvSpPr>
          <p:nvPr>
            <p:ph type="title"/>
          </p:nvPr>
        </p:nvSpPr>
        <p:spPr>
          <a:xfrm>
            <a:off x="1114983" y="769917"/>
            <a:ext cx="4991000" cy="760000"/>
          </a:xfrm>
          <a:prstGeom prst="rect">
            <a:avLst/>
          </a:prstGeom>
        </p:spPr>
        <p:txBody>
          <a:bodyPr spcFirstLastPara="1" wrap="square" lIns="60950" tIns="60950" rIns="60950" bIns="60950" anchor="t" anchorCtr="0">
            <a:noAutofit/>
          </a:bodyPr>
          <a:lstStyle/>
          <a:p>
            <a:r>
              <a:rPr lang="en"/>
              <a:t>Agenda</a:t>
            </a:r>
            <a:endParaRPr/>
          </a:p>
        </p:txBody>
      </p:sp>
      <p:sp>
        <p:nvSpPr>
          <p:cNvPr id="294" name="Google Shape;294;p46"/>
          <p:cNvSpPr txBox="1">
            <a:spLocks noGrp="1"/>
          </p:cNvSpPr>
          <p:nvPr>
            <p:ph type="body" idx="1"/>
          </p:nvPr>
        </p:nvSpPr>
        <p:spPr>
          <a:xfrm>
            <a:off x="1134183" y="1621417"/>
            <a:ext cx="4879800" cy="4516800"/>
          </a:xfrm>
          <a:prstGeom prst="rect">
            <a:avLst/>
          </a:prstGeom>
        </p:spPr>
        <p:txBody>
          <a:bodyPr spcFirstLastPara="1" wrap="square" lIns="60950" tIns="60950" rIns="60950" bIns="60950" anchor="t" anchorCtr="0">
            <a:noAutofit/>
          </a:bodyPr>
          <a:lstStyle/>
          <a:p>
            <a:pPr marL="0" indent="0">
              <a:buNone/>
            </a:pPr>
            <a:r>
              <a:rPr lang="en" dirty="0"/>
              <a:t>Cloud Computing</a:t>
            </a:r>
            <a:endParaRPr dirty="0"/>
          </a:p>
          <a:p>
            <a:pPr marL="0" indent="0">
              <a:spcBef>
                <a:spcPts val="1933"/>
              </a:spcBef>
              <a:buNone/>
            </a:pPr>
            <a:r>
              <a:rPr lang="en" dirty="0">
                <a:solidFill>
                  <a:schemeClr val="accent2"/>
                </a:solidFill>
              </a:rPr>
              <a:t>Cloud Versus Traditional Architecture</a:t>
            </a:r>
            <a:endParaRPr dirty="0">
              <a:solidFill>
                <a:schemeClr val="accent2"/>
              </a:solidFill>
            </a:endParaRPr>
          </a:p>
          <a:p>
            <a:pPr marL="0" indent="0">
              <a:spcBef>
                <a:spcPts val="1933"/>
              </a:spcBef>
              <a:buNone/>
            </a:pPr>
            <a:r>
              <a:rPr lang="en" dirty="0"/>
              <a:t>IaaS, PaaS, and SaaS</a:t>
            </a:r>
            <a:endParaRPr dirty="0"/>
          </a:p>
          <a:p>
            <a:pPr marL="0" indent="0">
              <a:spcBef>
                <a:spcPts val="1933"/>
              </a:spcBef>
              <a:buNone/>
            </a:pPr>
            <a:r>
              <a:rPr lang="en" dirty="0"/>
              <a:t>Google Cloud Architecture</a:t>
            </a:r>
            <a:endParaRPr dirty="0"/>
          </a:p>
          <a:p>
            <a:pPr marL="0" indent="0">
              <a:spcBef>
                <a:spcPts val="1933"/>
              </a:spcBef>
              <a:spcAft>
                <a:spcPts val="1933"/>
              </a:spcAft>
              <a:buNone/>
            </a:pPr>
            <a:r>
              <a:rPr lang="en" dirty="0"/>
              <a:t>Summary</a:t>
            </a:r>
            <a:endParaRPr dirty="0"/>
          </a:p>
        </p:txBody>
      </p:sp>
      <p:sp>
        <p:nvSpPr>
          <p:cNvPr id="295" name="Google Shape;295;p46"/>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7"/>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Cloud computing is a continuation of a long-term shift in how computing resources are managed</a:t>
            </a:r>
            <a:endParaRPr/>
          </a:p>
        </p:txBody>
      </p:sp>
      <p:cxnSp>
        <p:nvCxnSpPr>
          <p:cNvPr id="301" name="Google Shape;301;p47"/>
          <p:cNvCxnSpPr/>
          <p:nvPr/>
        </p:nvCxnSpPr>
        <p:spPr>
          <a:xfrm>
            <a:off x="1461600" y="4238752"/>
            <a:ext cx="1400" cy="376200"/>
          </a:xfrm>
          <a:prstGeom prst="straightConnector1">
            <a:avLst/>
          </a:prstGeom>
          <a:noFill/>
          <a:ln w="19050" cap="flat" cmpd="sng">
            <a:solidFill>
              <a:schemeClr val="accent2"/>
            </a:solidFill>
            <a:prstDash val="solid"/>
            <a:round/>
            <a:headEnd type="none" w="med" len="med"/>
            <a:tailEnd type="oval" w="med" len="med"/>
          </a:ln>
        </p:spPr>
      </p:cxnSp>
      <p:sp>
        <p:nvSpPr>
          <p:cNvPr id="302" name="Google Shape;302;p47"/>
          <p:cNvSpPr/>
          <p:nvPr/>
        </p:nvSpPr>
        <p:spPr>
          <a:xfrm>
            <a:off x="1457517" y="4069533"/>
            <a:ext cx="2386200" cy="176400"/>
          </a:xfrm>
          <a:prstGeom prst="rect">
            <a:avLst/>
          </a:prstGeom>
          <a:solidFill>
            <a:srgbClr val="3B83F3"/>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03" name="Google Shape;303;p47"/>
          <p:cNvSpPr/>
          <p:nvPr/>
        </p:nvSpPr>
        <p:spPr>
          <a:xfrm>
            <a:off x="3811250" y="4069533"/>
            <a:ext cx="2386200" cy="176400"/>
          </a:xfrm>
          <a:prstGeom prst="rect">
            <a:avLst/>
          </a:prstGeom>
          <a:solidFill>
            <a:srgbClr val="EA4335"/>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04" name="Google Shape;304;p47"/>
          <p:cNvSpPr/>
          <p:nvPr/>
        </p:nvSpPr>
        <p:spPr>
          <a:xfrm>
            <a:off x="6164983" y="4069533"/>
            <a:ext cx="2386200" cy="176400"/>
          </a:xfrm>
          <a:prstGeom prst="rect">
            <a:avLst/>
          </a:prstGeom>
          <a:solidFill>
            <a:srgbClr val="34A853"/>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05" name="Google Shape;305;p47"/>
          <p:cNvSpPr/>
          <p:nvPr/>
        </p:nvSpPr>
        <p:spPr>
          <a:xfrm>
            <a:off x="8518717" y="4069533"/>
            <a:ext cx="2386200" cy="176400"/>
          </a:xfrm>
          <a:prstGeom prst="rect">
            <a:avLst/>
          </a:prstGeom>
          <a:solidFill>
            <a:srgbClr val="FBBC05"/>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06" name="Google Shape;306;p47"/>
          <p:cNvSpPr txBox="1"/>
          <p:nvPr/>
        </p:nvSpPr>
        <p:spPr>
          <a:xfrm>
            <a:off x="8487600" y="2012600"/>
            <a:ext cx="2485200" cy="1676400"/>
          </a:xfrm>
          <a:prstGeom prst="rect">
            <a:avLst/>
          </a:prstGeom>
          <a:noFill/>
          <a:ln>
            <a:noFill/>
          </a:ln>
        </p:spPr>
        <p:txBody>
          <a:bodyPr spcFirstLastPara="1" wrap="square" lIns="0" tIns="60950" rIns="0" bIns="60950" anchor="t" anchorCtr="0">
            <a:noAutofit/>
          </a:bodyPr>
          <a:lstStyle/>
          <a:p>
            <a:pPr defTabSz="609630">
              <a:buClr>
                <a:srgbClr val="000000"/>
              </a:buClr>
            </a:pPr>
            <a:r>
              <a:rPr lang="en" sz="1600" kern="0">
                <a:solidFill>
                  <a:srgbClr val="FBBC04"/>
                </a:solidFill>
                <a:latin typeface="Google Sans"/>
                <a:ea typeface="Google Sans"/>
                <a:cs typeface="Google Sans"/>
                <a:sym typeface="Google Sans"/>
              </a:rPr>
              <a:t>Third Wave</a:t>
            </a:r>
            <a:endParaRPr sz="1600" kern="0">
              <a:solidFill>
                <a:srgbClr val="FBBC04"/>
              </a:solidFill>
              <a:latin typeface="Google Sans"/>
              <a:ea typeface="Google Sans"/>
              <a:cs typeface="Google Sans"/>
              <a:sym typeface="Google Sans"/>
            </a:endParaRPr>
          </a:p>
          <a:p>
            <a:pPr defTabSz="609630">
              <a:buClr>
                <a:srgbClr val="000000"/>
              </a:buClr>
            </a:pPr>
            <a:r>
              <a:rPr lang="en" sz="1600" kern="0">
                <a:solidFill>
                  <a:srgbClr val="FBBC04"/>
                </a:solidFill>
                <a:latin typeface="Google Sans"/>
                <a:ea typeface="Google Sans"/>
                <a:cs typeface="Google Sans"/>
                <a:sym typeface="Google Sans"/>
              </a:rPr>
              <a:t>Managed service</a:t>
            </a:r>
            <a:endParaRPr sz="1600" kern="0">
              <a:solidFill>
                <a:srgbClr val="FBBC04"/>
              </a:solidFill>
              <a:latin typeface="Google Sans"/>
              <a:ea typeface="Google Sans"/>
              <a:cs typeface="Google Sans"/>
              <a:sym typeface="Google Sans"/>
            </a:endParaRPr>
          </a:p>
          <a:p>
            <a:pPr defTabSz="609630">
              <a:spcBef>
                <a:spcPts val="333"/>
              </a:spcBef>
              <a:buClr>
                <a:srgbClr val="000000"/>
              </a:buClr>
            </a:pPr>
            <a:r>
              <a:rPr lang="en" sz="1333" kern="0">
                <a:solidFill>
                  <a:srgbClr val="3C4043"/>
                </a:solidFill>
                <a:latin typeface="Roboto"/>
                <a:ea typeface="Roboto"/>
                <a:cs typeface="Roboto"/>
                <a:sym typeface="Roboto"/>
              </a:rPr>
              <a:t>Completely elastic storage, processing, and machine learning so that you can invest your energy in great apps. Pay for what you use.</a:t>
            </a:r>
            <a:endParaRPr sz="1333" kern="0">
              <a:solidFill>
                <a:srgbClr val="3C4043"/>
              </a:solidFill>
              <a:latin typeface="Roboto"/>
              <a:ea typeface="Roboto"/>
              <a:cs typeface="Roboto"/>
              <a:sym typeface="Roboto"/>
            </a:endParaRPr>
          </a:p>
        </p:txBody>
      </p:sp>
      <p:sp>
        <p:nvSpPr>
          <p:cNvPr id="307" name="Google Shape;307;p47"/>
          <p:cNvSpPr txBox="1"/>
          <p:nvPr/>
        </p:nvSpPr>
        <p:spPr>
          <a:xfrm>
            <a:off x="6127583" y="4677450"/>
            <a:ext cx="2386200" cy="1016800"/>
          </a:xfrm>
          <a:prstGeom prst="rect">
            <a:avLst/>
          </a:prstGeom>
          <a:noFill/>
          <a:ln>
            <a:noFill/>
          </a:ln>
        </p:spPr>
        <p:txBody>
          <a:bodyPr spcFirstLastPara="1" wrap="square" lIns="0" tIns="60950" rIns="60950" bIns="60950" anchor="t" anchorCtr="0">
            <a:noAutofit/>
          </a:bodyPr>
          <a:lstStyle/>
          <a:p>
            <a:pPr defTabSz="609630">
              <a:buClr>
                <a:srgbClr val="000000"/>
              </a:buClr>
            </a:pPr>
            <a:r>
              <a:rPr lang="en" sz="1600" kern="0">
                <a:solidFill>
                  <a:srgbClr val="34A853"/>
                </a:solidFill>
                <a:latin typeface="Google Sans"/>
                <a:ea typeface="Google Sans"/>
                <a:cs typeface="Google Sans"/>
                <a:sym typeface="Google Sans"/>
              </a:rPr>
              <a:t>First Generation Cloud</a:t>
            </a:r>
            <a:endParaRPr sz="1600" kern="0">
              <a:solidFill>
                <a:srgbClr val="34A853"/>
              </a:solidFill>
              <a:latin typeface="Google Sans"/>
              <a:ea typeface="Google Sans"/>
              <a:cs typeface="Google Sans"/>
              <a:sym typeface="Google Sans"/>
            </a:endParaRPr>
          </a:p>
          <a:p>
            <a:pPr defTabSz="609630">
              <a:buClr>
                <a:srgbClr val="000000"/>
              </a:buClr>
            </a:pPr>
            <a:r>
              <a:rPr lang="en" sz="1600" kern="0">
                <a:solidFill>
                  <a:srgbClr val="34A853"/>
                </a:solidFill>
                <a:latin typeface="Google Sans"/>
                <a:ea typeface="Google Sans"/>
                <a:cs typeface="Google Sans"/>
                <a:sym typeface="Google Sans"/>
              </a:rPr>
              <a:t>Virtualized data centers</a:t>
            </a:r>
            <a:endParaRPr sz="1600" kern="0">
              <a:solidFill>
                <a:srgbClr val="34A853"/>
              </a:solidFill>
              <a:latin typeface="Google Sans"/>
              <a:ea typeface="Google Sans"/>
              <a:cs typeface="Google Sans"/>
              <a:sym typeface="Google Sans"/>
            </a:endParaRPr>
          </a:p>
          <a:p>
            <a:pPr defTabSz="609630">
              <a:spcBef>
                <a:spcPts val="333"/>
              </a:spcBef>
              <a:buClr>
                <a:srgbClr val="000000"/>
              </a:buClr>
            </a:pPr>
            <a:r>
              <a:rPr lang="en" sz="1333" kern="0">
                <a:solidFill>
                  <a:srgbClr val="3C4043"/>
                </a:solidFill>
                <a:latin typeface="Roboto"/>
                <a:ea typeface="Roboto"/>
                <a:cs typeface="Roboto"/>
                <a:sym typeface="Roboto"/>
              </a:rPr>
              <a:t>You rent hardware and space, but still control and configure virtual machines. Pay for what you provision.</a:t>
            </a:r>
            <a:endParaRPr sz="1333" kern="0">
              <a:solidFill>
                <a:srgbClr val="3C4043"/>
              </a:solidFill>
              <a:latin typeface="Roboto"/>
              <a:ea typeface="Roboto"/>
              <a:cs typeface="Roboto"/>
              <a:sym typeface="Roboto"/>
            </a:endParaRPr>
          </a:p>
        </p:txBody>
      </p:sp>
      <p:sp>
        <p:nvSpPr>
          <p:cNvPr id="308" name="Google Shape;308;p47"/>
          <p:cNvSpPr txBox="1"/>
          <p:nvPr/>
        </p:nvSpPr>
        <p:spPr>
          <a:xfrm>
            <a:off x="3792917" y="2418367"/>
            <a:ext cx="2386200" cy="1217600"/>
          </a:xfrm>
          <a:prstGeom prst="rect">
            <a:avLst/>
          </a:prstGeom>
          <a:noFill/>
          <a:ln>
            <a:noFill/>
          </a:ln>
        </p:spPr>
        <p:txBody>
          <a:bodyPr spcFirstLastPara="1" wrap="square" lIns="0" tIns="60950" rIns="0" bIns="60950" anchor="t" anchorCtr="0">
            <a:noAutofit/>
          </a:bodyPr>
          <a:lstStyle/>
          <a:p>
            <a:pPr defTabSz="609630">
              <a:buClr>
                <a:srgbClr val="000000"/>
              </a:buClr>
            </a:pPr>
            <a:r>
              <a:rPr lang="en" sz="1600" kern="0">
                <a:solidFill>
                  <a:srgbClr val="EA4335"/>
                </a:solidFill>
                <a:latin typeface="Google Sans"/>
                <a:ea typeface="Google Sans"/>
                <a:cs typeface="Google Sans"/>
                <a:sym typeface="Google Sans"/>
              </a:rPr>
              <a:t>Second Wave</a:t>
            </a:r>
            <a:endParaRPr sz="1600" kern="0">
              <a:solidFill>
                <a:srgbClr val="EA4335"/>
              </a:solidFill>
              <a:latin typeface="Google Sans"/>
              <a:ea typeface="Google Sans"/>
              <a:cs typeface="Google Sans"/>
              <a:sym typeface="Google Sans"/>
            </a:endParaRPr>
          </a:p>
          <a:p>
            <a:pPr defTabSz="609630">
              <a:buClr>
                <a:srgbClr val="000000"/>
              </a:buClr>
            </a:pPr>
            <a:r>
              <a:rPr lang="en" sz="1600" kern="0">
                <a:solidFill>
                  <a:srgbClr val="EA4335"/>
                </a:solidFill>
                <a:latin typeface="Google Sans"/>
                <a:ea typeface="Google Sans"/>
                <a:cs typeface="Google Sans"/>
                <a:sym typeface="Google Sans"/>
              </a:rPr>
              <a:t>Data centers (colocation)</a:t>
            </a:r>
            <a:endParaRPr sz="1600" kern="0">
              <a:solidFill>
                <a:srgbClr val="EA4335"/>
              </a:solidFill>
              <a:latin typeface="Google Sans"/>
              <a:ea typeface="Google Sans"/>
              <a:cs typeface="Google Sans"/>
              <a:sym typeface="Google Sans"/>
            </a:endParaRPr>
          </a:p>
          <a:p>
            <a:pPr defTabSz="609630">
              <a:spcBef>
                <a:spcPts val="333"/>
              </a:spcBef>
              <a:buClr>
                <a:srgbClr val="000000"/>
              </a:buClr>
            </a:pPr>
            <a:r>
              <a:rPr lang="en" sz="1333" kern="0">
                <a:solidFill>
                  <a:srgbClr val="3C4043"/>
                </a:solidFill>
                <a:latin typeface="Roboto"/>
                <a:ea typeface="Roboto"/>
                <a:cs typeface="Roboto"/>
                <a:sym typeface="Roboto"/>
              </a:rPr>
              <a:t>You pay for the hardware but rent the space. Still yours to manage.</a:t>
            </a:r>
            <a:endParaRPr sz="1333" kern="0">
              <a:solidFill>
                <a:srgbClr val="3C4043"/>
              </a:solidFill>
              <a:latin typeface="Roboto"/>
              <a:ea typeface="Roboto"/>
              <a:cs typeface="Roboto"/>
              <a:sym typeface="Roboto"/>
            </a:endParaRPr>
          </a:p>
        </p:txBody>
      </p:sp>
      <p:sp>
        <p:nvSpPr>
          <p:cNvPr id="309" name="Google Shape;309;p47"/>
          <p:cNvSpPr txBox="1"/>
          <p:nvPr/>
        </p:nvSpPr>
        <p:spPr>
          <a:xfrm>
            <a:off x="1432783" y="4677450"/>
            <a:ext cx="2386200" cy="1016800"/>
          </a:xfrm>
          <a:prstGeom prst="rect">
            <a:avLst/>
          </a:prstGeom>
          <a:noFill/>
          <a:ln>
            <a:noFill/>
          </a:ln>
        </p:spPr>
        <p:txBody>
          <a:bodyPr spcFirstLastPara="1" wrap="square" lIns="0" tIns="60950" rIns="0" bIns="60950" anchor="t" anchorCtr="0">
            <a:noAutofit/>
          </a:bodyPr>
          <a:lstStyle/>
          <a:p>
            <a:pPr defTabSz="609630">
              <a:buClr>
                <a:srgbClr val="000000"/>
              </a:buClr>
            </a:pPr>
            <a:r>
              <a:rPr lang="en" sz="1600" kern="0">
                <a:solidFill>
                  <a:srgbClr val="1A73E8"/>
                </a:solidFill>
                <a:latin typeface="Google Sans"/>
                <a:ea typeface="Google Sans"/>
                <a:cs typeface="Google Sans"/>
                <a:sym typeface="Google Sans"/>
              </a:rPr>
              <a:t>First Wave</a:t>
            </a:r>
            <a:endParaRPr sz="1600" kern="0">
              <a:solidFill>
                <a:srgbClr val="1A73E8"/>
              </a:solidFill>
              <a:latin typeface="Google Sans"/>
              <a:ea typeface="Google Sans"/>
              <a:cs typeface="Google Sans"/>
              <a:sym typeface="Google Sans"/>
            </a:endParaRPr>
          </a:p>
          <a:p>
            <a:pPr defTabSz="609630">
              <a:buClr>
                <a:srgbClr val="000000"/>
              </a:buClr>
            </a:pPr>
            <a:r>
              <a:rPr lang="en" sz="1600" kern="0">
                <a:solidFill>
                  <a:srgbClr val="1A73E8"/>
                </a:solidFill>
                <a:latin typeface="Google Sans"/>
                <a:ea typeface="Google Sans"/>
                <a:cs typeface="Google Sans"/>
                <a:sym typeface="Google Sans"/>
              </a:rPr>
              <a:t>Server on-premises</a:t>
            </a:r>
            <a:endParaRPr sz="1600" kern="0">
              <a:solidFill>
                <a:srgbClr val="1A73E8"/>
              </a:solidFill>
              <a:latin typeface="Google Sans"/>
              <a:ea typeface="Google Sans"/>
              <a:cs typeface="Google Sans"/>
              <a:sym typeface="Google Sans"/>
            </a:endParaRPr>
          </a:p>
          <a:p>
            <a:pPr defTabSz="609630">
              <a:spcBef>
                <a:spcPts val="333"/>
              </a:spcBef>
              <a:buClr>
                <a:srgbClr val="000000"/>
              </a:buClr>
            </a:pPr>
            <a:r>
              <a:rPr lang="en" sz="1333" kern="0">
                <a:solidFill>
                  <a:srgbClr val="3C4043"/>
                </a:solidFill>
                <a:latin typeface="Roboto"/>
                <a:ea typeface="Roboto"/>
                <a:cs typeface="Roboto"/>
                <a:sym typeface="Roboto"/>
              </a:rPr>
              <a:t>You own everything. </a:t>
            </a:r>
            <a:r>
              <a:rPr lang="en" sz="1333" b="1" kern="0">
                <a:solidFill>
                  <a:srgbClr val="3C4043"/>
                </a:solidFill>
                <a:latin typeface="Roboto"/>
                <a:ea typeface="Roboto"/>
                <a:cs typeface="Roboto"/>
                <a:sym typeface="Roboto"/>
              </a:rPr>
              <a:t>It’s yours to manage.</a:t>
            </a:r>
            <a:endParaRPr sz="1333" b="1" kern="0">
              <a:solidFill>
                <a:srgbClr val="3C4043"/>
              </a:solidFill>
              <a:latin typeface="Roboto"/>
              <a:ea typeface="Roboto"/>
              <a:cs typeface="Roboto"/>
              <a:sym typeface="Roboto"/>
            </a:endParaRPr>
          </a:p>
        </p:txBody>
      </p:sp>
      <p:cxnSp>
        <p:nvCxnSpPr>
          <p:cNvPr id="310" name="Google Shape;310;p47"/>
          <p:cNvCxnSpPr/>
          <p:nvPr/>
        </p:nvCxnSpPr>
        <p:spPr>
          <a:xfrm>
            <a:off x="6169152" y="4238752"/>
            <a:ext cx="1400" cy="376200"/>
          </a:xfrm>
          <a:prstGeom prst="straightConnector1">
            <a:avLst/>
          </a:prstGeom>
          <a:noFill/>
          <a:ln w="19050" cap="flat" cmpd="sng">
            <a:solidFill>
              <a:schemeClr val="accent6"/>
            </a:solidFill>
            <a:prstDash val="solid"/>
            <a:round/>
            <a:headEnd type="none" w="med" len="med"/>
            <a:tailEnd type="oval" w="med" len="med"/>
          </a:ln>
        </p:spPr>
      </p:cxnSp>
      <p:cxnSp>
        <p:nvCxnSpPr>
          <p:cNvPr id="311" name="Google Shape;311;p47"/>
          <p:cNvCxnSpPr/>
          <p:nvPr/>
        </p:nvCxnSpPr>
        <p:spPr>
          <a:xfrm rot="10800000">
            <a:off x="3810000" y="3696208"/>
            <a:ext cx="1400" cy="376200"/>
          </a:xfrm>
          <a:prstGeom prst="straightConnector1">
            <a:avLst/>
          </a:prstGeom>
          <a:noFill/>
          <a:ln w="19050" cap="flat" cmpd="sng">
            <a:solidFill>
              <a:schemeClr val="accent4"/>
            </a:solidFill>
            <a:prstDash val="solid"/>
            <a:round/>
            <a:headEnd type="none" w="med" len="med"/>
            <a:tailEnd type="oval" w="med" len="med"/>
          </a:ln>
        </p:spPr>
      </p:cxnSp>
      <p:cxnSp>
        <p:nvCxnSpPr>
          <p:cNvPr id="312" name="Google Shape;312;p47"/>
          <p:cNvCxnSpPr/>
          <p:nvPr/>
        </p:nvCxnSpPr>
        <p:spPr>
          <a:xfrm rot="10800000">
            <a:off x="8516112" y="3696208"/>
            <a:ext cx="1400" cy="376200"/>
          </a:xfrm>
          <a:prstGeom prst="straightConnector1">
            <a:avLst/>
          </a:prstGeom>
          <a:noFill/>
          <a:ln w="19050" cap="flat" cmpd="sng">
            <a:solidFill>
              <a:schemeClr val="accent5"/>
            </a:solidFill>
            <a:prstDash val="solid"/>
            <a:round/>
            <a:headEnd type="none" w="med" len="med"/>
            <a:tailEnd type="oval" w="med" len="med"/>
          </a:ln>
        </p:spPr>
      </p:cxnSp>
      <p:sp>
        <p:nvSpPr>
          <p:cNvPr id="313" name="Google Shape;313;p47"/>
          <p:cNvSpPr txBox="1"/>
          <p:nvPr/>
        </p:nvSpPr>
        <p:spPr>
          <a:xfrm>
            <a:off x="1122667" y="3697483"/>
            <a:ext cx="819600" cy="304800"/>
          </a:xfrm>
          <a:prstGeom prst="rect">
            <a:avLst/>
          </a:prstGeom>
          <a:noFill/>
          <a:ln>
            <a:noFill/>
          </a:ln>
        </p:spPr>
        <p:txBody>
          <a:bodyPr spcFirstLastPara="1" wrap="square" lIns="60950" tIns="60950" rIns="60950" bIns="60950" anchor="ctr" anchorCtr="0">
            <a:noAutofit/>
          </a:bodyPr>
          <a:lstStyle/>
          <a:p>
            <a:pPr algn="ctr" defTabSz="609630">
              <a:buClr>
                <a:srgbClr val="000000"/>
              </a:buClr>
            </a:pPr>
            <a:r>
              <a:rPr lang="en" sz="2000" kern="0">
                <a:solidFill>
                  <a:srgbClr val="1A73E8"/>
                </a:solidFill>
                <a:latin typeface="Google Sans"/>
                <a:ea typeface="Google Sans"/>
                <a:cs typeface="Google Sans"/>
                <a:sym typeface="Google Sans"/>
              </a:rPr>
              <a:t>1980s</a:t>
            </a:r>
            <a:endParaRPr sz="2000" kern="0">
              <a:solidFill>
                <a:srgbClr val="1A73E8"/>
              </a:solidFill>
              <a:latin typeface="Google Sans"/>
              <a:ea typeface="Google Sans"/>
              <a:cs typeface="Google Sans"/>
              <a:sym typeface="Google Sans"/>
            </a:endParaRPr>
          </a:p>
        </p:txBody>
      </p:sp>
      <p:sp>
        <p:nvSpPr>
          <p:cNvPr id="314" name="Google Shape;314;p47"/>
          <p:cNvSpPr txBox="1"/>
          <p:nvPr/>
        </p:nvSpPr>
        <p:spPr>
          <a:xfrm>
            <a:off x="3408667" y="4307083"/>
            <a:ext cx="819600" cy="304800"/>
          </a:xfrm>
          <a:prstGeom prst="rect">
            <a:avLst/>
          </a:prstGeom>
          <a:noFill/>
          <a:ln>
            <a:noFill/>
          </a:ln>
        </p:spPr>
        <p:txBody>
          <a:bodyPr spcFirstLastPara="1" wrap="square" lIns="60950" tIns="60950" rIns="60950" bIns="60950" anchor="ctr" anchorCtr="0">
            <a:noAutofit/>
          </a:bodyPr>
          <a:lstStyle/>
          <a:p>
            <a:pPr algn="ctr" defTabSz="609630">
              <a:buClr>
                <a:srgbClr val="000000"/>
              </a:buClr>
            </a:pPr>
            <a:r>
              <a:rPr lang="en" sz="2000" kern="0">
                <a:solidFill>
                  <a:srgbClr val="EA4335"/>
                </a:solidFill>
                <a:latin typeface="Google Sans"/>
                <a:ea typeface="Google Sans"/>
                <a:cs typeface="Google Sans"/>
                <a:sym typeface="Google Sans"/>
              </a:rPr>
              <a:t>2000</a:t>
            </a:r>
            <a:endParaRPr sz="2000" kern="0">
              <a:solidFill>
                <a:srgbClr val="EA4335"/>
              </a:solidFill>
              <a:latin typeface="Google Sans"/>
              <a:ea typeface="Google Sans"/>
              <a:cs typeface="Google Sans"/>
              <a:sym typeface="Google Sans"/>
            </a:endParaRPr>
          </a:p>
        </p:txBody>
      </p:sp>
      <p:sp>
        <p:nvSpPr>
          <p:cNvPr id="315" name="Google Shape;315;p47"/>
          <p:cNvSpPr txBox="1"/>
          <p:nvPr/>
        </p:nvSpPr>
        <p:spPr>
          <a:xfrm>
            <a:off x="5758167" y="3697483"/>
            <a:ext cx="819600" cy="304800"/>
          </a:xfrm>
          <a:prstGeom prst="rect">
            <a:avLst/>
          </a:prstGeom>
          <a:noFill/>
          <a:ln>
            <a:noFill/>
          </a:ln>
        </p:spPr>
        <p:txBody>
          <a:bodyPr spcFirstLastPara="1" wrap="square" lIns="60950" tIns="60950" rIns="60950" bIns="60950" anchor="ctr" anchorCtr="0">
            <a:noAutofit/>
          </a:bodyPr>
          <a:lstStyle/>
          <a:p>
            <a:pPr algn="ctr" defTabSz="609630">
              <a:buClr>
                <a:srgbClr val="000000"/>
              </a:buClr>
            </a:pPr>
            <a:r>
              <a:rPr lang="en" sz="2000" kern="0">
                <a:solidFill>
                  <a:srgbClr val="34A853"/>
                </a:solidFill>
                <a:latin typeface="Google Sans"/>
                <a:ea typeface="Google Sans"/>
                <a:cs typeface="Google Sans"/>
                <a:sym typeface="Google Sans"/>
              </a:rPr>
              <a:t>2006</a:t>
            </a:r>
            <a:endParaRPr sz="2000" kern="0">
              <a:solidFill>
                <a:srgbClr val="34A853"/>
              </a:solidFill>
              <a:latin typeface="Google Sans"/>
              <a:ea typeface="Google Sans"/>
              <a:cs typeface="Google Sans"/>
              <a:sym typeface="Google Sans"/>
            </a:endParaRPr>
          </a:p>
        </p:txBody>
      </p:sp>
      <p:sp>
        <p:nvSpPr>
          <p:cNvPr id="316" name="Google Shape;316;p47"/>
          <p:cNvSpPr txBox="1"/>
          <p:nvPr/>
        </p:nvSpPr>
        <p:spPr>
          <a:xfrm>
            <a:off x="8107667" y="4307083"/>
            <a:ext cx="819600" cy="304800"/>
          </a:xfrm>
          <a:prstGeom prst="rect">
            <a:avLst/>
          </a:prstGeom>
          <a:noFill/>
          <a:ln>
            <a:noFill/>
          </a:ln>
        </p:spPr>
        <p:txBody>
          <a:bodyPr spcFirstLastPara="1" wrap="square" lIns="60950" tIns="60950" rIns="60950" bIns="60950" anchor="ctr" anchorCtr="0">
            <a:noAutofit/>
          </a:bodyPr>
          <a:lstStyle/>
          <a:p>
            <a:pPr algn="ctr" defTabSz="609630">
              <a:buClr>
                <a:srgbClr val="000000"/>
              </a:buClr>
            </a:pPr>
            <a:r>
              <a:rPr lang="en" sz="2000" kern="0">
                <a:solidFill>
                  <a:srgbClr val="FBBC04"/>
                </a:solidFill>
                <a:latin typeface="Google Sans"/>
                <a:ea typeface="Google Sans"/>
                <a:cs typeface="Google Sans"/>
                <a:sym typeface="Google Sans"/>
              </a:rPr>
              <a:t>2009</a:t>
            </a:r>
            <a:endParaRPr sz="2000" kern="0">
              <a:solidFill>
                <a:srgbClr val="FBBC04"/>
              </a:solidFill>
              <a:latin typeface="Google Sans"/>
              <a:ea typeface="Google Sans"/>
              <a:cs typeface="Google Sans"/>
              <a:sym typeface="Google Sans"/>
            </a:endParaRPr>
          </a:p>
        </p:txBody>
      </p:sp>
      <p:sp>
        <p:nvSpPr>
          <p:cNvPr id="317" name="Google Shape;317;p47"/>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8"/>
          <p:cNvSpPr/>
          <p:nvPr/>
        </p:nvSpPr>
        <p:spPr>
          <a:xfrm>
            <a:off x="1219200" y="1852857"/>
            <a:ext cx="3170000" cy="3892200"/>
          </a:xfrm>
          <a:prstGeom prst="rect">
            <a:avLst/>
          </a:prstGeom>
          <a:solidFill>
            <a:srgbClr val="F3F3F3"/>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23" name="Google Shape;323;p48"/>
          <p:cNvSpPr/>
          <p:nvPr/>
        </p:nvSpPr>
        <p:spPr>
          <a:xfrm>
            <a:off x="4505517" y="1852873"/>
            <a:ext cx="3170000" cy="3892200"/>
          </a:xfrm>
          <a:prstGeom prst="rect">
            <a:avLst/>
          </a:prstGeom>
          <a:solidFill>
            <a:srgbClr val="FFF2CC"/>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24" name="Google Shape;324;p48"/>
          <p:cNvSpPr/>
          <p:nvPr/>
        </p:nvSpPr>
        <p:spPr>
          <a:xfrm>
            <a:off x="7791833" y="1852873"/>
            <a:ext cx="3170000" cy="3892200"/>
          </a:xfrm>
          <a:prstGeom prst="rect">
            <a:avLst/>
          </a:prstGeom>
          <a:solidFill>
            <a:srgbClr val="E6B8AF"/>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pic>
        <p:nvPicPr>
          <p:cNvPr id="325" name="Google Shape;325;p48"/>
          <p:cNvPicPr preferRelativeResize="0"/>
          <p:nvPr/>
        </p:nvPicPr>
        <p:blipFill>
          <a:blip r:embed="rId3">
            <a:alphaModFix/>
          </a:blip>
          <a:stretch>
            <a:fillRect/>
          </a:stretch>
        </p:blipFill>
        <p:spPr>
          <a:xfrm>
            <a:off x="4515250" y="1877628"/>
            <a:ext cx="3144833" cy="2499233"/>
          </a:xfrm>
          <a:prstGeom prst="rect">
            <a:avLst/>
          </a:prstGeom>
          <a:noFill/>
          <a:ln>
            <a:noFill/>
          </a:ln>
        </p:spPr>
      </p:pic>
      <p:grpSp>
        <p:nvGrpSpPr>
          <p:cNvPr id="326" name="Google Shape;326;p48"/>
          <p:cNvGrpSpPr/>
          <p:nvPr/>
        </p:nvGrpSpPr>
        <p:grpSpPr>
          <a:xfrm>
            <a:off x="4955033" y="3207084"/>
            <a:ext cx="605200" cy="612267"/>
            <a:chOff x="7318250" y="4838700"/>
            <a:chExt cx="907800" cy="918400"/>
          </a:xfrm>
        </p:grpSpPr>
        <p:pic>
          <p:nvPicPr>
            <p:cNvPr id="327" name="Google Shape;327;p48"/>
            <p:cNvPicPr preferRelativeResize="0"/>
            <p:nvPr/>
          </p:nvPicPr>
          <p:blipFill>
            <a:blip r:embed="rId4">
              <a:alphaModFix amt="54000"/>
            </a:blip>
            <a:stretch>
              <a:fillRect/>
            </a:stretch>
          </p:blipFill>
          <p:spPr>
            <a:xfrm>
              <a:off x="7497830" y="4838700"/>
              <a:ext cx="548640" cy="548640"/>
            </a:xfrm>
            <a:prstGeom prst="rect">
              <a:avLst/>
            </a:prstGeom>
            <a:noFill/>
            <a:ln>
              <a:noFill/>
            </a:ln>
          </p:spPr>
        </p:pic>
        <p:sp>
          <p:nvSpPr>
            <p:cNvPr id="328" name="Google Shape;328;p48"/>
            <p:cNvSpPr txBox="1"/>
            <p:nvPr/>
          </p:nvSpPr>
          <p:spPr>
            <a:xfrm>
              <a:off x="7318250" y="5311600"/>
              <a:ext cx="907800" cy="445500"/>
            </a:xfrm>
            <a:prstGeom prst="rect">
              <a:avLst/>
            </a:prstGeom>
            <a:noFill/>
            <a:ln>
              <a:noFill/>
            </a:ln>
          </p:spPr>
          <p:txBody>
            <a:bodyPr spcFirstLastPara="1" wrap="square" lIns="0" tIns="60950" rIns="0" bIns="60950" anchor="ctr" anchorCtr="0">
              <a:noAutofit/>
            </a:bodyPr>
            <a:lstStyle/>
            <a:p>
              <a:pPr algn="ctr" defTabSz="609630">
                <a:buClr>
                  <a:srgbClr val="000000"/>
                </a:buClr>
              </a:pPr>
              <a:r>
                <a:rPr lang="en" sz="867" kern="0">
                  <a:solidFill>
                    <a:srgbClr val="434343"/>
                  </a:solidFill>
                  <a:latin typeface="Roboto"/>
                  <a:ea typeface="Roboto"/>
                  <a:cs typeface="Roboto"/>
                  <a:sym typeface="Roboto"/>
                </a:rPr>
                <a:t>Storage</a:t>
              </a:r>
              <a:endParaRPr sz="867" kern="0">
                <a:solidFill>
                  <a:srgbClr val="434343"/>
                </a:solidFill>
                <a:latin typeface="Roboto"/>
                <a:ea typeface="Roboto"/>
                <a:cs typeface="Roboto"/>
                <a:sym typeface="Roboto"/>
              </a:endParaRPr>
            </a:p>
          </p:txBody>
        </p:sp>
      </p:grpSp>
      <p:grpSp>
        <p:nvGrpSpPr>
          <p:cNvPr id="329" name="Google Shape;329;p48"/>
          <p:cNvGrpSpPr/>
          <p:nvPr/>
        </p:nvGrpSpPr>
        <p:grpSpPr>
          <a:xfrm>
            <a:off x="5453509" y="3194542"/>
            <a:ext cx="702000" cy="624809"/>
            <a:chOff x="8080250" y="4819887"/>
            <a:chExt cx="1053000" cy="937213"/>
          </a:xfrm>
        </p:grpSpPr>
        <p:pic>
          <p:nvPicPr>
            <p:cNvPr id="330" name="Google Shape;330;p48"/>
            <p:cNvPicPr preferRelativeResize="0"/>
            <p:nvPr/>
          </p:nvPicPr>
          <p:blipFill>
            <a:blip r:embed="rId5">
              <a:alphaModFix amt="54000"/>
            </a:blip>
            <a:stretch>
              <a:fillRect/>
            </a:stretch>
          </p:blipFill>
          <p:spPr>
            <a:xfrm rot="-5520000">
              <a:off x="8332430" y="4829294"/>
              <a:ext cx="548640" cy="548640"/>
            </a:xfrm>
            <a:prstGeom prst="rect">
              <a:avLst/>
            </a:prstGeom>
            <a:noFill/>
            <a:ln>
              <a:noFill/>
            </a:ln>
          </p:spPr>
        </p:pic>
        <p:sp>
          <p:nvSpPr>
            <p:cNvPr id="331" name="Google Shape;331;p48"/>
            <p:cNvSpPr txBox="1"/>
            <p:nvPr/>
          </p:nvSpPr>
          <p:spPr>
            <a:xfrm>
              <a:off x="8080250" y="5311600"/>
              <a:ext cx="1053000" cy="445500"/>
            </a:xfrm>
            <a:prstGeom prst="rect">
              <a:avLst/>
            </a:prstGeom>
            <a:noFill/>
            <a:ln>
              <a:noFill/>
            </a:ln>
          </p:spPr>
          <p:txBody>
            <a:bodyPr spcFirstLastPara="1" wrap="square" lIns="0" tIns="60950" rIns="0" bIns="60950" anchor="ctr" anchorCtr="0">
              <a:noAutofit/>
            </a:bodyPr>
            <a:lstStyle/>
            <a:p>
              <a:pPr algn="ctr" defTabSz="609630">
                <a:buClr>
                  <a:srgbClr val="000000"/>
                </a:buClr>
              </a:pPr>
              <a:r>
                <a:rPr lang="en" sz="867" kern="0">
                  <a:solidFill>
                    <a:srgbClr val="434343"/>
                  </a:solidFill>
                  <a:latin typeface="Roboto"/>
                  <a:ea typeface="Roboto"/>
                  <a:cs typeface="Roboto"/>
                  <a:sym typeface="Roboto"/>
                </a:rPr>
                <a:t>Processing</a:t>
              </a:r>
              <a:endParaRPr sz="867" kern="0">
                <a:solidFill>
                  <a:srgbClr val="434343"/>
                </a:solidFill>
                <a:latin typeface="Roboto"/>
                <a:ea typeface="Roboto"/>
                <a:cs typeface="Roboto"/>
                <a:sym typeface="Roboto"/>
              </a:endParaRPr>
            </a:p>
          </p:txBody>
        </p:sp>
      </p:grpSp>
      <p:grpSp>
        <p:nvGrpSpPr>
          <p:cNvPr id="332" name="Google Shape;332;p48"/>
          <p:cNvGrpSpPr/>
          <p:nvPr/>
        </p:nvGrpSpPr>
        <p:grpSpPr>
          <a:xfrm>
            <a:off x="6072633" y="3207084"/>
            <a:ext cx="605200" cy="612267"/>
            <a:chOff x="9070850" y="4838700"/>
            <a:chExt cx="907800" cy="918400"/>
          </a:xfrm>
        </p:grpSpPr>
        <p:pic>
          <p:nvPicPr>
            <p:cNvPr id="333" name="Google Shape;333;p48"/>
            <p:cNvPicPr preferRelativeResize="0"/>
            <p:nvPr/>
          </p:nvPicPr>
          <p:blipFill>
            <a:blip r:embed="rId6">
              <a:alphaModFix amt="54000"/>
            </a:blip>
            <a:stretch>
              <a:fillRect/>
            </a:stretch>
          </p:blipFill>
          <p:spPr>
            <a:xfrm>
              <a:off x="9250430" y="4838700"/>
              <a:ext cx="548640" cy="548640"/>
            </a:xfrm>
            <a:prstGeom prst="rect">
              <a:avLst/>
            </a:prstGeom>
            <a:noFill/>
            <a:ln>
              <a:noFill/>
            </a:ln>
          </p:spPr>
        </p:pic>
        <p:sp>
          <p:nvSpPr>
            <p:cNvPr id="334" name="Google Shape;334;p48"/>
            <p:cNvSpPr txBox="1"/>
            <p:nvPr/>
          </p:nvSpPr>
          <p:spPr>
            <a:xfrm>
              <a:off x="9070850" y="5311600"/>
              <a:ext cx="907800" cy="445500"/>
            </a:xfrm>
            <a:prstGeom prst="rect">
              <a:avLst/>
            </a:prstGeom>
            <a:noFill/>
            <a:ln>
              <a:noFill/>
            </a:ln>
          </p:spPr>
          <p:txBody>
            <a:bodyPr spcFirstLastPara="1" wrap="square" lIns="0" tIns="60950" rIns="0" bIns="60950" anchor="ctr" anchorCtr="0">
              <a:noAutofit/>
            </a:bodyPr>
            <a:lstStyle/>
            <a:p>
              <a:pPr algn="ctr" defTabSz="609630">
                <a:buClr>
                  <a:srgbClr val="000000"/>
                </a:buClr>
              </a:pPr>
              <a:r>
                <a:rPr lang="en" sz="867" kern="0">
                  <a:solidFill>
                    <a:srgbClr val="434343"/>
                  </a:solidFill>
                  <a:latin typeface="Roboto"/>
                  <a:ea typeface="Roboto"/>
                  <a:cs typeface="Roboto"/>
                  <a:sym typeface="Roboto"/>
                </a:rPr>
                <a:t>Memory</a:t>
              </a:r>
              <a:endParaRPr sz="867" kern="0">
                <a:solidFill>
                  <a:srgbClr val="434343"/>
                </a:solidFill>
                <a:latin typeface="Roboto"/>
                <a:ea typeface="Roboto"/>
                <a:cs typeface="Roboto"/>
                <a:sym typeface="Roboto"/>
              </a:endParaRPr>
            </a:p>
          </p:txBody>
        </p:sp>
      </p:grpSp>
      <p:grpSp>
        <p:nvGrpSpPr>
          <p:cNvPr id="335" name="Google Shape;335;p48"/>
          <p:cNvGrpSpPr/>
          <p:nvPr/>
        </p:nvGrpSpPr>
        <p:grpSpPr>
          <a:xfrm>
            <a:off x="6555233" y="3204411"/>
            <a:ext cx="605200" cy="612267"/>
            <a:chOff x="9909050" y="4838700"/>
            <a:chExt cx="907800" cy="918400"/>
          </a:xfrm>
        </p:grpSpPr>
        <p:pic>
          <p:nvPicPr>
            <p:cNvPr id="336" name="Google Shape;336;p48"/>
            <p:cNvPicPr preferRelativeResize="0"/>
            <p:nvPr/>
          </p:nvPicPr>
          <p:blipFill>
            <a:blip r:embed="rId7">
              <a:alphaModFix amt="54000"/>
            </a:blip>
            <a:stretch>
              <a:fillRect/>
            </a:stretch>
          </p:blipFill>
          <p:spPr>
            <a:xfrm>
              <a:off x="10088630" y="4838700"/>
              <a:ext cx="548640" cy="548640"/>
            </a:xfrm>
            <a:prstGeom prst="rect">
              <a:avLst/>
            </a:prstGeom>
            <a:noFill/>
            <a:ln>
              <a:noFill/>
            </a:ln>
          </p:spPr>
        </p:pic>
        <p:sp>
          <p:nvSpPr>
            <p:cNvPr id="337" name="Google Shape;337;p48"/>
            <p:cNvSpPr txBox="1"/>
            <p:nvPr/>
          </p:nvSpPr>
          <p:spPr>
            <a:xfrm>
              <a:off x="9909050" y="5311600"/>
              <a:ext cx="907800" cy="445500"/>
            </a:xfrm>
            <a:prstGeom prst="rect">
              <a:avLst/>
            </a:prstGeom>
            <a:noFill/>
            <a:ln>
              <a:noFill/>
            </a:ln>
          </p:spPr>
          <p:txBody>
            <a:bodyPr spcFirstLastPara="1" wrap="square" lIns="0" tIns="60950" rIns="0" bIns="60950" anchor="ctr" anchorCtr="0">
              <a:noAutofit/>
            </a:bodyPr>
            <a:lstStyle/>
            <a:p>
              <a:pPr algn="ctr" defTabSz="609630">
                <a:buClr>
                  <a:srgbClr val="000000"/>
                </a:buClr>
              </a:pPr>
              <a:r>
                <a:rPr lang="en" sz="867" kern="0">
                  <a:solidFill>
                    <a:srgbClr val="434343"/>
                  </a:solidFill>
                  <a:latin typeface="Roboto"/>
                  <a:ea typeface="Roboto"/>
                  <a:cs typeface="Roboto"/>
                  <a:sym typeface="Roboto"/>
                </a:rPr>
                <a:t>Network</a:t>
              </a:r>
              <a:endParaRPr sz="867" kern="0">
                <a:solidFill>
                  <a:srgbClr val="434343"/>
                </a:solidFill>
                <a:latin typeface="Roboto"/>
                <a:ea typeface="Roboto"/>
                <a:cs typeface="Roboto"/>
                <a:sym typeface="Roboto"/>
              </a:endParaRPr>
            </a:p>
          </p:txBody>
        </p:sp>
      </p:grpSp>
      <p:pic>
        <p:nvPicPr>
          <p:cNvPr id="338" name="Google Shape;338;p48"/>
          <p:cNvPicPr preferRelativeResize="0"/>
          <p:nvPr/>
        </p:nvPicPr>
        <p:blipFill>
          <a:blip r:embed="rId8">
            <a:alphaModFix/>
          </a:blip>
          <a:stretch>
            <a:fillRect/>
          </a:stretch>
        </p:blipFill>
        <p:spPr>
          <a:xfrm>
            <a:off x="7821701" y="1877627"/>
            <a:ext cx="3145536" cy="2499360"/>
          </a:xfrm>
          <a:prstGeom prst="rect">
            <a:avLst/>
          </a:prstGeom>
          <a:noFill/>
          <a:ln>
            <a:noFill/>
          </a:ln>
        </p:spPr>
      </p:pic>
      <p:pic>
        <p:nvPicPr>
          <p:cNvPr id="339" name="Google Shape;339;p48"/>
          <p:cNvPicPr preferRelativeResize="0"/>
          <p:nvPr/>
        </p:nvPicPr>
        <p:blipFill>
          <a:blip r:embed="rId9">
            <a:alphaModFix/>
          </a:blip>
          <a:stretch>
            <a:fillRect/>
          </a:stretch>
        </p:blipFill>
        <p:spPr>
          <a:xfrm>
            <a:off x="8880627" y="2722661"/>
            <a:ext cx="984615" cy="984615"/>
          </a:xfrm>
          <a:prstGeom prst="rect">
            <a:avLst/>
          </a:prstGeom>
          <a:noFill/>
          <a:ln>
            <a:noFill/>
          </a:ln>
        </p:spPr>
      </p:pic>
      <p:grpSp>
        <p:nvGrpSpPr>
          <p:cNvPr id="340" name="Google Shape;340;p48"/>
          <p:cNvGrpSpPr/>
          <p:nvPr/>
        </p:nvGrpSpPr>
        <p:grpSpPr>
          <a:xfrm>
            <a:off x="2104833" y="3020627"/>
            <a:ext cx="702000" cy="907600"/>
            <a:chOff x="3157250" y="4639225"/>
            <a:chExt cx="1053000" cy="1361400"/>
          </a:xfrm>
        </p:grpSpPr>
        <p:sp>
          <p:nvSpPr>
            <p:cNvPr id="341" name="Google Shape;341;p48"/>
            <p:cNvSpPr/>
            <p:nvPr/>
          </p:nvSpPr>
          <p:spPr>
            <a:xfrm>
              <a:off x="3205600" y="4639225"/>
              <a:ext cx="960000" cy="1361400"/>
            </a:xfrm>
            <a:prstGeom prst="rect">
              <a:avLst/>
            </a:prstGeom>
            <a:solidFill>
              <a:srgbClr val="D9D9D9"/>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grpSp>
          <p:nvGrpSpPr>
            <p:cNvPr id="342" name="Google Shape;342;p48"/>
            <p:cNvGrpSpPr/>
            <p:nvPr/>
          </p:nvGrpSpPr>
          <p:grpSpPr>
            <a:xfrm>
              <a:off x="3157250" y="4848462"/>
              <a:ext cx="1053000" cy="984838"/>
              <a:chOff x="3177275" y="4848462"/>
              <a:chExt cx="1053000" cy="984838"/>
            </a:xfrm>
          </p:grpSpPr>
          <p:pic>
            <p:nvPicPr>
              <p:cNvPr id="343" name="Google Shape;343;p48"/>
              <p:cNvPicPr preferRelativeResize="0"/>
              <p:nvPr/>
            </p:nvPicPr>
            <p:blipFill>
              <a:blip r:embed="rId5">
                <a:alphaModFix amt="54000"/>
              </a:blip>
              <a:stretch>
                <a:fillRect/>
              </a:stretch>
            </p:blipFill>
            <p:spPr>
              <a:xfrm rot="-5520000">
                <a:off x="3458030" y="4857869"/>
                <a:ext cx="548640" cy="548640"/>
              </a:xfrm>
              <a:prstGeom prst="rect">
                <a:avLst/>
              </a:prstGeom>
              <a:noFill/>
              <a:ln>
                <a:noFill/>
              </a:ln>
            </p:spPr>
          </p:pic>
          <p:sp>
            <p:nvSpPr>
              <p:cNvPr id="344" name="Google Shape;344;p48"/>
              <p:cNvSpPr txBox="1"/>
              <p:nvPr/>
            </p:nvSpPr>
            <p:spPr>
              <a:xfrm>
                <a:off x="3177275" y="5387800"/>
                <a:ext cx="1053000" cy="445500"/>
              </a:xfrm>
              <a:prstGeom prst="rect">
                <a:avLst/>
              </a:prstGeom>
              <a:noFill/>
              <a:ln>
                <a:noFill/>
              </a:ln>
            </p:spPr>
            <p:txBody>
              <a:bodyPr spcFirstLastPara="1" wrap="square" lIns="0" tIns="60950" rIns="0" bIns="60950" anchor="ctr" anchorCtr="0">
                <a:noAutofit/>
              </a:bodyPr>
              <a:lstStyle/>
              <a:p>
                <a:pPr algn="ctr" defTabSz="609630">
                  <a:buClr>
                    <a:srgbClr val="000000"/>
                  </a:buClr>
                </a:pPr>
                <a:r>
                  <a:rPr lang="en" sz="867" kern="0">
                    <a:solidFill>
                      <a:srgbClr val="434343"/>
                    </a:solidFill>
                    <a:latin typeface="Roboto"/>
                    <a:ea typeface="Roboto"/>
                    <a:cs typeface="Roboto"/>
                    <a:sym typeface="Roboto"/>
                  </a:rPr>
                  <a:t>Processing</a:t>
                </a:r>
                <a:endParaRPr sz="867" kern="0">
                  <a:solidFill>
                    <a:srgbClr val="434343"/>
                  </a:solidFill>
                  <a:latin typeface="Roboto"/>
                  <a:ea typeface="Roboto"/>
                  <a:cs typeface="Roboto"/>
                  <a:sym typeface="Roboto"/>
                </a:endParaRPr>
              </a:p>
            </p:txBody>
          </p:sp>
        </p:grpSp>
      </p:grpSp>
      <p:grpSp>
        <p:nvGrpSpPr>
          <p:cNvPr id="345" name="Google Shape;345;p48"/>
          <p:cNvGrpSpPr/>
          <p:nvPr/>
        </p:nvGrpSpPr>
        <p:grpSpPr>
          <a:xfrm>
            <a:off x="1442800" y="3020627"/>
            <a:ext cx="640000" cy="907600"/>
            <a:chOff x="2277025" y="4639225"/>
            <a:chExt cx="960000" cy="1361400"/>
          </a:xfrm>
        </p:grpSpPr>
        <p:sp>
          <p:nvSpPr>
            <p:cNvPr id="346" name="Google Shape;346;p48"/>
            <p:cNvSpPr/>
            <p:nvPr/>
          </p:nvSpPr>
          <p:spPr>
            <a:xfrm>
              <a:off x="2277025" y="4639225"/>
              <a:ext cx="960000" cy="1361400"/>
            </a:xfrm>
            <a:prstGeom prst="rect">
              <a:avLst/>
            </a:prstGeom>
            <a:solidFill>
              <a:srgbClr val="D9D9D9"/>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grpSp>
          <p:nvGrpSpPr>
            <p:cNvPr id="347" name="Google Shape;347;p48"/>
            <p:cNvGrpSpPr/>
            <p:nvPr/>
          </p:nvGrpSpPr>
          <p:grpSpPr>
            <a:xfrm>
              <a:off x="2303125" y="4914900"/>
              <a:ext cx="907800" cy="918400"/>
              <a:chOff x="2289050" y="4914900"/>
              <a:chExt cx="907800" cy="918400"/>
            </a:xfrm>
          </p:grpSpPr>
          <p:pic>
            <p:nvPicPr>
              <p:cNvPr id="348" name="Google Shape;348;p48"/>
              <p:cNvPicPr preferRelativeResize="0"/>
              <p:nvPr/>
            </p:nvPicPr>
            <p:blipFill>
              <a:blip r:embed="rId4">
                <a:alphaModFix amt="54000"/>
              </a:blip>
              <a:stretch>
                <a:fillRect/>
              </a:stretch>
            </p:blipFill>
            <p:spPr>
              <a:xfrm>
                <a:off x="2468630" y="4914900"/>
                <a:ext cx="548640" cy="548640"/>
              </a:xfrm>
              <a:prstGeom prst="rect">
                <a:avLst/>
              </a:prstGeom>
              <a:noFill/>
              <a:ln>
                <a:noFill/>
              </a:ln>
            </p:spPr>
          </p:pic>
          <p:sp>
            <p:nvSpPr>
              <p:cNvPr id="349" name="Google Shape;349;p48"/>
              <p:cNvSpPr txBox="1"/>
              <p:nvPr/>
            </p:nvSpPr>
            <p:spPr>
              <a:xfrm>
                <a:off x="2289050" y="5387800"/>
                <a:ext cx="907800" cy="445500"/>
              </a:xfrm>
              <a:prstGeom prst="rect">
                <a:avLst/>
              </a:prstGeom>
              <a:noFill/>
              <a:ln>
                <a:noFill/>
              </a:ln>
            </p:spPr>
            <p:txBody>
              <a:bodyPr spcFirstLastPara="1" wrap="square" lIns="0" tIns="60950" rIns="0" bIns="60950" anchor="ctr" anchorCtr="0">
                <a:noAutofit/>
              </a:bodyPr>
              <a:lstStyle/>
              <a:p>
                <a:pPr algn="ctr" defTabSz="609630">
                  <a:buClr>
                    <a:srgbClr val="000000"/>
                  </a:buClr>
                </a:pPr>
                <a:r>
                  <a:rPr lang="en" sz="867" kern="0">
                    <a:solidFill>
                      <a:srgbClr val="434343"/>
                    </a:solidFill>
                    <a:latin typeface="Roboto"/>
                    <a:ea typeface="Roboto"/>
                    <a:cs typeface="Roboto"/>
                    <a:sym typeface="Roboto"/>
                  </a:rPr>
                  <a:t>Storage</a:t>
                </a:r>
                <a:endParaRPr sz="867" kern="0">
                  <a:solidFill>
                    <a:srgbClr val="434343"/>
                  </a:solidFill>
                  <a:latin typeface="Roboto"/>
                  <a:ea typeface="Roboto"/>
                  <a:cs typeface="Roboto"/>
                  <a:sym typeface="Roboto"/>
                </a:endParaRPr>
              </a:p>
            </p:txBody>
          </p:sp>
        </p:grpSp>
      </p:grpSp>
      <p:grpSp>
        <p:nvGrpSpPr>
          <p:cNvPr id="350" name="Google Shape;350;p48"/>
          <p:cNvGrpSpPr/>
          <p:nvPr/>
        </p:nvGrpSpPr>
        <p:grpSpPr>
          <a:xfrm>
            <a:off x="2831333" y="3020627"/>
            <a:ext cx="640000" cy="907600"/>
            <a:chOff x="4211538" y="4639225"/>
            <a:chExt cx="960000" cy="1361400"/>
          </a:xfrm>
        </p:grpSpPr>
        <p:sp>
          <p:nvSpPr>
            <p:cNvPr id="351" name="Google Shape;351;p48"/>
            <p:cNvSpPr/>
            <p:nvPr/>
          </p:nvSpPr>
          <p:spPr>
            <a:xfrm>
              <a:off x="4211538" y="4639225"/>
              <a:ext cx="960000" cy="1361400"/>
            </a:xfrm>
            <a:prstGeom prst="rect">
              <a:avLst/>
            </a:prstGeom>
            <a:solidFill>
              <a:srgbClr val="D9D9D9"/>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grpSp>
          <p:nvGrpSpPr>
            <p:cNvPr id="352" name="Google Shape;352;p48"/>
            <p:cNvGrpSpPr/>
            <p:nvPr/>
          </p:nvGrpSpPr>
          <p:grpSpPr>
            <a:xfrm>
              <a:off x="4237638" y="4867275"/>
              <a:ext cx="907800" cy="966025"/>
              <a:chOff x="4267850" y="4867275"/>
              <a:chExt cx="907800" cy="966025"/>
            </a:xfrm>
          </p:grpSpPr>
          <p:pic>
            <p:nvPicPr>
              <p:cNvPr id="353" name="Google Shape;353;p48"/>
              <p:cNvPicPr preferRelativeResize="0"/>
              <p:nvPr/>
            </p:nvPicPr>
            <p:blipFill>
              <a:blip r:embed="rId6">
                <a:alphaModFix amt="54000"/>
              </a:blip>
              <a:stretch>
                <a:fillRect/>
              </a:stretch>
            </p:blipFill>
            <p:spPr>
              <a:xfrm>
                <a:off x="4447430" y="4867275"/>
                <a:ext cx="548640" cy="548640"/>
              </a:xfrm>
              <a:prstGeom prst="rect">
                <a:avLst/>
              </a:prstGeom>
              <a:noFill/>
              <a:ln>
                <a:noFill/>
              </a:ln>
            </p:spPr>
          </p:pic>
          <p:sp>
            <p:nvSpPr>
              <p:cNvPr id="354" name="Google Shape;354;p48"/>
              <p:cNvSpPr txBox="1"/>
              <p:nvPr/>
            </p:nvSpPr>
            <p:spPr>
              <a:xfrm>
                <a:off x="4267850" y="5387800"/>
                <a:ext cx="907800" cy="445500"/>
              </a:xfrm>
              <a:prstGeom prst="rect">
                <a:avLst/>
              </a:prstGeom>
              <a:noFill/>
              <a:ln>
                <a:noFill/>
              </a:ln>
            </p:spPr>
            <p:txBody>
              <a:bodyPr spcFirstLastPara="1" wrap="square" lIns="0" tIns="60950" rIns="0" bIns="60950" anchor="ctr" anchorCtr="0">
                <a:noAutofit/>
              </a:bodyPr>
              <a:lstStyle/>
              <a:p>
                <a:pPr algn="ctr" defTabSz="609630">
                  <a:buClr>
                    <a:srgbClr val="000000"/>
                  </a:buClr>
                </a:pPr>
                <a:r>
                  <a:rPr lang="en" sz="867" kern="0">
                    <a:solidFill>
                      <a:srgbClr val="434343"/>
                    </a:solidFill>
                    <a:latin typeface="Roboto"/>
                    <a:ea typeface="Roboto"/>
                    <a:cs typeface="Roboto"/>
                    <a:sym typeface="Roboto"/>
                  </a:rPr>
                  <a:t>Memory</a:t>
                </a:r>
                <a:endParaRPr sz="867" kern="0">
                  <a:solidFill>
                    <a:srgbClr val="434343"/>
                  </a:solidFill>
                  <a:latin typeface="Roboto"/>
                  <a:ea typeface="Roboto"/>
                  <a:cs typeface="Roboto"/>
                  <a:sym typeface="Roboto"/>
                </a:endParaRPr>
              </a:p>
            </p:txBody>
          </p:sp>
        </p:grpSp>
      </p:grpSp>
      <p:grpSp>
        <p:nvGrpSpPr>
          <p:cNvPr id="355" name="Google Shape;355;p48"/>
          <p:cNvGrpSpPr/>
          <p:nvPr/>
        </p:nvGrpSpPr>
        <p:grpSpPr>
          <a:xfrm>
            <a:off x="3525600" y="3020627"/>
            <a:ext cx="640000" cy="907600"/>
            <a:chOff x="5172625" y="4639225"/>
            <a:chExt cx="960000" cy="1361400"/>
          </a:xfrm>
        </p:grpSpPr>
        <p:sp>
          <p:nvSpPr>
            <p:cNvPr id="356" name="Google Shape;356;p48"/>
            <p:cNvSpPr/>
            <p:nvPr/>
          </p:nvSpPr>
          <p:spPr>
            <a:xfrm>
              <a:off x="5172625" y="4639225"/>
              <a:ext cx="960000" cy="1361400"/>
            </a:xfrm>
            <a:prstGeom prst="rect">
              <a:avLst/>
            </a:prstGeom>
            <a:solidFill>
              <a:srgbClr val="D9D9D9"/>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grpSp>
          <p:nvGrpSpPr>
            <p:cNvPr id="357" name="Google Shape;357;p48"/>
            <p:cNvGrpSpPr/>
            <p:nvPr/>
          </p:nvGrpSpPr>
          <p:grpSpPr>
            <a:xfrm>
              <a:off x="5198725" y="4838700"/>
              <a:ext cx="907800" cy="994600"/>
              <a:chOff x="5184650" y="4838700"/>
              <a:chExt cx="907800" cy="994600"/>
            </a:xfrm>
          </p:grpSpPr>
          <p:pic>
            <p:nvPicPr>
              <p:cNvPr id="358" name="Google Shape;358;p48"/>
              <p:cNvPicPr preferRelativeResize="0"/>
              <p:nvPr/>
            </p:nvPicPr>
            <p:blipFill>
              <a:blip r:embed="rId7">
                <a:alphaModFix amt="54000"/>
              </a:blip>
              <a:stretch>
                <a:fillRect/>
              </a:stretch>
            </p:blipFill>
            <p:spPr>
              <a:xfrm>
                <a:off x="5364230" y="4838700"/>
                <a:ext cx="548640" cy="548640"/>
              </a:xfrm>
              <a:prstGeom prst="rect">
                <a:avLst/>
              </a:prstGeom>
              <a:noFill/>
              <a:ln>
                <a:noFill/>
              </a:ln>
            </p:spPr>
          </p:pic>
          <p:sp>
            <p:nvSpPr>
              <p:cNvPr id="359" name="Google Shape;359;p48"/>
              <p:cNvSpPr txBox="1"/>
              <p:nvPr/>
            </p:nvSpPr>
            <p:spPr>
              <a:xfrm>
                <a:off x="5184650" y="5387800"/>
                <a:ext cx="907800" cy="445500"/>
              </a:xfrm>
              <a:prstGeom prst="rect">
                <a:avLst/>
              </a:prstGeom>
              <a:noFill/>
              <a:ln>
                <a:noFill/>
              </a:ln>
            </p:spPr>
            <p:txBody>
              <a:bodyPr spcFirstLastPara="1" wrap="square" lIns="0" tIns="60950" rIns="0" bIns="60950" anchor="ctr" anchorCtr="0">
                <a:noAutofit/>
              </a:bodyPr>
              <a:lstStyle/>
              <a:p>
                <a:pPr algn="ctr" defTabSz="609630">
                  <a:buClr>
                    <a:srgbClr val="000000"/>
                  </a:buClr>
                </a:pPr>
                <a:r>
                  <a:rPr lang="en" sz="867" kern="0">
                    <a:solidFill>
                      <a:srgbClr val="434343"/>
                    </a:solidFill>
                    <a:latin typeface="Roboto"/>
                    <a:ea typeface="Roboto"/>
                    <a:cs typeface="Roboto"/>
                    <a:sym typeface="Roboto"/>
                  </a:rPr>
                  <a:t>Network</a:t>
                </a:r>
                <a:endParaRPr sz="867" kern="0">
                  <a:solidFill>
                    <a:srgbClr val="434343"/>
                  </a:solidFill>
                  <a:latin typeface="Roboto"/>
                  <a:ea typeface="Roboto"/>
                  <a:cs typeface="Roboto"/>
                  <a:sym typeface="Roboto"/>
                </a:endParaRPr>
              </a:p>
            </p:txBody>
          </p:sp>
        </p:grpSp>
      </p:grpSp>
      <p:pic>
        <p:nvPicPr>
          <p:cNvPr id="360" name="Google Shape;360;p48"/>
          <p:cNvPicPr preferRelativeResize="0"/>
          <p:nvPr/>
        </p:nvPicPr>
        <p:blipFill>
          <a:blip r:embed="rId10">
            <a:alphaModFix/>
          </a:blip>
          <a:stretch>
            <a:fillRect/>
          </a:stretch>
        </p:blipFill>
        <p:spPr>
          <a:xfrm>
            <a:off x="1127284" y="2148694"/>
            <a:ext cx="3261909" cy="770340"/>
          </a:xfrm>
          <a:prstGeom prst="rect">
            <a:avLst/>
          </a:prstGeom>
          <a:noFill/>
          <a:ln>
            <a:noFill/>
          </a:ln>
        </p:spPr>
      </p:pic>
      <p:sp>
        <p:nvSpPr>
          <p:cNvPr id="361" name="Google Shape;361;p48"/>
          <p:cNvSpPr txBox="1"/>
          <p:nvPr/>
        </p:nvSpPr>
        <p:spPr>
          <a:xfrm>
            <a:off x="1221150" y="4449828"/>
            <a:ext cx="3170000" cy="459200"/>
          </a:xfrm>
          <a:prstGeom prst="rect">
            <a:avLst/>
          </a:prstGeom>
          <a:noFill/>
          <a:ln>
            <a:noFill/>
          </a:ln>
        </p:spPr>
        <p:txBody>
          <a:bodyPr spcFirstLastPara="1" wrap="square" lIns="60950" tIns="60950" rIns="60950" bIns="60950" anchor="ctr" anchorCtr="0">
            <a:noAutofit/>
          </a:bodyPr>
          <a:lstStyle/>
          <a:p>
            <a:pPr algn="ctr" defTabSz="609630">
              <a:buClr>
                <a:srgbClr val="000000"/>
              </a:buClr>
            </a:pPr>
            <a:r>
              <a:rPr lang="en" sz="2000" kern="0">
                <a:solidFill>
                  <a:srgbClr val="3C4043"/>
                </a:solidFill>
                <a:latin typeface="Google Sans"/>
                <a:ea typeface="Google Sans"/>
                <a:cs typeface="Google Sans"/>
                <a:sym typeface="Google Sans"/>
              </a:rPr>
              <a:t>Physical/Colocation</a:t>
            </a:r>
            <a:endParaRPr sz="2000" kern="0">
              <a:solidFill>
                <a:srgbClr val="3C4043"/>
              </a:solidFill>
              <a:latin typeface="Google Sans"/>
              <a:ea typeface="Google Sans"/>
              <a:cs typeface="Google Sans"/>
              <a:sym typeface="Google Sans"/>
            </a:endParaRPr>
          </a:p>
        </p:txBody>
      </p:sp>
      <p:sp>
        <p:nvSpPr>
          <p:cNvPr id="362" name="Google Shape;362;p48"/>
          <p:cNvSpPr txBox="1"/>
          <p:nvPr/>
        </p:nvSpPr>
        <p:spPr>
          <a:xfrm>
            <a:off x="4523150" y="4449828"/>
            <a:ext cx="3170000" cy="459200"/>
          </a:xfrm>
          <a:prstGeom prst="rect">
            <a:avLst/>
          </a:prstGeom>
          <a:noFill/>
          <a:ln>
            <a:noFill/>
          </a:ln>
        </p:spPr>
        <p:txBody>
          <a:bodyPr spcFirstLastPara="1" wrap="square" lIns="60950" tIns="60950" rIns="60950" bIns="60950" anchor="ctr" anchorCtr="0">
            <a:noAutofit/>
          </a:bodyPr>
          <a:lstStyle/>
          <a:p>
            <a:pPr algn="ctr" defTabSz="609630">
              <a:buClr>
                <a:srgbClr val="000000"/>
              </a:buClr>
            </a:pPr>
            <a:r>
              <a:rPr lang="en" sz="2000" kern="0">
                <a:solidFill>
                  <a:srgbClr val="7F6000"/>
                </a:solidFill>
                <a:latin typeface="Google Sans"/>
                <a:ea typeface="Google Sans"/>
                <a:cs typeface="Google Sans"/>
                <a:sym typeface="Google Sans"/>
              </a:rPr>
              <a:t>Virtualized</a:t>
            </a:r>
            <a:endParaRPr sz="2000" kern="0">
              <a:solidFill>
                <a:srgbClr val="7F6000"/>
              </a:solidFill>
              <a:latin typeface="Google Sans"/>
              <a:ea typeface="Google Sans"/>
              <a:cs typeface="Google Sans"/>
              <a:sym typeface="Google Sans"/>
            </a:endParaRPr>
          </a:p>
        </p:txBody>
      </p:sp>
      <p:sp>
        <p:nvSpPr>
          <p:cNvPr id="363" name="Google Shape;363;p48"/>
          <p:cNvSpPr txBox="1"/>
          <p:nvPr/>
        </p:nvSpPr>
        <p:spPr>
          <a:xfrm>
            <a:off x="7791833" y="4449828"/>
            <a:ext cx="3170000" cy="459200"/>
          </a:xfrm>
          <a:prstGeom prst="rect">
            <a:avLst/>
          </a:prstGeom>
          <a:noFill/>
          <a:ln>
            <a:noFill/>
          </a:ln>
        </p:spPr>
        <p:txBody>
          <a:bodyPr spcFirstLastPara="1" wrap="square" lIns="60950" tIns="60950" rIns="60950" bIns="60950" anchor="ctr" anchorCtr="0">
            <a:noAutofit/>
          </a:bodyPr>
          <a:lstStyle/>
          <a:p>
            <a:pPr algn="ctr" defTabSz="609630">
              <a:buClr>
                <a:srgbClr val="000000"/>
              </a:buClr>
            </a:pPr>
            <a:r>
              <a:rPr lang="en" sz="2000" kern="0">
                <a:solidFill>
                  <a:srgbClr val="85200C"/>
                </a:solidFill>
                <a:latin typeface="Google Sans"/>
                <a:ea typeface="Google Sans"/>
                <a:cs typeface="Google Sans"/>
                <a:sym typeface="Google Sans"/>
              </a:rPr>
              <a:t>Serverless</a:t>
            </a:r>
            <a:endParaRPr sz="2000" kern="0">
              <a:solidFill>
                <a:srgbClr val="85200C"/>
              </a:solidFill>
              <a:latin typeface="Google Sans"/>
              <a:ea typeface="Google Sans"/>
              <a:cs typeface="Google Sans"/>
              <a:sym typeface="Google Sans"/>
            </a:endParaRPr>
          </a:p>
        </p:txBody>
      </p:sp>
      <p:sp>
        <p:nvSpPr>
          <p:cNvPr id="364" name="Google Shape;364;p48"/>
          <p:cNvSpPr txBox="1"/>
          <p:nvPr/>
        </p:nvSpPr>
        <p:spPr>
          <a:xfrm>
            <a:off x="1221150" y="5040712"/>
            <a:ext cx="3170000" cy="459200"/>
          </a:xfrm>
          <a:prstGeom prst="rect">
            <a:avLst/>
          </a:prstGeom>
          <a:noFill/>
          <a:ln>
            <a:noFill/>
          </a:ln>
        </p:spPr>
        <p:txBody>
          <a:bodyPr spcFirstLastPara="1" wrap="square" lIns="60950" tIns="60950" rIns="60950" bIns="60950" anchor="t" anchorCtr="0">
            <a:noAutofit/>
          </a:bodyPr>
          <a:lstStyle/>
          <a:p>
            <a:pPr algn="ctr" defTabSz="609630">
              <a:buClr>
                <a:srgbClr val="000000"/>
              </a:buClr>
            </a:pPr>
            <a:r>
              <a:rPr lang="en" sz="1533" kern="0">
                <a:solidFill>
                  <a:srgbClr val="3C4043"/>
                </a:solidFill>
                <a:latin typeface="Roboto"/>
                <a:ea typeface="Roboto"/>
                <a:cs typeface="Roboto"/>
                <a:sym typeface="Roboto"/>
              </a:rPr>
              <a:t>User-configured, managed,</a:t>
            </a:r>
            <a:br>
              <a:rPr lang="en" sz="1533" kern="0">
                <a:solidFill>
                  <a:srgbClr val="3C4043"/>
                </a:solidFill>
                <a:latin typeface="Roboto"/>
                <a:ea typeface="Roboto"/>
                <a:cs typeface="Roboto"/>
                <a:sym typeface="Roboto"/>
              </a:rPr>
            </a:br>
            <a:r>
              <a:rPr lang="en" sz="1533" kern="0">
                <a:solidFill>
                  <a:srgbClr val="3C4043"/>
                </a:solidFill>
                <a:latin typeface="Roboto"/>
                <a:ea typeface="Roboto"/>
                <a:cs typeface="Roboto"/>
                <a:sym typeface="Roboto"/>
              </a:rPr>
              <a:t>and maintained</a:t>
            </a:r>
            <a:endParaRPr sz="1533" kern="0">
              <a:solidFill>
                <a:srgbClr val="3C4043"/>
              </a:solidFill>
              <a:latin typeface="Roboto"/>
              <a:ea typeface="Roboto"/>
              <a:cs typeface="Roboto"/>
              <a:sym typeface="Roboto"/>
            </a:endParaRPr>
          </a:p>
        </p:txBody>
      </p:sp>
      <p:sp>
        <p:nvSpPr>
          <p:cNvPr id="365" name="Google Shape;365;p48"/>
          <p:cNvSpPr txBox="1"/>
          <p:nvPr/>
        </p:nvSpPr>
        <p:spPr>
          <a:xfrm>
            <a:off x="4505517" y="5040712"/>
            <a:ext cx="3170000" cy="459200"/>
          </a:xfrm>
          <a:prstGeom prst="rect">
            <a:avLst/>
          </a:prstGeom>
          <a:noFill/>
          <a:ln>
            <a:noFill/>
          </a:ln>
        </p:spPr>
        <p:txBody>
          <a:bodyPr spcFirstLastPara="1" wrap="square" lIns="60950" tIns="60950" rIns="60950" bIns="60950" anchor="t" anchorCtr="0">
            <a:noAutofit/>
          </a:bodyPr>
          <a:lstStyle/>
          <a:p>
            <a:pPr algn="ctr" defTabSz="609630">
              <a:buClr>
                <a:srgbClr val="000000"/>
              </a:buClr>
            </a:pPr>
            <a:r>
              <a:rPr lang="en" sz="1533" kern="0">
                <a:solidFill>
                  <a:srgbClr val="3C4043"/>
                </a:solidFill>
                <a:latin typeface="Roboto"/>
                <a:ea typeface="Roboto"/>
                <a:cs typeface="Roboto"/>
                <a:sym typeface="Roboto"/>
              </a:rPr>
              <a:t>User-configured</a:t>
            </a:r>
            <a:endParaRPr sz="1533" kern="0">
              <a:solidFill>
                <a:srgbClr val="3C4043"/>
              </a:solidFill>
              <a:latin typeface="Roboto"/>
              <a:ea typeface="Roboto"/>
              <a:cs typeface="Roboto"/>
              <a:sym typeface="Roboto"/>
            </a:endParaRPr>
          </a:p>
          <a:p>
            <a:pPr algn="ctr" defTabSz="609630">
              <a:buClr>
                <a:srgbClr val="000000"/>
              </a:buClr>
            </a:pPr>
            <a:r>
              <a:rPr lang="en" sz="1533" kern="0">
                <a:solidFill>
                  <a:srgbClr val="3C4043"/>
                </a:solidFill>
                <a:latin typeface="Roboto"/>
                <a:ea typeface="Roboto"/>
                <a:cs typeface="Roboto"/>
                <a:sym typeface="Roboto"/>
              </a:rPr>
              <a:t>Provider managed, and maintained</a:t>
            </a:r>
            <a:endParaRPr sz="1533" kern="0">
              <a:solidFill>
                <a:srgbClr val="3C4043"/>
              </a:solidFill>
              <a:latin typeface="Roboto"/>
              <a:ea typeface="Roboto"/>
              <a:cs typeface="Roboto"/>
              <a:sym typeface="Roboto"/>
            </a:endParaRPr>
          </a:p>
        </p:txBody>
      </p:sp>
      <p:sp>
        <p:nvSpPr>
          <p:cNvPr id="366" name="Google Shape;366;p48"/>
          <p:cNvSpPr txBox="1"/>
          <p:nvPr/>
        </p:nvSpPr>
        <p:spPr>
          <a:xfrm>
            <a:off x="7791833" y="5040712"/>
            <a:ext cx="3170000" cy="459200"/>
          </a:xfrm>
          <a:prstGeom prst="rect">
            <a:avLst/>
          </a:prstGeom>
          <a:noFill/>
          <a:ln>
            <a:noFill/>
          </a:ln>
        </p:spPr>
        <p:txBody>
          <a:bodyPr spcFirstLastPara="1" wrap="square" lIns="60950" tIns="60950" rIns="60950" bIns="60950" anchor="t" anchorCtr="0">
            <a:noAutofit/>
          </a:bodyPr>
          <a:lstStyle/>
          <a:p>
            <a:pPr algn="ctr" defTabSz="609630">
              <a:buClr>
                <a:srgbClr val="000000"/>
              </a:buClr>
            </a:pPr>
            <a:r>
              <a:rPr lang="en" sz="1533" kern="0">
                <a:solidFill>
                  <a:srgbClr val="3C4043"/>
                </a:solidFill>
                <a:latin typeface="Roboto"/>
                <a:ea typeface="Roboto"/>
                <a:cs typeface="Roboto"/>
                <a:sym typeface="Roboto"/>
              </a:rPr>
              <a:t>Fully automated</a:t>
            </a:r>
            <a:endParaRPr sz="1533" kern="0">
              <a:solidFill>
                <a:srgbClr val="3C4043"/>
              </a:solidFill>
              <a:latin typeface="Roboto"/>
              <a:ea typeface="Roboto"/>
              <a:cs typeface="Roboto"/>
              <a:sym typeface="Roboto"/>
            </a:endParaRPr>
          </a:p>
        </p:txBody>
      </p:sp>
      <p:sp>
        <p:nvSpPr>
          <p:cNvPr id="367" name="Google Shape;367;p48"/>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The cloud has seen a similar progression</a:t>
            </a:r>
            <a:endParaRPr/>
          </a:p>
        </p:txBody>
      </p:sp>
      <p:cxnSp>
        <p:nvCxnSpPr>
          <p:cNvPr id="368" name="Google Shape;368;p48"/>
          <p:cNvCxnSpPr/>
          <p:nvPr/>
        </p:nvCxnSpPr>
        <p:spPr>
          <a:xfrm>
            <a:off x="1224553" y="4457024"/>
            <a:ext cx="3141600" cy="0"/>
          </a:xfrm>
          <a:prstGeom prst="straightConnector1">
            <a:avLst/>
          </a:prstGeom>
          <a:noFill/>
          <a:ln w="19050" cap="flat" cmpd="sng">
            <a:solidFill>
              <a:schemeClr val="lt1"/>
            </a:solidFill>
            <a:prstDash val="solid"/>
            <a:round/>
            <a:headEnd type="none" w="med" len="med"/>
            <a:tailEnd type="none" w="med" len="med"/>
          </a:ln>
        </p:spPr>
      </p:cxnSp>
      <p:cxnSp>
        <p:nvCxnSpPr>
          <p:cNvPr id="369" name="Google Shape;369;p48"/>
          <p:cNvCxnSpPr/>
          <p:nvPr/>
        </p:nvCxnSpPr>
        <p:spPr>
          <a:xfrm>
            <a:off x="1224553" y="4919571"/>
            <a:ext cx="3141600" cy="0"/>
          </a:xfrm>
          <a:prstGeom prst="straightConnector1">
            <a:avLst/>
          </a:prstGeom>
          <a:noFill/>
          <a:ln w="19050" cap="flat" cmpd="sng">
            <a:solidFill>
              <a:schemeClr val="lt1"/>
            </a:solidFill>
            <a:prstDash val="solid"/>
            <a:round/>
            <a:headEnd type="none" w="med" len="med"/>
            <a:tailEnd type="none" w="med" len="med"/>
          </a:ln>
        </p:spPr>
      </p:cxnSp>
      <p:cxnSp>
        <p:nvCxnSpPr>
          <p:cNvPr id="370" name="Google Shape;370;p48"/>
          <p:cNvCxnSpPr/>
          <p:nvPr/>
        </p:nvCxnSpPr>
        <p:spPr>
          <a:xfrm>
            <a:off x="4513184" y="4457024"/>
            <a:ext cx="3141600" cy="0"/>
          </a:xfrm>
          <a:prstGeom prst="straightConnector1">
            <a:avLst/>
          </a:prstGeom>
          <a:noFill/>
          <a:ln w="19050" cap="flat" cmpd="sng">
            <a:solidFill>
              <a:schemeClr val="accent5"/>
            </a:solidFill>
            <a:prstDash val="solid"/>
            <a:round/>
            <a:headEnd type="none" w="med" len="med"/>
            <a:tailEnd type="none" w="med" len="med"/>
          </a:ln>
        </p:spPr>
      </p:cxnSp>
      <p:cxnSp>
        <p:nvCxnSpPr>
          <p:cNvPr id="371" name="Google Shape;371;p48"/>
          <p:cNvCxnSpPr/>
          <p:nvPr/>
        </p:nvCxnSpPr>
        <p:spPr>
          <a:xfrm>
            <a:off x="4513184" y="4919571"/>
            <a:ext cx="3141600" cy="0"/>
          </a:xfrm>
          <a:prstGeom prst="straightConnector1">
            <a:avLst/>
          </a:prstGeom>
          <a:noFill/>
          <a:ln w="19050" cap="flat" cmpd="sng">
            <a:solidFill>
              <a:schemeClr val="accent5"/>
            </a:solidFill>
            <a:prstDash val="solid"/>
            <a:round/>
            <a:headEnd type="none" w="med" len="med"/>
            <a:tailEnd type="none" w="med" len="med"/>
          </a:ln>
        </p:spPr>
      </p:cxnSp>
      <p:cxnSp>
        <p:nvCxnSpPr>
          <p:cNvPr id="372" name="Google Shape;372;p48"/>
          <p:cNvCxnSpPr/>
          <p:nvPr/>
        </p:nvCxnSpPr>
        <p:spPr>
          <a:xfrm>
            <a:off x="7798414" y="4448149"/>
            <a:ext cx="3141600" cy="0"/>
          </a:xfrm>
          <a:prstGeom prst="straightConnector1">
            <a:avLst/>
          </a:prstGeom>
          <a:noFill/>
          <a:ln w="19050" cap="flat" cmpd="sng">
            <a:solidFill>
              <a:schemeClr val="accent4"/>
            </a:solidFill>
            <a:prstDash val="solid"/>
            <a:round/>
            <a:headEnd type="none" w="med" len="med"/>
            <a:tailEnd type="none" w="med" len="med"/>
          </a:ln>
        </p:spPr>
      </p:cxnSp>
      <p:cxnSp>
        <p:nvCxnSpPr>
          <p:cNvPr id="373" name="Google Shape;373;p48"/>
          <p:cNvCxnSpPr/>
          <p:nvPr/>
        </p:nvCxnSpPr>
        <p:spPr>
          <a:xfrm>
            <a:off x="7798414" y="4910696"/>
            <a:ext cx="3141600" cy="0"/>
          </a:xfrm>
          <a:prstGeom prst="straightConnector1">
            <a:avLst/>
          </a:prstGeom>
          <a:noFill/>
          <a:ln w="19050" cap="flat" cmpd="sng">
            <a:solidFill>
              <a:schemeClr val="accent4"/>
            </a:solidFill>
            <a:prstDash val="solid"/>
            <a:round/>
            <a:headEnd type="none" w="med" len="med"/>
            <a:tailEnd type="none" w="med" len="med"/>
          </a:ln>
        </p:spPr>
      </p:cxnSp>
      <p:sp>
        <p:nvSpPr>
          <p:cNvPr id="374" name="Google Shape;374;p48"/>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11">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pic>
        <p:nvPicPr>
          <p:cNvPr id="379" name="Google Shape;379;p49"/>
          <p:cNvPicPr preferRelativeResize="0"/>
          <p:nvPr/>
        </p:nvPicPr>
        <p:blipFill rotWithShape="1">
          <a:blip r:embed="rId3">
            <a:alphaModFix/>
          </a:blip>
          <a:srcRect t="11087" r="31224"/>
          <a:stretch/>
        </p:blipFill>
        <p:spPr>
          <a:xfrm>
            <a:off x="1247784" y="1575684"/>
            <a:ext cx="9696432" cy="4396450"/>
          </a:xfrm>
          <a:prstGeom prst="rect">
            <a:avLst/>
          </a:prstGeom>
          <a:noFill/>
          <a:ln>
            <a:noFill/>
          </a:ln>
        </p:spPr>
      </p:pic>
      <p:pic>
        <p:nvPicPr>
          <p:cNvPr id="380" name="Google Shape;380;p49"/>
          <p:cNvPicPr preferRelativeResize="0"/>
          <p:nvPr/>
        </p:nvPicPr>
        <p:blipFill>
          <a:blip r:embed="rId4">
            <a:alphaModFix/>
          </a:blip>
          <a:stretch>
            <a:fillRect/>
          </a:stretch>
        </p:blipFill>
        <p:spPr>
          <a:xfrm>
            <a:off x="7880599" y="3429850"/>
            <a:ext cx="913768" cy="913768"/>
          </a:xfrm>
          <a:prstGeom prst="rect">
            <a:avLst/>
          </a:prstGeom>
          <a:noFill/>
          <a:ln>
            <a:noFill/>
          </a:ln>
          <a:effectLst>
            <a:outerShdw blurRad="57150" dist="161925" dir="5400000" algn="bl" rotWithShape="0">
              <a:srgbClr val="000000">
                <a:alpha val="50000"/>
              </a:srgbClr>
            </a:outerShdw>
          </a:effectLst>
        </p:spPr>
      </p:pic>
      <p:sp>
        <p:nvSpPr>
          <p:cNvPr id="381" name="Google Shape;381;p49"/>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Every company is a data company</a:t>
            </a:r>
            <a:endParaRPr/>
          </a:p>
        </p:txBody>
      </p:sp>
      <p:sp>
        <p:nvSpPr>
          <p:cNvPr id="382" name="Google Shape;382;p49"/>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5">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pic>
        <p:nvPicPr>
          <p:cNvPr id="387" name="Google Shape;387;p50"/>
          <p:cNvPicPr preferRelativeResize="0"/>
          <p:nvPr/>
        </p:nvPicPr>
        <p:blipFill rotWithShape="1">
          <a:blip r:embed="rId3">
            <a:alphaModFix/>
          </a:blip>
          <a:srcRect t="16036"/>
          <a:stretch/>
        </p:blipFill>
        <p:spPr>
          <a:xfrm>
            <a:off x="1219183" y="1484184"/>
            <a:ext cx="9753600" cy="4602617"/>
          </a:xfrm>
          <a:prstGeom prst="rect">
            <a:avLst/>
          </a:prstGeom>
          <a:noFill/>
          <a:ln>
            <a:noFill/>
          </a:ln>
        </p:spPr>
      </p:pic>
      <p:sp>
        <p:nvSpPr>
          <p:cNvPr id="388" name="Google Shape;388;p50"/>
          <p:cNvSpPr/>
          <p:nvPr/>
        </p:nvSpPr>
        <p:spPr>
          <a:xfrm>
            <a:off x="1219183" y="2644350"/>
            <a:ext cx="9753600" cy="1223400"/>
          </a:xfrm>
          <a:prstGeom prst="rect">
            <a:avLst/>
          </a:prstGeom>
          <a:solidFill>
            <a:srgbClr val="F3F3F3"/>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89" name="Google Shape;389;p50"/>
          <p:cNvSpPr txBox="1"/>
          <p:nvPr/>
        </p:nvSpPr>
        <p:spPr>
          <a:xfrm>
            <a:off x="7981700" y="2491950"/>
            <a:ext cx="2687600" cy="1440600"/>
          </a:xfrm>
          <a:prstGeom prst="rect">
            <a:avLst/>
          </a:prstGeom>
          <a:noFill/>
          <a:ln>
            <a:noFill/>
          </a:ln>
        </p:spPr>
        <p:txBody>
          <a:bodyPr spcFirstLastPara="1" wrap="square" lIns="60950" tIns="60950" rIns="60950" bIns="60950" anchor="ctr" anchorCtr="0">
            <a:noAutofit/>
          </a:bodyPr>
          <a:lstStyle/>
          <a:p>
            <a:pPr defTabSz="609630">
              <a:buClr>
                <a:srgbClr val="000000"/>
              </a:buClr>
            </a:pPr>
            <a:r>
              <a:rPr lang="en" sz="1867" kern="0">
                <a:solidFill>
                  <a:srgbClr val="434343"/>
                </a:solidFill>
                <a:latin typeface="Roboto"/>
                <a:ea typeface="Roboto"/>
                <a:cs typeface="Roboto"/>
                <a:sym typeface="Roboto"/>
              </a:rPr>
              <a:t>First data centers to achieve ISO 14001 certification</a:t>
            </a:r>
            <a:endParaRPr sz="1867" kern="0">
              <a:solidFill>
                <a:srgbClr val="434343"/>
              </a:solidFill>
              <a:latin typeface="Roboto"/>
              <a:ea typeface="Roboto"/>
              <a:cs typeface="Roboto"/>
              <a:sym typeface="Roboto"/>
            </a:endParaRPr>
          </a:p>
        </p:txBody>
      </p:sp>
      <p:sp>
        <p:nvSpPr>
          <p:cNvPr id="390" name="Google Shape;390;p50"/>
          <p:cNvSpPr txBox="1"/>
          <p:nvPr/>
        </p:nvSpPr>
        <p:spPr>
          <a:xfrm>
            <a:off x="4998700" y="2491950"/>
            <a:ext cx="2499400" cy="1440600"/>
          </a:xfrm>
          <a:prstGeom prst="rect">
            <a:avLst/>
          </a:prstGeom>
          <a:noFill/>
          <a:ln>
            <a:noFill/>
          </a:ln>
        </p:spPr>
        <p:txBody>
          <a:bodyPr spcFirstLastPara="1" wrap="square" lIns="60950" tIns="60950" rIns="60950" bIns="60950" anchor="ctr" anchorCtr="0">
            <a:noAutofit/>
          </a:bodyPr>
          <a:lstStyle/>
          <a:p>
            <a:pPr defTabSz="609630">
              <a:buClr>
                <a:srgbClr val="000000"/>
              </a:buClr>
            </a:pPr>
            <a:r>
              <a:rPr lang="en" sz="1867" kern="0">
                <a:solidFill>
                  <a:srgbClr val="434343"/>
                </a:solidFill>
                <a:latin typeface="Roboto"/>
                <a:ea typeface="Roboto"/>
                <a:cs typeface="Roboto"/>
                <a:sym typeface="Roboto"/>
              </a:rPr>
              <a:t>100% carbon neutral since 2007</a:t>
            </a:r>
            <a:endParaRPr sz="1867" kern="0">
              <a:solidFill>
                <a:srgbClr val="434343"/>
              </a:solidFill>
              <a:latin typeface="Roboto"/>
              <a:ea typeface="Roboto"/>
              <a:cs typeface="Roboto"/>
              <a:sym typeface="Roboto"/>
            </a:endParaRPr>
          </a:p>
        </p:txBody>
      </p:sp>
      <p:sp>
        <p:nvSpPr>
          <p:cNvPr id="391" name="Google Shape;391;p50"/>
          <p:cNvSpPr txBox="1"/>
          <p:nvPr/>
        </p:nvSpPr>
        <p:spPr>
          <a:xfrm>
            <a:off x="1477533" y="2491950"/>
            <a:ext cx="3101800" cy="1440600"/>
          </a:xfrm>
          <a:prstGeom prst="rect">
            <a:avLst/>
          </a:prstGeom>
          <a:noFill/>
          <a:ln>
            <a:noFill/>
          </a:ln>
        </p:spPr>
        <p:txBody>
          <a:bodyPr spcFirstLastPara="1" wrap="square" lIns="60950" tIns="60950" rIns="60950" bIns="60950" anchor="ctr" anchorCtr="0">
            <a:noAutofit/>
          </a:bodyPr>
          <a:lstStyle/>
          <a:p>
            <a:pPr defTabSz="609630">
              <a:buClr>
                <a:srgbClr val="000000"/>
              </a:buClr>
            </a:pPr>
            <a:r>
              <a:rPr lang="en" sz="1867" kern="0">
                <a:solidFill>
                  <a:srgbClr val="434343"/>
                </a:solidFill>
                <a:latin typeface="Roboto"/>
                <a:ea typeface="Roboto"/>
                <a:cs typeface="Roboto"/>
                <a:sym typeface="Roboto"/>
              </a:rPr>
              <a:t>One of the world’s largest corporate purchasers of renewable energy</a:t>
            </a:r>
            <a:endParaRPr sz="1867" kern="0">
              <a:solidFill>
                <a:srgbClr val="434343"/>
              </a:solidFill>
              <a:latin typeface="Roboto"/>
              <a:ea typeface="Roboto"/>
              <a:cs typeface="Roboto"/>
              <a:sym typeface="Roboto"/>
            </a:endParaRPr>
          </a:p>
        </p:txBody>
      </p:sp>
      <p:cxnSp>
        <p:nvCxnSpPr>
          <p:cNvPr id="392" name="Google Shape;392;p50"/>
          <p:cNvCxnSpPr/>
          <p:nvPr/>
        </p:nvCxnSpPr>
        <p:spPr>
          <a:xfrm flipH="1">
            <a:off x="4778383" y="2671633"/>
            <a:ext cx="6000" cy="1187200"/>
          </a:xfrm>
          <a:prstGeom prst="straightConnector1">
            <a:avLst/>
          </a:prstGeom>
          <a:noFill/>
          <a:ln w="9525" cap="flat" cmpd="sng">
            <a:solidFill>
              <a:schemeClr val="lt1"/>
            </a:solidFill>
            <a:prstDash val="dot"/>
            <a:round/>
            <a:headEnd type="none" w="med" len="med"/>
            <a:tailEnd type="none" w="med" len="med"/>
          </a:ln>
        </p:spPr>
      </p:cxnSp>
      <p:cxnSp>
        <p:nvCxnSpPr>
          <p:cNvPr id="393" name="Google Shape;393;p50"/>
          <p:cNvCxnSpPr/>
          <p:nvPr/>
        </p:nvCxnSpPr>
        <p:spPr>
          <a:xfrm flipH="1">
            <a:off x="7724783" y="2670033"/>
            <a:ext cx="6000" cy="1188800"/>
          </a:xfrm>
          <a:prstGeom prst="straightConnector1">
            <a:avLst/>
          </a:prstGeom>
          <a:noFill/>
          <a:ln w="9525" cap="flat" cmpd="sng">
            <a:solidFill>
              <a:schemeClr val="lt1"/>
            </a:solidFill>
            <a:prstDash val="dot"/>
            <a:round/>
            <a:headEnd type="none" w="med" len="med"/>
            <a:tailEnd type="none" w="med" len="med"/>
          </a:ln>
        </p:spPr>
      </p:cxnSp>
      <p:sp>
        <p:nvSpPr>
          <p:cNvPr id="394" name="Google Shape;394;p50"/>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Google is committed to environmental responsibility</a:t>
            </a:r>
            <a:endParaRPr/>
          </a:p>
        </p:txBody>
      </p:sp>
      <p:sp>
        <p:nvSpPr>
          <p:cNvPr id="395" name="Google Shape;395;p50"/>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4">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354874" y="234496"/>
            <a:ext cx="10515600" cy="1325563"/>
          </a:xfrm>
        </p:spPr>
        <p:txBody>
          <a:bodyPr/>
          <a:lstStyle/>
          <a:p>
            <a:r>
              <a:rPr lang="en-US" altLang="x-none" dirty="0"/>
              <a:t>Welcome to ICS 432 </a:t>
            </a:r>
          </a:p>
        </p:txBody>
      </p:sp>
      <p:sp>
        <p:nvSpPr>
          <p:cNvPr id="4099" name="Rectangle 3"/>
          <p:cNvSpPr>
            <a:spLocks noGrp="1" noChangeArrowheads="1"/>
          </p:cNvSpPr>
          <p:nvPr>
            <p:ph idx="1"/>
          </p:nvPr>
        </p:nvSpPr>
        <p:spPr>
          <a:xfrm>
            <a:off x="572044" y="1489414"/>
            <a:ext cx="10781756" cy="4530726"/>
          </a:xfrm>
        </p:spPr>
        <p:txBody>
          <a:bodyPr>
            <a:noAutofit/>
          </a:bodyPr>
          <a:lstStyle/>
          <a:p>
            <a:pPr>
              <a:lnSpc>
                <a:spcPct val="120000"/>
              </a:lnSpc>
              <a:spcBef>
                <a:spcPts val="0"/>
              </a:spcBef>
            </a:pPr>
            <a:r>
              <a:rPr lang="en-US" sz="1800" b="1" dirty="0"/>
              <a:t>Your Host:</a:t>
            </a:r>
            <a:r>
              <a:rPr lang="en-US" sz="1800" dirty="0"/>
              <a:t> </a:t>
            </a:r>
            <a:r>
              <a:rPr lang="en-US" sz="1800" dirty="0" err="1"/>
              <a:t>Thanaa</a:t>
            </a:r>
            <a:r>
              <a:rPr lang="en-US" sz="1800" dirty="0"/>
              <a:t> </a:t>
            </a:r>
            <a:r>
              <a:rPr lang="en-US" sz="1800" dirty="0" err="1"/>
              <a:t>Ghanem</a:t>
            </a:r>
            <a:endParaRPr lang="en-US" sz="1800" dirty="0"/>
          </a:p>
          <a:p>
            <a:pPr lvl="1">
              <a:lnSpc>
                <a:spcPct val="120000"/>
              </a:lnSpc>
              <a:spcBef>
                <a:spcPts val="0"/>
              </a:spcBef>
            </a:pPr>
            <a:r>
              <a:rPr lang="en-US" sz="1600" dirty="0"/>
              <a:t>Office: Founders Hall, 217 </a:t>
            </a:r>
          </a:p>
          <a:p>
            <a:pPr lvl="1">
              <a:lnSpc>
                <a:spcPct val="120000"/>
              </a:lnSpc>
              <a:spcBef>
                <a:spcPts val="0"/>
              </a:spcBef>
            </a:pPr>
            <a:r>
              <a:rPr lang="en-US" sz="1600" dirty="0"/>
              <a:t>Email: </a:t>
            </a:r>
            <a:r>
              <a:rPr lang="en-US" sz="1600" dirty="0" err="1"/>
              <a:t>thanaa.ghanem@metrostate.edu</a:t>
            </a:r>
            <a:endParaRPr lang="en-US" sz="1600" dirty="0"/>
          </a:p>
          <a:p>
            <a:pPr lvl="1">
              <a:lnSpc>
                <a:spcPct val="120000"/>
              </a:lnSpc>
              <a:spcBef>
                <a:spcPts val="0"/>
              </a:spcBef>
            </a:pPr>
            <a:r>
              <a:rPr lang="en-US" sz="1600" dirty="0"/>
              <a:t>Office Hours: </a:t>
            </a:r>
          </a:p>
          <a:p>
            <a:pPr lvl="2">
              <a:lnSpc>
                <a:spcPct val="120000"/>
              </a:lnSpc>
              <a:spcBef>
                <a:spcPts val="0"/>
              </a:spcBef>
            </a:pPr>
            <a:r>
              <a:rPr lang="en-US" sz="1600" b="1" dirty="0">
                <a:solidFill>
                  <a:srgbClr val="FF0000"/>
                </a:solidFill>
              </a:rPr>
              <a:t>Mondays:</a:t>
            </a:r>
            <a:r>
              <a:rPr lang="en-US" sz="1600" dirty="0"/>
              <a:t>       	9:30 AM - 2:30 PM on Zoom</a:t>
            </a:r>
          </a:p>
          <a:p>
            <a:pPr lvl="2">
              <a:lnSpc>
                <a:spcPct val="120000"/>
              </a:lnSpc>
              <a:spcBef>
                <a:spcPts val="0"/>
              </a:spcBef>
            </a:pPr>
            <a:r>
              <a:rPr lang="en-US" sz="1600" b="1" dirty="0">
                <a:solidFill>
                  <a:srgbClr val="FF0000"/>
                </a:solidFill>
              </a:rPr>
              <a:t>Fridays:</a:t>
            </a:r>
            <a:r>
              <a:rPr lang="en-US" sz="1600" dirty="0"/>
              <a:t>     	9:30 AM - 2:30 PM on Zoom</a:t>
            </a:r>
          </a:p>
          <a:p>
            <a:pPr lvl="2">
              <a:lnSpc>
                <a:spcPct val="120000"/>
              </a:lnSpc>
              <a:spcBef>
                <a:spcPts val="0"/>
              </a:spcBef>
            </a:pPr>
            <a:r>
              <a:rPr lang="en-US" sz="1600" b="1" dirty="0">
                <a:solidFill>
                  <a:srgbClr val="FF0000"/>
                </a:solidFill>
              </a:rPr>
              <a:t>Zoom link: </a:t>
            </a:r>
            <a:r>
              <a:rPr lang="en-US" dirty="0"/>
              <a:t> 	</a:t>
            </a:r>
            <a:r>
              <a:rPr lang="en-US" sz="1600" dirty="0">
                <a:hlinkClick r:id="rId3"/>
              </a:rPr>
              <a:t>https://minnstate.zoom.us/j/94971304519</a:t>
            </a:r>
            <a:endParaRPr lang="en-US" sz="1600" b="1" dirty="0">
              <a:solidFill>
                <a:srgbClr val="FF0000"/>
              </a:solidFill>
            </a:endParaRPr>
          </a:p>
          <a:p>
            <a:pPr lvl="2">
              <a:lnSpc>
                <a:spcPct val="120000"/>
              </a:lnSpc>
              <a:spcBef>
                <a:spcPts val="0"/>
              </a:spcBef>
            </a:pPr>
            <a:r>
              <a:rPr lang="en-US" sz="1600" b="1" dirty="0">
                <a:solidFill>
                  <a:srgbClr val="FF0000"/>
                </a:solidFill>
              </a:rPr>
              <a:t>By appointment: </a:t>
            </a:r>
            <a:r>
              <a:rPr lang="en-US" sz="1600" dirty="0"/>
              <a:t>Appointments are encouraged to prevent conflicts, even during office hours.</a:t>
            </a:r>
          </a:p>
          <a:p>
            <a:pPr lvl="2">
              <a:lnSpc>
                <a:spcPct val="120000"/>
              </a:lnSpc>
              <a:spcBef>
                <a:spcPts val="0"/>
              </a:spcBef>
            </a:pPr>
            <a:r>
              <a:rPr lang="en-US" sz="1600" dirty="0"/>
              <a:t>In-person meetings can be scheduled by email.</a:t>
            </a:r>
          </a:p>
          <a:p>
            <a:pPr lvl="2">
              <a:lnSpc>
                <a:spcPct val="120000"/>
              </a:lnSpc>
              <a:spcBef>
                <a:spcPts val="0"/>
              </a:spcBef>
            </a:pPr>
            <a:r>
              <a:rPr lang="en-US" sz="1600" dirty="0"/>
              <a:t>You are welcome to stop by my office whenever the door is open for any concern.</a:t>
            </a:r>
          </a:p>
          <a:p>
            <a:pPr lvl="2">
              <a:lnSpc>
                <a:spcPct val="120000"/>
              </a:lnSpc>
              <a:spcBef>
                <a:spcPts val="0"/>
              </a:spcBef>
            </a:pPr>
            <a:r>
              <a:rPr lang="en-US" sz="1600" dirty="0"/>
              <a:t>I am readily available by email.</a:t>
            </a:r>
          </a:p>
          <a:p>
            <a:pPr lvl="2">
              <a:lnSpc>
                <a:spcPct val="120000"/>
              </a:lnSpc>
              <a:spcBef>
                <a:spcPts val="0"/>
              </a:spcBef>
            </a:pPr>
            <a:endParaRPr lang="en-US" sz="1800" dirty="0"/>
          </a:p>
          <a:p>
            <a:pPr>
              <a:lnSpc>
                <a:spcPct val="120000"/>
              </a:lnSpc>
              <a:spcBef>
                <a:spcPts val="0"/>
              </a:spcBef>
            </a:pPr>
            <a:r>
              <a:rPr lang="en-US" sz="1800" dirty="0"/>
              <a:t>Course syllabus is posted on D2L</a:t>
            </a:r>
          </a:p>
          <a:p>
            <a:pPr>
              <a:lnSpc>
                <a:spcPct val="120000"/>
              </a:lnSpc>
              <a:spcBef>
                <a:spcPts val="0"/>
              </a:spcBef>
            </a:pPr>
            <a:r>
              <a:rPr lang="en-US" sz="1800" dirty="0"/>
              <a:t>Check D2L regularly for lecture slides, announcements, homework assignments, and grades.</a:t>
            </a:r>
          </a:p>
        </p:txBody>
      </p:sp>
      <p:sp>
        <p:nvSpPr>
          <p:cNvPr id="3" name="Slide Number Placeholder 2"/>
          <p:cNvSpPr>
            <a:spLocks noGrp="1"/>
          </p:cNvSpPr>
          <p:nvPr>
            <p:ph type="sldNum" sz="quarter" idx="12"/>
          </p:nvPr>
        </p:nvSpPr>
        <p:spPr/>
        <p:txBody>
          <a:bodyPr/>
          <a:lstStyle/>
          <a:p>
            <a:fld id="{400042AC-F56E-184B-868B-19B6300652F2}" type="slidenum">
              <a:rPr lang="en-US" altLang="x-none" smtClean="0"/>
              <a:pPr/>
              <a:t>2</a:t>
            </a:fld>
            <a:endParaRPr lang="en-US" altLang="x-none" dirty="0"/>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7B61E-D452-9745-9EF5-57052289E67E}"/>
              </a:ext>
            </a:extLst>
          </p:cNvPr>
          <p:cNvSpPr>
            <a:spLocks noGrp="1"/>
          </p:cNvSpPr>
          <p:nvPr>
            <p:ph type="title"/>
          </p:nvPr>
        </p:nvSpPr>
        <p:spPr/>
        <p:txBody>
          <a:bodyPr/>
          <a:lstStyle/>
          <a:p>
            <a:r>
              <a:rPr lang="en-US" dirty="0"/>
              <a:t>Computing Paradigms (5):</a:t>
            </a:r>
            <a:br>
              <a:rPr lang="en-US" dirty="0"/>
            </a:br>
            <a:r>
              <a:rPr lang="en-US" b="1" dirty="0"/>
              <a:t>Parallel Computing</a:t>
            </a:r>
          </a:p>
        </p:txBody>
      </p:sp>
      <p:sp>
        <p:nvSpPr>
          <p:cNvPr id="3" name="Content Placeholder 2">
            <a:extLst>
              <a:ext uri="{FF2B5EF4-FFF2-40B4-BE49-F238E27FC236}">
                <a16:creationId xmlns:a16="http://schemas.microsoft.com/office/drawing/2014/main" id="{8FBB57D2-23F9-B94C-BE3C-7C9D9F36F304}"/>
              </a:ext>
            </a:extLst>
          </p:cNvPr>
          <p:cNvSpPr>
            <a:spLocks noGrp="1"/>
          </p:cNvSpPr>
          <p:nvPr>
            <p:ph idx="1"/>
          </p:nvPr>
        </p:nvSpPr>
        <p:spPr/>
        <p:txBody>
          <a:bodyPr/>
          <a:lstStyle/>
          <a:p>
            <a:r>
              <a:rPr lang="en-US" dirty="0"/>
              <a:t>In parallel computing, calculations of large problems are divided into smaller parts and carried out simultaneously/concurrently on different processors.</a:t>
            </a:r>
          </a:p>
          <a:p>
            <a:endParaRPr lang="en-US" dirty="0"/>
          </a:p>
          <a:p>
            <a:r>
              <a:rPr lang="en-US" dirty="0"/>
              <a:t>Characterized by:</a:t>
            </a:r>
          </a:p>
          <a:p>
            <a:pPr lvl="1"/>
            <a:r>
              <a:rPr lang="en-US" dirty="0">
                <a:highlight>
                  <a:srgbClr val="FFFF00"/>
                </a:highlight>
              </a:rPr>
              <a:t>Shared memory </a:t>
            </a:r>
            <a:r>
              <a:rPr lang="en-US" dirty="0"/>
              <a:t>to exchange information </a:t>
            </a:r>
          </a:p>
          <a:p>
            <a:pPr marL="457200" lvl="1" indent="0">
              <a:buNone/>
            </a:pPr>
            <a:r>
              <a:rPr lang="en-US" dirty="0"/>
              <a:t>between processors.</a:t>
            </a:r>
          </a:p>
        </p:txBody>
      </p:sp>
      <p:sp>
        <p:nvSpPr>
          <p:cNvPr id="5" name="Slide Number Placeholder 4">
            <a:extLst>
              <a:ext uri="{FF2B5EF4-FFF2-40B4-BE49-F238E27FC236}">
                <a16:creationId xmlns:a16="http://schemas.microsoft.com/office/drawing/2014/main" id="{EB2DD05A-49DF-2A4E-BC19-0B1679FB61DA}"/>
              </a:ext>
            </a:extLst>
          </p:cNvPr>
          <p:cNvSpPr>
            <a:spLocks noGrp="1"/>
          </p:cNvSpPr>
          <p:nvPr>
            <p:ph type="sldNum" sz="quarter" idx="12"/>
          </p:nvPr>
        </p:nvSpPr>
        <p:spPr/>
        <p:txBody>
          <a:bodyPr/>
          <a:lstStyle/>
          <a:p>
            <a:fld id="{B6A95138-A96E-2F42-A959-2EFD44FE4AB7}" type="slidenum">
              <a:rPr lang="en-US" smtClean="0"/>
              <a:pPr/>
              <a:t>20</a:t>
            </a:fld>
            <a:endParaRPr lang="en-US" dirty="0"/>
          </a:p>
        </p:txBody>
      </p:sp>
      <p:pic>
        <p:nvPicPr>
          <p:cNvPr id="7" name="Picture 6">
            <a:extLst>
              <a:ext uri="{FF2B5EF4-FFF2-40B4-BE49-F238E27FC236}">
                <a16:creationId xmlns:a16="http://schemas.microsoft.com/office/drawing/2014/main" id="{912F79DF-F224-7249-84E4-1888963DF63E}"/>
              </a:ext>
            </a:extLst>
          </p:cNvPr>
          <p:cNvPicPr>
            <a:picLocks noChangeAspect="1"/>
          </p:cNvPicPr>
          <p:nvPr/>
        </p:nvPicPr>
        <p:blipFill>
          <a:blip r:embed="rId3"/>
          <a:stretch>
            <a:fillRect/>
          </a:stretch>
        </p:blipFill>
        <p:spPr>
          <a:xfrm>
            <a:off x="7302500" y="3473450"/>
            <a:ext cx="4279900" cy="2882900"/>
          </a:xfrm>
          <a:prstGeom prst="rect">
            <a:avLst/>
          </a:prstGeom>
        </p:spPr>
      </p:pic>
    </p:spTree>
    <p:extLst>
      <p:ext uri="{BB962C8B-B14F-4D97-AF65-F5344CB8AC3E}">
        <p14:creationId xmlns:p14="http://schemas.microsoft.com/office/powerpoint/2010/main" val="18841006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1"/>
          <p:cNvSpPr txBox="1">
            <a:spLocks noGrp="1"/>
          </p:cNvSpPr>
          <p:nvPr>
            <p:ph type="title"/>
          </p:nvPr>
        </p:nvSpPr>
        <p:spPr>
          <a:xfrm>
            <a:off x="1114983" y="769917"/>
            <a:ext cx="4991000" cy="760000"/>
          </a:xfrm>
          <a:prstGeom prst="rect">
            <a:avLst/>
          </a:prstGeom>
        </p:spPr>
        <p:txBody>
          <a:bodyPr spcFirstLastPara="1" wrap="square" lIns="60950" tIns="60950" rIns="60950" bIns="60950" anchor="t" anchorCtr="0">
            <a:noAutofit/>
          </a:bodyPr>
          <a:lstStyle/>
          <a:p>
            <a:r>
              <a:rPr lang="en"/>
              <a:t>Agenda</a:t>
            </a:r>
            <a:endParaRPr/>
          </a:p>
        </p:txBody>
      </p:sp>
      <p:sp>
        <p:nvSpPr>
          <p:cNvPr id="401" name="Google Shape;401;p51"/>
          <p:cNvSpPr txBox="1">
            <a:spLocks noGrp="1"/>
          </p:cNvSpPr>
          <p:nvPr>
            <p:ph type="body" idx="1"/>
          </p:nvPr>
        </p:nvSpPr>
        <p:spPr>
          <a:xfrm>
            <a:off x="1134183" y="1621417"/>
            <a:ext cx="4879800" cy="4516800"/>
          </a:xfrm>
          <a:prstGeom prst="rect">
            <a:avLst/>
          </a:prstGeom>
        </p:spPr>
        <p:txBody>
          <a:bodyPr spcFirstLastPara="1" wrap="square" lIns="60950" tIns="60950" rIns="60950" bIns="60950" anchor="t" anchorCtr="0">
            <a:noAutofit/>
          </a:bodyPr>
          <a:lstStyle/>
          <a:p>
            <a:pPr marL="0" indent="0">
              <a:buNone/>
            </a:pPr>
            <a:r>
              <a:rPr lang="en" dirty="0"/>
              <a:t>Cloud Computing</a:t>
            </a:r>
            <a:endParaRPr dirty="0"/>
          </a:p>
          <a:p>
            <a:pPr marL="0" indent="0">
              <a:spcBef>
                <a:spcPts val="1933"/>
              </a:spcBef>
              <a:buNone/>
            </a:pPr>
            <a:r>
              <a:rPr lang="en" dirty="0"/>
              <a:t>Cloud Versus Traditional Architecture</a:t>
            </a:r>
            <a:endParaRPr dirty="0"/>
          </a:p>
          <a:p>
            <a:pPr marL="0" indent="0">
              <a:spcBef>
                <a:spcPts val="1933"/>
              </a:spcBef>
              <a:buNone/>
            </a:pPr>
            <a:r>
              <a:rPr lang="en" dirty="0">
                <a:solidFill>
                  <a:schemeClr val="accent2"/>
                </a:solidFill>
              </a:rPr>
              <a:t>IaaS, PaaS, and SaaS</a:t>
            </a:r>
            <a:endParaRPr dirty="0">
              <a:solidFill>
                <a:schemeClr val="accent2"/>
              </a:solidFill>
            </a:endParaRPr>
          </a:p>
          <a:p>
            <a:pPr marL="0" indent="0">
              <a:spcBef>
                <a:spcPts val="1933"/>
              </a:spcBef>
              <a:buNone/>
            </a:pPr>
            <a:r>
              <a:rPr lang="en" dirty="0"/>
              <a:t>Google Cloud Architecture</a:t>
            </a:r>
            <a:endParaRPr dirty="0"/>
          </a:p>
          <a:p>
            <a:pPr marL="0" indent="0">
              <a:spcBef>
                <a:spcPts val="1933"/>
              </a:spcBef>
              <a:spcAft>
                <a:spcPts val="1933"/>
              </a:spcAft>
              <a:buNone/>
            </a:pPr>
            <a:r>
              <a:rPr lang="en" dirty="0"/>
              <a:t>Summary</a:t>
            </a:r>
            <a:endParaRPr dirty="0"/>
          </a:p>
        </p:txBody>
      </p:sp>
      <p:sp>
        <p:nvSpPr>
          <p:cNvPr id="402" name="Google Shape;402;p51"/>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52"/>
          <p:cNvSpPr txBox="1"/>
          <p:nvPr/>
        </p:nvSpPr>
        <p:spPr>
          <a:xfrm>
            <a:off x="1219200" y="4148117"/>
            <a:ext cx="3170000" cy="2026200"/>
          </a:xfrm>
          <a:prstGeom prst="rect">
            <a:avLst/>
          </a:prstGeom>
          <a:noFill/>
          <a:ln>
            <a:noFill/>
          </a:ln>
        </p:spPr>
        <p:txBody>
          <a:bodyPr spcFirstLastPara="1" wrap="square" lIns="60967" tIns="121917" rIns="60967" bIns="60967" anchor="t" anchorCtr="0">
            <a:noAutofit/>
          </a:bodyPr>
          <a:lstStyle/>
          <a:p>
            <a:pPr marL="304815" indent="-262480" defTabSz="609630">
              <a:lnSpc>
                <a:spcPct val="115000"/>
              </a:lnSpc>
              <a:buClr>
                <a:srgbClr val="3C4043"/>
              </a:buClr>
              <a:buSzPts val="2600"/>
              <a:buFont typeface="Roboto"/>
              <a:buChar char="●"/>
            </a:pPr>
            <a:r>
              <a:rPr lang="en" sz="1733" kern="0">
                <a:solidFill>
                  <a:srgbClr val="3C4043"/>
                </a:solidFill>
                <a:latin typeface="Roboto"/>
                <a:ea typeface="Roboto"/>
                <a:cs typeface="Roboto"/>
                <a:sym typeface="Roboto"/>
              </a:rPr>
              <a:t>CPU, memory, storage, and networking is provided as a service.</a:t>
            </a:r>
            <a:endParaRPr sz="1733" kern="0">
              <a:solidFill>
                <a:srgbClr val="3C4043"/>
              </a:solidFill>
              <a:latin typeface="Roboto"/>
              <a:ea typeface="Roboto"/>
              <a:cs typeface="Roboto"/>
              <a:sym typeface="Roboto"/>
            </a:endParaRPr>
          </a:p>
          <a:p>
            <a:pPr marL="304815" indent="-262480" defTabSz="609630">
              <a:lnSpc>
                <a:spcPct val="115000"/>
              </a:lnSpc>
              <a:spcBef>
                <a:spcPts val="667"/>
              </a:spcBef>
              <a:spcAft>
                <a:spcPts val="667"/>
              </a:spcAft>
              <a:buClr>
                <a:srgbClr val="3C4043"/>
              </a:buClr>
              <a:buSzPts val="2600"/>
              <a:buFont typeface="Roboto"/>
              <a:buChar char="●"/>
            </a:pPr>
            <a:r>
              <a:rPr lang="en" sz="1733" kern="0">
                <a:solidFill>
                  <a:srgbClr val="3C4043"/>
                </a:solidFill>
                <a:latin typeface="Roboto"/>
                <a:ea typeface="Roboto"/>
                <a:cs typeface="Roboto"/>
                <a:sym typeface="Roboto"/>
              </a:rPr>
              <a:t>The user needs to manage the OS and the application.</a:t>
            </a:r>
            <a:endParaRPr sz="1733" kern="0">
              <a:solidFill>
                <a:srgbClr val="3C4043"/>
              </a:solidFill>
              <a:latin typeface="Roboto"/>
              <a:ea typeface="Roboto"/>
              <a:cs typeface="Roboto"/>
              <a:sym typeface="Roboto"/>
            </a:endParaRPr>
          </a:p>
        </p:txBody>
      </p:sp>
      <p:sp>
        <p:nvSpPr>
          <p:cNvPr id="408" name="Google Shape;408;p52"/>
          <p:cNvSpPr txBox="1"/>
          <p:nvPr/>
        </p:nvSpPr>
        <p:spPr>
          <a:xfrm>
            <a:off x="4512100" y="4125333"/>
            <a:ext cx="3170000" cy="1631200"/>
          </a:xfrm>
          <a:prstGeom prst="rect">
            <a:avLst/>
          </a:prstGeom>
          <a:noFill/>
          <a:ln>
            <a:noFill/>
          </a:ln>
        </p:spPr>
        <p:txBody>
          <a:bodyPr spcFirstLastPara="1" wrap="square" lIns="60967" tIns="121917" rIns="60967" bIns="60967" anchor="t" anchorCtr="0">
            <a:noAutofit/>
          </a:bodyPr>
          <a:lstStyle/>
          <a:p>
            <a:pPr marL="304815" indent="-262480" defTabSz="609630">
              <a:lnSpc>
                <a:spcPct val="115000"/>
              </a:lnSpc>
              <a:buClr>
                <a:srgbClr val="3C4043"/>
              </a:buClr>
              <a:buSzPts val="2600"/>
              <a:buFont typeface="Roboto"/>
              <a:buChar char="●"/>
            </a:pPr>
            <a:r>
              <a:rPr lang="en" sz="1733" kern="0">
                <a:solidFill>
                  <a:srgbClr val="3C4043"/>
                </a:solidFill>
                <a:latin typeface="Roboto"/>
                <a:ea typeface="Roboto"/>
                <a:cs typeface="Roboto"/>
                <a:sym typeface="Roboto"/>
              </a:rPr>
              <a:t>The platform is a managed service.</a:t>
            </a:r>
            <a:endParaRPr sz="1733" kern="0">
              <a:solidFill>
                <a:srgbClr val="3C4043"/>
              </a:solidFill>
              <a:latin typeface="Roboto"/>
              <a:ea typeface="Roboto"/>
              <a:cs typeface="Roboto"/>
              <a:sym typeface="Roboto"/>
            </a:endParaRPr>
          </a:p>
          <a:p>
            <a:pPr marL="304815" indent="-262480" defTabSz="609630">
              <a:lnSpc>
                <a:spcPct val="115000"/>
              </a:lnSpc>
              <a:spcBef>
                <a:spcPts val="667"/>
              </a:spcBef>
              <a:buClr>
                <a:srgbClr val="3C4043"/>
              </a:buClr>
              <a:buSzPts val="2600"/>
              <a:buFont typeface="Roboto"/>
              <a:buChar char="●"/>
            </a:pPr>
            <a:r>
              <a:rPr lang="en" sz="1733" kern="0">
                <a:solidFill>
                  <a:srgbClr val="3C4043"/>
                </a:solidFill>
                <a:latin typeface="Roboto"/>
                <a:ea typeface="Roboto"/>
                <a:cs typeface="Roboto"/>
                <a:sym typeface="Roboto"/>
              </a:rPr>
              <a:t>All the user provides is the application.</a:t>
            </a:r>
            <a:endParaRPr sz="1733" kern="0">
              <a:solidFill>
                <a:srgbClr val="3C4043"/>
              </a:solidFill>
              <a:latin typeface="Roboto"/>
              <a:ea typeface="Roboto"/>
              <a:cs typeface="Roboto"/>
              <a:sym typeface="Roboto"/>
            </a:endParaRPr>
          </a:p>
          <a:p>
            <a:pPr defTabSz="609630">
              <a:lnSpc>
                <a:spcPct val="115000"/>
              </a:lnSpc>
              <a:spcBef>
                <a:spcPts val="400"/>
              </a:spcBef>
              <a:spcAft>
                <a:spcPts val="400"/>
              </a:spcAft>
              <a:buClr>
                <a:srgbClr val="000000"/>
              </a:buClr>
            </a:pPr>
            <a:endParaRPr sz="1733" kern="0">
              <a:solidFill>
                <a:srgbClr val="3C4043"/>
              </a:solidFill>
              <a:latin typeface="Roboto"/>
              <a:ea typeface="Roboto"/>
              <a:cs typeface="Roboto"/>
              <a:sym typeface="Roboto"/>
            </a:endParaRPr>
          </a:p>
        </p:txBody>
      </p:sp>
      <p:sp>
        <p:nvSpPr>
          <p:cNvPr id="409" name="Google Shape;409;p52"/>
          <p:cNvSpPr txBox="1"/>
          <p:nvPr/>
        </p:nvSpPr>
        <p:spPr>
          <a:xfrm>
            <a:off x="7814100" y="4125333"/>
            <a:ext cx="3170000" cy="1108800"/>
          </a:xfrm>
          <a:prstGeom prst="rect">
            <a:avLst/>
          </a:prstGeom>
          <a:noFill/>
          <a:ln>
            <a:noFill/>
          </a:ln>
        </p:spPr>
        <p:txBody>
          <a:bodyPr spcFirstLastPara="1" wrap="square" lIns="60967" tIns="121917" rIns="60967" bIns="60967" anchor="t" anchorCtr="0">
            <a:noAutofit/>
          </a:bodyPr>
          <a:lstStyle/>
          <a:p>
            <a:pPr marL="304815" indent="-262480" defTabSz="609630">
              <a:lnSpc>
                <a:spcPct val="115000"/>
              </a:lnSpc>
              <a:buClr>
                <a:srgbClr val="3C4043"/>
              </a:buClr>
              <a:buSzPts val="2600"/>
              <a:buFont typeface="Roboto"/>
              <a:buChar char="●"/>
            </a:pPr>
            <a:r>
              <a:rPr lang="en" sz="1733" kern="0">
                <a:solidFill>
                  <a:srgbClr val="3C4043"/>
                </a:solidFill>
                <a:latin typeface="Roboto"/>
                <a:ea typeface="Roboto"/>
                <a:cs typeface="Roboto"/>
                <a:sym typeface="Roboto"/>
              </a:rPr>
              <a:t>The platform and software is provided as a service to the user.</a:t>
            </a:r>
            <a:endParaRPr sz="1733" kern="0">
              <a:solidFill>
                <a:srgbClr val="3C4043"/>
              </a:solidFill>
              <a:latin typeface="Roboto"/>
              <a:ea typeface="Roboto"/>
              <a:cs typeface="Roboto"/>
              <a:sym typeface="Roboto"/>
            </a:endParaRPr>
          </a:p>
          <a:p>
            <a:pPr marL="304815" indent="-262480" defTabSz="609630">
              <a:lnSpc>
                <a:spcPct val="115000"/>
              </a:lnSpc>
              <a:spcBef>
                <a:spcPts val="667"/>
              </a:spcBef>
              <a:spcAft>
                <a:spcPts val="667"/>
              </a:spcAft>
              <a:buClr>
                <a:srgbClr val="3C4043"/>
              </a:buClr>
              <a:buSzPts val="2600"/>
              <a:buFont typeface="Roboto"/>
              <a:buChar char="●"/>
            </a:pPr>
            <a:r>
              <a:rPr lang="en" sz="1733" kern="0">
                <a:solidFill>
                  <a:srgbClr val="3C4043"/>
                </a:solidFill>
                <a:latin typeface="Roboto"/>
                <a:ea typeface="Roboto"/>
                <a:cs typeface="Roboto"/>
                <a:sym typeface="Roboto"/>
              </a:rPr>
              <a:t>The user supplies the data.</a:t>
            </a:r>
            <a:endParaRPr sz="1733" kern="0">
              <a:solidFill>
                <a:srgbClr val="3C4043"/>
              </a:solidFill>
              <a:latin typeface="Roboto"/>
              <a:ea typeface="Roboto"/>
              <a:cs typeface="Roboto"/>
              <a:sym typeface="Roboto"/>
            </a:endParaRPr>
          </a:p>
        </p:txBody>
      </p:sp>
      <p:pic>
        <p:nvPicPr>
          <p:cNvPr id="410" name="Google Shape;410;p52"/>
          <p:cNvPicPr preferRelativeResize="0"/>
          <p:nvPr/>
        </p:nvPicPr>
        <p:blipFill>
          <a:blip r:embed="rId3">
            <a:alphaModFix/>
          </a:blip>
          <a:stretch>
            <a:fillRect/>
          </a:stretch>
        </p:blipFill>
        <p:spPr>
          <a:xfrm>
            <a:off x="1766955" y="1736491"/>
            <a:ext cx="2063723" cy="1467492"/>
          </a:xfrm>
          <a:prstGeom prst="rect">
            <a:avLst/>
          </a:prstGeom>
          <a:noFill/>
          <a:ln>
            <a:noFill/>
          </a:ln>
        </p:spPr>
      </p:pic>
      <p:grpSp>
        <p:nvGrpSpPr>
          <p:cNvPr id="411" name="Google Shape;411;p52"/>
          <p:cNvGrpSpPr/>
          <p:nvPr/>
        </p:nvGrpSpPr>
        <p:grpSpPr>
          <a:xfrm>
            <a:off x="8059316" y="1731367"/>
            <a:ext cx="2677370" cy="1467434"/>
            <a:chOff x="12275802" y="2341429"/>
            <a:chExt cx="4183391" cy="2285960"/>
          </a:xfrm>
        </p:grpSpPr>
        <p:grpSp>
          <p:nvGrpSpPr>
            <p:cNvPr id="412" name="Google Shape;412;p52"/>
            <p:cNvGrpSpPr/>
            <p:nvPr/>
          </p:nvGrpSpPr>
          <p:grpSpPr>
            <a:xfrm>
              <a:off x="12275802" y="2341429"/>
              <a:ext cx="3816352" cy="2079354"/>
              <a:chOff x="6985689" y="7288201"/>
              <a:chExt cx="1881830" cy="1018742"/>
            </a:xfrm>
          </p:grpSpPr>
          <p:pic>
            <p:nvPicPr>
              <p:cNvPr id="413" name="Google Shape;413;p52"/>
              <p:cNvPicPr preferRelativeResize="0"/>
              <p:nvPr/>
            </p:nvPicPr>
            <p:blipFill>
              <a:blip r:embed="rId4">
                <a:alphaModFix/>
              </a:blip>
              <a:stretch>
                <a:fillRect/>
              </a:stretch>
            </p:blipFill>
            <p:spPr>
              <a:xfrm>
                <a:off x="6985689" y="7288201"/>
                <a:ext cx="1881830" cy="1018742"/>
              </a:xfrm>
              <a:prstGeom prst="rect">
                <a:avLst/>
              </a:prstGeom>
              <a:noFill/>
              <a:ln>
                <a:noFill/>
              </a:ln>
            </p:spPr>
          </p:pic>
          <p:sp>
            <p:nvSpPr>
              <p:cNvPr id="414" name="Google Shape;414;p52"/>
              <p:cNvSpPr/>
              <p:nvPr/>
            </p:nvSpPr>
            <p:spPr>
              <a:xfrm>
                <a:off x="7806325" y="7458622"/>
                <a:ext cx="346500" cy="263100"/>
              </a:xfrm>
              <a:prstGeom prst="rect">
                <a:avLst/>
              </a:prstGeom>
              <a:solidFill>
                <a:srgbClr val="EA4335"/>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15" name="Google Shape;415;p52"/>
              <p:cNvSpPr/>
              <p:nvPr/>
            </p:nvSpPr>
            <p:spPr>
              <a:xfrm>
                <a:off x="7647139" y="7358456"/>
                <a:ext cx="1122000" cy="99600"/>
              </a:xfrm>
              <a:prstGeom prst="rect">
                <a:avLst/>
              </a:prstGeom>
              <a:solidFill>
                <a:srgbClr val="B7B7B7"/>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16" name="Google Shape;416;p52"/>
              <p:cNvSpPr/>
              <p:nvPr/>
            </p:nvSpPr>
            <p:spPr>
              <a:xfrm>
                <a:off x="8531587" y="7379972"/>
                <a:ext cx="56700" cy="56700"/>
              </a:xfrm>
              <a:prstGeom prst="ellipse">
                <a:avLst/>
              </a:prstGeom>
              <a:solidFill>
                <a:srgbClr val="FFFFFF"/>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17" name="Google Shape;417;p52"/>
              <p:cNvSpPr/>
              <p:nvPr/>
            </p:nvSpPr>
            <p:spPr>
              <a:xfrm>
                <a:off x="8606818" y="7379972"/>
                <a:ext cx="56700" cy="56700"/>
              </a:xfrm>
              <a:prstGeom prst="ellipse">
                <a:avLst/>
              </a:prstGeom>
              <a:solidFill>
                <a:srgbClr val="FFFFFF"/>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18" name="Google Shape;418;p52"/>
              <p:cNvSpPr/>
              <p:nvPr/>
            </p:nvSpPr>
            <p:spPr>
              <a:xfrm>
                <a:off x="8679150" y="7379972"/>
                <a:ext cx="56700" cy="56700"/>
              </a:xfrm>
              <a:prstGeom prst="ellipse">
                <a:avLst/>
              </a:prstGeom>
              <a:solidFill>
                <a:srgbClr val="FFFFFF"/>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19" name="Google Shape;419;p52"/>
              <p:cNvSpPr/>
              <p:nvPr/>
            </p:nvSpPr>
            <p:spPr>
              <a:xfrm>
                <a:off x="8202192" y="7458629"/>
                <a:ext cx="567000" cy="689700"/>
              </a:xfrm>
              <a:prstGeom prst="rect">
                <a:avLst/>
              </a:prstGeom>
              <a:solidFill>
                <a:srgbClr val="D9D9D9"/>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20" name="Google Shape;420;p52"/>
              <p:cNvSpPr/>
              <p:nvPr/>
            </p:nvSpPr>
            <p:spPr>
              <a:xfrm>
                <a:off x="7806325" y="7773119"/>
                <a:ext cx="346500" cy="263100"/>
              </a:xfrm>
              <a:prstGeom prst="rect">
                <a:avLst/>
              </a:prstGeom>
              <a:solidFill>
                <a:srgbClr val="3B83F3"/>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21" name="Google Shape;421;p52"/>
              <p:cNvSpPr/>
              <p:nvPr/>
            </p:nvSpPr>
            <p:spPr>
              <a:xfrm>
                <a:off x="7806325" y="8091528"/>
                <a:ext cx="346500" cy="56700"/>
              </a:xfrm>
              <a:prstGeom prst="rect">
                <a:avLst/>
              </a:prstGeom>
              <a:solidFill>
                <a:srgbClr val="34A853"/>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cxnSp>
            <p:nvCxnSpPr>
              <p:cNvPr id="422" name="Google Shape;422;p52"/>
              <p:cNvCxnSpPr/>
              <p:nvPr/>
            </p:nvCxnSpPr>
            <p:spPr>
              <a:xfrm>
                <a:off x="8244775" y="7778475"/>
                <a:ext cx="362100" cy="0"/>
              </a:xfrm>
              <a:prstGeom prst="straightConnector1">
                <a:avLst/>
              </a:prstGeom>
              <a:noFill/>
              <a:ln w="28575" cap="flat" cmpd="sng">
                <a:solidFill>
                  <a:srgbClr val="999999"/>
                </a:solidFill>
                <a:prstDash val="solid"/>
                <a:round/>
                <a:headEnd type="none" w="med" len="med"/>
                <a:tailEnd type="none" w="med" len="med"/>
              </a:ln>
            </p:spPr>
          </p:cxnSp>
          <p:cxnSp>
            <p:nvCxnSpPr>
              <p:cNvPr id="423" name="Google Shape;423;p52"/>
              <p:cNvCxnSpPr/>
              <p:nvPr/>
            </p:nvCxnSpPr>
            <p:spPr>
              <a:xfrm>
                <a:off x="8244775" y="7824433"/>
                <a:ext cx="362100" cy="0"/>
              </a:xfrm>
              <a:prstGeom prst="straightConnector1">
                <a:avLst/>
              </a:prstGeom>
              <a:noFill/>
              <a:ln w="28575" cap="flat" cmpd="sng">
                <a:solidFill>
                  <a:srgbClr val="999999"/>
                </a:solidFill>
                <a:prstDash val="solid"/>
                <a:round/>
                <a:headEnd type="none" w="med" len="med"/>
                <a:tailEnd type="none" w="med" len="med"/>
              </a:ln>
            </p:spPr>
          </p:cxnSp>
          <p:cxnSp>
            <p:nvCxnSpPr>
              <p:cNvPr id="424" name="Google Shape;424;p52"/>
              <p:cNvCxnSpPr/>
              <p:nvPr/>
            </p:nvCxnSpPr>
            <p:spPr>
              <a:xfrm>
                <a:off x="8244775" y="7870392"/>
                <a:ext cx="362100" cy="0"/>
              </a:xfrm>
              <a:prstGeom prst="straightConnector1">
                <a:avLst/>
              </a:prstGeom>
              <a:noFill/>
              <a:ln w="28575" cap="flat" cmpd="sng">
                <a:solidFill>
                  <a:srgbClr val="999999"/>
                </a:solidFill>
                <a:prstDash val="solid"/>
                <a:round/>
                <a:headEnd type="none" w="med" len="med"/>
                <a:tailEnd type="none" w="med" len="med"/>
              </a:ln>
            </p:spPr>
          </p:cxnSp>
          <p:cxnSp>
            <p:nvCxnSpPr>
              <p:cNvPr id="425" name="Google Shape;425;p52"/>
              <p:cNvCxnSpPr/>
              <p:nvPr/>
            </p:nvCxnSpPr>
            <p:spPr>
              <a:xfrm>
                <a:off x="8244775" y="7916350"/>
                <a:ext cx="262500" cy="0"/>
              </a:xfrm>
              <a:prstGeom prst="straightConnector1">
                <a:avLst/>
              </a:prstGeom>
              <a:noFill/>
              <a:ln w="28575" cap="flat" cmpd="sng">
                <a:solidFill>
                  <a:srgbClr val="999999"/>
                </a:solidFill>
                <a:prstDash val="solid"/>
                <a:round/>
                <a:headEnd type="none" w="med" len="med"/>
                <a:tailEnd type="none" w="med" len="med"/>
              </a:ln>
            </p:spPr>
          </p:cxnSp>
          <p:cxnSp>
            <p:nvCxnSpPr>
              <p:cNvPr id="426" name="Google Shape;426;p52"/>
              <p:cNvCxnSpPr/>
              <p:nvPr/>
            </p:nvCxnSpPr>
            <p:spPr>
              <a:xfrm>
                <a:off x="8244775" y="7468089"/>
                <a:ext cx="362100" cy="0"/>
              </a:xfrm>
              <a:prstGeom prst="straightConnector1">
                <a:avLst/>
              </a:prstGeom>
              <a:noFill/>
              <a:ln w="28575" cap="flat" cmpd="sng">
                <a:solidFill>
                  <a:srgbClr val="999999"/>
                </a:solidFill>
                <a:prstDash val="solid"/>
                <a:round/>
                <a:headEnd type="none" w="med" len="med"/>
                <a:tailEnd type="none" w="med" len="med"/>
              </a:ln>
            </p:spPr>
          </p:cxnSp>
          <p:cxnSp>
            <p:nvCxnSpPr>
              <p:cNvPr id="427" name="Google Shape;427;p52"/>
              <p:cNvCxnSpPr/>
              <p:nvPr/>
            </p:nvCxnSpPr>
            <p:spPr>
              <a:xfrm>
                <a:off x="8244775" y="7514047"/>
                <a:ext cx="362100" cy="0"/>
              </a:xfrm>
              <a:prstGeom prst="straightConnector1">
                <a:avLst/>
              </a:prstGeom>
              <a:noFill/>
              <a:ln w="28575" cap="flat" cmpd="sng">
                <a:solidFill>
                  <a:srgbClr val="999999"/>
                </a:solidFill>
                <a:prstDash val="solid"/>
                <a:round/>
                <a:headEnd type="none" w="med" len="med"/>
                <a:tailEnd type="none" w="med" len="med"/>
              </a:ln>
            </p:spPr>
          </p:cxnSp>
          <p:cxnSp>
            <p:nvCxnSpPr>
              <p:cNvPr id="428" name="Google Shape;428;p52"/>
              <p:cNvCxnSpPr/>
              <p:nvPr/>
            </p:nvCxnSpPr>
            <p:spPr>
              <a:xfrm>
                <a:off x="8244775" y="7560005"/>
                <a:ext cx="362100" cy="0"/>
              </a:xfrm>
              <a:prstGeom prst="straightConnector1">
                <a:avLst/>
              </a:prstGeom>
              <a:noFill/>
              <a:ln w="28575" cap="flat" cmpd="sng">
                <a:solidFill>
                  <a:srgbClr val="999999"/>
                </a:solidFill>
                <a:prstDash val="solid"/>
                <a:round/>
                <a:headEnd type="none" w="med" len="med"/>
                <a:tailEnd type="none" w="med" len="med"/>
              </a:ln>
            </p:spPr>
          </p:cxnSp>
          <p:cxnSp>
            <p:nvCxnSpPr>
              <p:cNvPr id="429" name="Google Shape;429;p52"/>
              <p:cNvCxnSpPr/>
              <p:nvPr/>
            </p:nvCxnSpPr>
            <p:spPr>
              <a:xfrm>
                <a:off x="8244775" y="7605964"/>
                <a:ext cx="262500" cy="0"/>
              </a:xfrm>
              <a:prstGeom prst="straightConnector1">
                <a:avLst/>
              </a:prstGeom>
              <a:noFill/>
              <a:ln w="28575" cap="flat" cmpd="sng">
                <a:solidFill>
                  <a:srgbClr val="999999"/>
                </a:solidFill>
                <a:prstDash val="solid"/>
                <a:round/>
                <a:headEnd type="none" w="med" len="med"/>
                <a:tailEnd type="none" w="med" len="med"/>
              </a:ln>
            </p:spPr>
          </p:cxnSp>
          <p:cxnSp>
            <p:nvCxnSpPr>
              <p:cNvPr id="430" name="Google Shape;430;p52"/>
              <p:cNvCxnSpPr/>
              <p:nvPr/>
            </p:nvCxnSpPr>
            <p:spPr>
              <a:xfrm>
                <a:off x="8244775" y="8091525"/>
                <a:ext cx="362100" cy="0"/>
              </a:xfrm>
              <a:prstGeom prst="straightConnector1">
                <a:avLst/>
              </a:prstGeom>
              <a:noFill/>
              <a:ln w="28575" cap="flat" cmpd="sng">
                <a:solidFill>
                  <a:srgbClr val="999999"/>
                </a:solidFill>
                <a:prstDash val="solid"/>
                <a:round/>
                <a:headEnd type="none" w="med" len="med"/>
                <a:tailEnd type="none" w="med" len="med"/>
              </a:ln>
            </p:spPr>
          </p:cxnSp>
          <p:cxnSp>
            <p:nvCxnSpPr>
              <p:cNvPr id="431" name="Google Shape;431;p52"/>
              <p:cNvCxnSpPr/>
              <p:nvPr/>
            </p:nvCxnSpPr>
            <p:spPr>
              <a:xfrm>
                <a:off x="8244775" y="8137483"/>
                <a:ext cx="362100" cy="0"/>
              </a:xfrm>
              <a:prstGeom prst="straightConnector1">
                <a:avLst/>
              </a:prstGeom>
              <a:noFill/>
              <a:ln w="28575" cap="flat" cmpd="sng">
                <a:solidFill>
                  <a:srgbClr val="999999"/>
                </a:solidFill>
                <a:prstDash val="solid"/>
                <a:round/>
                <a:headEnd type="none" w="med" len="med"/>
                <a:tailEnd type="none" w="med" len="med"/>
              </a:ln>
            </p:spPr>
          </p:cxnSp>
        </p:grpSp>
        <p:grpSp>
          <p:nvGrpSpPr>
            <p:cNvPr id="432" name="Google Shape;432;p52"/>
            <p:cNvGrpSpPr/>
            <p:nvPr/>
          </p:nvGrpSpPr>
          <p:grpSpPr>
            <a:xfrm>
              <a:off x="15750052" y="3334810"/>
              <a:ext cx="709141" cy="1292579"/>
              <a:chOff x="8698830" y="7774890"/>
              <a:chExt cx="349675" cy="633276"/>
            </a:xfrm>
          </p:grpSpPr>
          <p:pic>
            <p:nvPicPr>
              <p:cNvPr id="433" name="Google Shape;433;p52"/>
              <p:cNvPicPr preferRelativeResize="0"/>
              <p:nvPr/>
            </p:nvPicPr>
            <p:blipFill>
              <a:blip r:embed="rId5">
                <a:alphaModFix/>
              </a:blip>
              <a:stretch>
                <a:fillRect/>
              </a:stretch>
            </p:blipFill>
            <p:spPr>
              <a:xfrm rot="10800000">
                <a:off x="8698830" y="7774890"/>
                <a:ext cx="349675" cy="633276"/>
              </a:xfrm>
              <a:prstGeom prst="rect">
                <a:avLst/>
              </a:prstGeom>
              <a:noFill/>
              <a:ln>
                <a:noFill/>
              </a:ln>
            </p:spPr>
          </p:pic>
          <p:sp>
            <p:nvSpPr>
              <p:cNvPr id="434" name="Google Shape;434;p52"/>
              <p:cNvSpPr/>
              <p:nvPr/>
            </p:nvSpPr>
            <p:spPr>
              <a:xfrm>
                <a:off x="8755005" y="7847624"/>
                <a:ext cx="257700" cy="171900"/>
              </a:xfrm>
              <a:prstGeom prst="rect">
                <a:avLst/>
              </a:prstGeom>
              <a:solidFill>
                <a:srgbClr val="EA4335"/>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cxnSp>
            <p:nvCxnSpPr>
              <p:cNvPr id="435" name="Google Shape;435;p52"/>
              <p:cNvCxnSpPr/>
              <p:nvPr/>
            </p:nvCxnSpPr>
            <p:spPr>
              <a:xfrm>
                <a:off x="8755007" y="8068550"/>
                <a:ext cx="257700" cy="0"/>
              </a:xfrm>
              <a:prstGeom prst="straightConnector1">
                <a:avLst/>
              </a:prstGeom>
              <a:noFill/>
              <a:ln w="28575" cap="flat" cmpd="sng">
                <a:solidFill>
                  <a:srgbClr val="999999"/>
                </a:solidFill>
                <a:prstDash val="solid"/>
                <a:round/>
                <a:headEnd type="none" w="med" len="med"/>
                <a:tailEnd type="none" w="med" len="med"/>
              </a:ln>
            </p:spPr>
          </p:cxnSp>
          <p:cxnSp>
            <p:nvCxnSpPr>
              <p:cNvPr id="436" name="Google Shape;436;p52"/>
              <p:cNvCxnSpPr/>
              <p:nvPr/>
            </p:nvCxnSpPr>
            <p:spPr>
              <a:xfrm>
                <a:off x="8755007" y="8114508"/>
                <a:ext cx="257700" cy="0"/>
              </a:xfrm>
              <a:prstGeom prst="straightConnector1">
                <a:avLst/>
              </a:prstGeom>
              <a:noFill/>
              <a:ln w="28575" cap="flat" cmpd="sng">
                <a:solidFill>
                  <a:srgbClr val="999999"/>
                </a:solidFill>
                <a:prstDash val="solid"/>
                <a:round/>
                <a:headEnd type="none" w="med" len="med"/>
                <a:tailEnd type="none" w="med" len="med"/>
              </a:ln>
            </p:spPr>
          </p:cxnSp>
          <p:cxnSp>
            <p:nvCxnSpPr>
              <p:cNvPr id="437" name="Google Shape;437;p52"/>
              <p:cNvCxnSpPr/>
              <p:nvPr/>
            </p:nvCxnSpPr>
            <p:spPr>
              <a:xfrm>
                <a:off x="8755007" y="8160467"/>
                <a:ext cx="257700" cy="0"/>
              </a:xfrm>
              <a:prstGeom prst="straightConnector1">
                <a:avLst/>
              </a:prstGeom>
              <a:noFill/>
              <a:ln w="28575" cap="flat" cmpd="sng">
                <a:solidFill>
                  <a:srgbClr val="999999"/>
                </a:solidFill>
                <a:prstDash val="solid"/>
                <a:round/>
                <a:headEnd type="none" w="med" len="med"/>
                <a:tailEnd type="none" w="med" len="med"/>
              </a:ln>
            </p:spPr>
          </p:cxnSp>
          <p:cxnSp>
            <p:nvCxnSpPr>
              <p:cNvPr id="438" name="Google Shape;438;p52"/>
              <p:cNvCxnSpPr/>
              <p:nvPr/>
            </p:nvCxnSpPr>
            <p:spPr>
              <a:xfrm>
                <a:off x="8755007" y="8206425"/>
                <a:ext cx="186900" cy="0"/>
              </a:xfrm>
              <a:prstGeom prst="straightConnector1">
                <a:avLst/>
              </a:prstGeom>
              <a:noFill/>
              <a:ln w="28575" cap="flat" cmpd="sng">
                <a:solidFill>
                  <a:srgbClr val="999999"/>
                </a:solidFill>
                <a:prstDash val="solid"/>
                <a:round/>
                <a:headEnd type="none" w="med" len="med"/>
                <a:tailEnd type="none" w="med" len="med"/>
              </a:ln>
            </p:spPr>
          </p:cxnSp>
        </p:grpSp>
      </p:grpSp>
      <p:sp>
        <p:nvSpPr>
          <p:cNvPr id="439" name="Google Shape;439;p52"/>
          <p:cNvSpPr/>
          <p:nvPr/>
        </p:nvSpPr>
        <p:spPr>
          <a:xfrm>
            <a:off x="1192200" y="3326817"/>
            <a:ext cx="9753600" cy="798600"/>
          </a:xfrm>
          <a:prstGeom prst="rect">
            <a:avLst/>
          </a:prstGeom>
          <a:solidFill>
            <a:srgbClr val="FFF2CC"/>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40" name="Google Shape;440;p52"/>
          <p:cNvSpPr txBox="1"/>
          <p:nvPr/>
        </p:nvSpPr>
        <p:spPr>
          <a:xfrm>
            <a:off x="1214917" y="3349517"/>
            <a:ext cx="3167800" cy="798600"/>
          </a:xfrm>
          <a:prstGeom prst="rect">
            <a:avLst/>
          </a:prstGeom>
          <a:noFill/>
          <a:ln>
            <a:noFill/>
          </a:ln>
        </p:spPr>
        <p:txBody>
          <a:bodyPr spcFirstLastPara="1" wrap="square" lIns="60950" tIns="60950" rIns="60950" bIns="60950" anchor="t" anchorCtr="0">
            <a:noAutofit/>
          </a:bodyPr>
          <a:lstStyle/>
          <a:p>
            <a:pPr algn="ctr" defTabSz="609630">
              <a:lnSpc>
                <a:spcPct val="115000"/>
              </a:lnSpc>
              <a:buClr>
                <a:srgbClr val="000000"/>
              </a:buClr>
            </a:pPr>
            <a:r>
              <a:rPr lang="en" sz="2000" kern="0">
                <a:solidFill>
                  <a:srgbClr val="3C4043"/>
                </a:solidFill>
                <a:latin typeface="Google Sans"/>
                <a:ea typeface="Google Sans"/>
                <a:cs typeface="Google Sans"/>
                <a:sym typeface="Google Sans"/>
              </a:rPr>
              <a:t>Infrastructure as a service</a:t>
            </a:r>
            <a:endParaRPr sz="2000" kern="0">
              <a:solidFill>
                <a:srgbClr val="3C4043"/>
              </a:solidFill>
              <a:latin typeface="Google Sans"/>
              <a:ea typeface="Google Sans"/>
              <a:cs typeface="Google Sans"/>
              <a:sym typeface="Google Sans"/>
            </a:endParaRPr>
          </a:p>
          <a:p>
            <a:pPr algn="ctr" defTabSz="609630">
              <a:lnSpc>
                <a:spcPct val="115000"/>
              </a:lnSpc>
              <a:buClr>
                <a:srgbClr val="000000"/>
              </a:buClr>
            </a:pPr>
            <a:r>
              <a:rPr lang="en" sz="2000" b="1" kern="0">
                <a:solidFill>
                  <a:srgbClr val="3C4043"/>
                </a:solidFill>
                <a:latin typeface="Google Sans"/>
                <a:ea typeface="Google Sans"/>
                <a:cs typeface="Google Sans"/>
                <a:sym typeface="Google Sans"/>
              </a:rPr>
              <a:t>(IaaS)</a:t>
            </a:r>
            <a:endParaRPr sz="933" b="1" kern="0">
              <a:solidFill>
                <a:srgbClr val="3C4043"/>
              </a:solidFill>
              <a:latin typeface="Arial"/>
              <a:cs typeface="Arial"/>
              <a:sym typeface="Arial"/>
            </a:endParaRPr>
          </a:p>
        </p:txBody>
      </p:sp>
      <p:sp>
        <p:nvSpPr>
          <p:cNvPr id="441" name="Google Shape;441;p52"/>
          <p:cNvSpPr txBox="1"/>
          <p:nvPr/>
        </p:nvSpPr>
        <p:spPr>
          <a:xfrm>
            <a:off x="4512100" y="3349517"/>
            <a:ext cx="3167800" cy="798600"/>
          </a:xfrm>
          <a:prstGeom prst="rect">
            <a:avLst/>
          </a:prstGeom>
          <a:noFill/>
          <a:ln>
            <a:noFill/>
          </a:ln>
        </p:spPr>
        <p:txBody>
          <a:bodyPr spcFirstLastPara="1" wrap="square" lIns="60950" tIns="60950" rIns="60950" bIns="60950" anchor="t" anchorCtr="0">
            <a:noAutofit/>
          </a:bodyPr>
          <a:lstStyle/>
          <a:p>
            <a:pPr algn="ctr" defTabSz="609630">
              <a:lnSpc>
                <a:spcPct val="115000"/>
              </a:lnSpc>
              <a:buClr>
                <a:srgbClr val="000000"/>
              </a:buClr>
            </a:pPr>
            <a:r>
              <a:rPr lang="en" sz="2000" kern="0">
                <a:solidFill>
                  <a:srgbClr val="3C4043"/>
                </a:solidFill>
                <a:latin typeface="Google Sans"/>
                <a:ea typeface="Google Sans"/>
                <a:cs typeface="Google Sans"/>
                <a:sym typeface="Google Sans"/>
              </a:rPr>
              <a:t>Platform as a service</a:t>
            </a:r>
            <a:endParaRPr sz="2000" kern="0">
              <a:solidFill>
                <a:srgbClr val="3C4043"/>
              </a:solidFill>
              <a:latin typeface="Google Sans"/>
              <a:ea typeface="Google Sans"/>
              <a:cs typeface="Google Sans"/>
              <a:sym typeface="Google Sans"/>
            </a:endParaRPr>
          </a:p>
          <a:p>
            <a:pPr algn="ctr" defTabSz="609630">
              <a:lnSpc>
                <a:spcPct val="115000"/>
              </a:lnSpc>
              <a:buClr>
                <a:srgbClr val="000000"/>
              </a:buClr>
            </a:pPr>
            <a:r>
              <a:rPr lang="en" sz="2000" b="1" kern="0">
                <a:solidFill>
                  <a:srgbClr val="3C4043"/>
                </a:solidFill>
                <a:latin typeface="Google Sans"/>
                <a:ea typeface="Google Sans"/>
                <a:cs typeface="Google Sans"/>
                <a:sym typeface="Google Sans"/>
              </a:rPr>
              <a:t>(PaaS)</a:t>
            </a:r>
            <a:endParaRPr sz="933" b="1" kern="0">
              <a:solidFill>
                <a:srgbClr val="3C4043"/>
              </a:solidFill>
              <a:latin typeface="Arial"/>
              <a:cs typeface="Arial"/>
              <a:sym typeface="Arial"/>
            </a:endParaRPr>
          </a:p>
        </p:txBody>
      </p:sp>
      <p:sp>
        <p:nvSpPr>
          <p:cNvPr id="442" name="Google Shape;442;p52"/>
          <p:cNvSpPr txBox="1"/>
          <p:nvPr/>
        </p:nvSpPr>
        <p:spPr>
          <a:xfrm>
            <a:off x="7814100" y="3349517"/>
            <a:ext cx="3167800" cy="798600"/>
          </a:xfrm>
          <a:prstGeom prst="rect">
            <a:avLst/>
          </a:prstGeom>
          <a:noFill/>
          <a:ln>
            <a:noFill/>
          </a:ln>
        </p:spPr>
        <p:txBody>
          <a:bodyPr spcFirstLastPara="1" wrap="square" lIns="60950" tIns="60950" rIns="60950" bIns="60950" anchor="t" anchorCtr="0">
            <a:noAutofit/>
          </a:bodyPr>
          <a:lstStyle/>
          <a:p>
            <a:pPr algn="ctr" defTabSz="609630">
              <a:lnSpc>
                <a:spcPct val="115000"/>
              </a:lnSpc>
              <a:buClr>
                <a:srgbClr val="000000"/>
              </a:buClr>
            </a:pPr>
            <a:r>
              <a:rPr lang="en" sz="2000" kern="0">
                <a:solidFill>
                  <a:srgbClr val="3C4043"/>
                </a:solidFill>
                <a:latin typeface="Google Sans"/>
                <a:ea typeface="Google Sans"/>
                <a:cs typeface="Google Sans"/>
                <a:sym typeface="Google Sans"/>
              </a:rPr>
              <a:t>Software as a service</a:t>
            </a:r>
            <a:endParaRPr sz="2000" kern="0">
              <a:solidFill>
                <a:srgbClr val="3C4043"/>
              </a:solidFill>
              <a:latin typeface="Google Sans"/>
              <a:ea typeface="Google Sans"/>
              <a:cs typeface="Google Sans"/>
              <a:sym typeface="Google Sans"/>
            </a:endParaRPr>
          </a:p>
          <a:p>
            <a:pPr algn="ctr" defTabSz="609630">
              <a:lnSpc>
                <a:spcPct val="115000"/>
              </a:lnSpc>
              <a:buClr>
                <a:srgbClr val="000000"/>
              </a:buClr>
            </a:pPr>
            <a:r>
              <a:rPr lang="en" sz="2000" b="1" kern="0">
                <a:solidFill>
                  <a:srgbClr val="3C4043"/>
                </a:solidFill>
                <a:latin typeface="Google Sans"/>
                <a:ea typeface="Google Sans"/>
                <a:cs typeface="Google Sans"/>
                <a:sym typeface="Google Sans"/>
              </a:rPr>
              <a:t>(SaaS)</a:t>
            </a:r>
            <a:endParaRPr sz="933" b="1" kern="0">
              <a:solidFill>
                <a:srgbClr val="3C4043"/>
              </a:solidFill>
              <a:latin typeface="Arial"/>
              <a:cs typeface="Arial"/>
              <a:sym typeface="Arial"/>
            </a:endParaRPr>
          </a:p>
        </p:txBody>
      </p:sp>
      <p:cxnSp>
        <p:nvCxnSpPr>
          <p:cNvPr id="443" name="Google Shape;443;p52"/>
          <p:cNvCxnSpPr/>
          <p:nvPr/>
        </p:nvCxnSpPr>
        <p:spPr>
          <a:xfrm flipH="1">
            <a:off x="4456250" y="1584817"/>
            <a:ext cx="6000" cy="4541800"/>
          </a:xfrm>
          <a:prstGeom prst="straightConnector1">
            <a:avLst/>
          </a:prstGeom>
          <a:noFill/>
          <a:ln w="9525" cap="flat" cmpd="sng">
            <a:solidFill>
              <a:schemeClr val="accent2"/>
            </a:solidFill>
            <a:prstDash val="dot"/>
            <a:round/>
            <a:headEnd type="none" w="med" len="med"/>
            <a:tailEnd type="none" w="med" len="med"/>
          </a:ln>
        </p:spPr>
      </p:cxnSp>
      <p:cxnSp>
        <p:nvCxnSpPr>
          <p:cNvPr id="444" name="Google Shape;444;p52"/>
          <p:cNvCxnSpPr/>
          <p:nvPr/>
        </p:nvCxnSpPr>
        <p:spPr>
          <a:xfrm flipH="1">
            <a:off x="7707450" y="1584817"/>
            <a:ext cx="6000" cy="4541800"/>
          </a:xfrm>
          <a:prstGeom prst="straightConnector1">
            <a:avLst/>
          </a:prstGeom>
          <a:noFill/>
          <a:ln w="9525" cap="flat" cmpd="sng">
            <a:solidFill>
              <a:schemeClr val="accent2"/>
            </a:solidFill>
            <a:prstDash val="dot"/>
            <a:round/>
            <a:headEnd type="none" w="med" len="med"/>
            <a:tailEnd type="none" w="med" len="med"/>
          </a:ln>
        </p:spPr>
      </p:cxnSp>
      <p:sp>
        <p:nvSpPr>
          <p:cNvPr id="445" name="Google Shape;445;p52"/>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IaaS versus PaaS versus SaaS</a:t>
            </a:r>
            <a:endParaRPr/>
          </a:p>
        </p:txBody>
      </p:sp>
      <p:grpSp>
        <p:nvGrpSpPr>
          <p:cNvPr id="446" name="Google Shape;446;p52"/>
          <p:cNvGrpSpPr/>
          <p:nvPr/>
        </p:nvGrpSpPr>
        <p:grpSpPr>
          <a:xfrm>
            <a:off x="4739879" y="1326583"/>
            <a:ext cx="2712243" cy="1973598"/>
            <a:chOff x="7367100" y="1990188"/>
            <a:chExt cx="3553777" cy="2588665"/>
          </a:xfrm>
        </p:grpSpPr>
        <p:pic>
          <p:nvPicPr>
            <p:cNvPr id="447" name="Google Shape;447;p52"/>
            <p:cNvPicPr preferRelativeResize="0"/>
            <p:nvPr/>
          </p:nvPicPr>
          <p:blipFill>
            <a:blip r:embed="rId6">
              <a:alphaModFix/>
            </a:blip>
            <a:stretch>
              <a:fillRect/>
            </a:stretch>
          </p:blipFill>
          <p:spPr>
            <a:xfrm>
              <a:off x="7367100" y="1990188"/>
              <a:ext cx="3553777" cy="2588665"/>
            </a:xfrm>
            <a:prstGeom prst="rect">
              <a:avLst/>
            </a:prstGeom>
            <a:noFill/>
            <a:ln>
              <a:noFill/>
            </a:ln>
          </p:spPr>
        </p:pic>
        <p:grpSp>
          <p:nvGrpSpPr>
            <p:cNvPr id="448" name="Google Shape;448;p52"/>
            <p:cNvGrpSpPr/>
            <p:nvPr/>
          </p:nvGrpSpPr>
          <p:grpSpPr>
            <a:xfrm>
              <a:off x="8462377" y="2754284"/>
              <a:ext cx="1363252" cy="1363252"/>
              <a:chOff x="6183000" y="5220252"/>
              <a:chExt cx="1694954" cy="1694954"/>
            </a:xfrm>
          </p:grpSpPr>
          <p:grpSp>
            <p:nvGrpSpPr>
              <p:cNvPr id="449" name="Google Shape;449;p52"/>
              <p:cNvGrpSpPr/>
              <p:nvPr/>
            </p:nvGrpSpPr>
            <p:grpSpPr>
              <a:xfrm rot="2700000">
                <a:off x="6760180" y="5139513"/>
                <a:ext cx="540595" cy="1856432"/>
                <a:chOff x="6359325" y="6070522"/>
                <a:chExt cx="540600" cy="1856450"/>
              </a:xfrm>
            </p:grpSpPr>
            <p:sp>
              <p:nvSpPr>
                <p:cNvPr id="450" name="Google Shape;450;p52"/>
                <p:cNvSpPr/>
                <p:nvPr/>
              </p:nvSpPr>
              <p:spPr>
                <a:xfrm>
                  <a:off x="6359325" y="6108925"/>
                  <a:ext cx="540600" cy="540600"/>
                </a:xfrm>
                <a:prstGeom prst="ellipse">
                  <a:avLst/>
                </a:prstGeom>
                <a:solidFill>
                  <a:srgbClr val="34A853"/>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51" name="Google Shape;451;p52"/>
                <p:cNvSpPr/>
                <p:nvPr/>
              </p:nvSpPr>
              <p:spPr>
                <a:xfrm>
                  <a:off x="6359325" y="7332000"/>
                  <a:ext cx="540600" cy="540600"/>
                </a:xfrm>
                <a:prstGeom prst="ellipse">
                  <a:avLst/>
                </a:prstGeom>
                <a:solidFill>
                  <a:srgbClr val="34A853"/>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52" name="Google Shape;452;p52"/>
                <p:cNvSpPr/>
                <p:nvPr/>
              </p:nvSpPr>
              <p:spPr>
                <a:xfrm>
                  <a:off x="6516075" y="6379275"/>
                  <a:ext cx="227100" cy="1200600"/>
                </a:xfrm>
                <a:prstGeom prst="rect">
                  <a:avLst/>
                </a:prstGeom>
                <a:solidFill>
                  <a:srgbClr val="34A853"/>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53" name="Google Shape;453;p52"/>
                <p:cNvSpPr/>
                <p:nvPr/>
              </p:nvSpPr>
              <p:spPr>
                <a:xfrm>
                  <a:off x="6516075" y="6070522"/>
                  <a:ext cx="227100" cy="347100"/>
                </a:xfrm>
                <a:prstGeom prst="rect">
                  <a:avLst/>
                </a:prstGeom>
                <a:solidFill>
                  <a:srgbClr val="FFFFFF"/>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54" name="Google Shape;454;p52"/>
                <p:cNvSpPr/>
                <p:nvPr/>
              </p:nvSpPr>
              <p:spPr>
                <a:xfrm>
                  <a:off x="6516075" y="7579872"/>
                  <a:ext cx="227100" cy="347100"/>
                </a:xfrm>
                <a:prstGeom prst="rect">
                  <a:avLst/>
                </a:prstGeom>
                <a:solidFill>
                  <a:srgbClr val="FFFFFF"/>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grpSp>
          <p:grpSp>
            <p:nvGrpSpPr>
              <p:cNvPr id="455" name="Google Shape;455;p52"/>
              <p:cNvGrpSpPr/>
              <p:nvPr/>
            </p:nvGrpSpPr>
            <p:grpSpPr>
              <a:xfrm rot="-2700000">
                <a:off x="6868304" y="5126862"/>
                <a:ext cx="324358" cy="1881744"/>
                <a:chOff x="5689325" y="7405625"/>
                <a:chExt cx="378600" cy="2196425"/>
              </a:xfrm>
            </p:grpSpPr>
            <p:sp>
              <p:nvSpPr>
                <p:cNvPr id="456" name="Google Shape;456;p52"/>
                <p:cNvSpPr/>
                <p:nvPr/>
              </p:nvSpPr>
              <p:spPr>
                <a:xfrm>
                  <a:off x="5830775" y="7639800"/>
                  <a:ext cx="95700" cy="1075800"/>
                </a:xfrm>
                <a:prstGeom prst="rect">
                  <a:avLst/>
                </a:prstGeom>
                <a:solidFill>
                  <a:srgbClr val="EA4335"/>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57" name="Google Shape;457;p52"/>
                <p:cNvSpPr/>
                <p:nvPr/>
              </p:nvSpPr>
              <p:spPr>
                <a:xfrm rot="10800000">
                  <a:off x="5689325" y="8672050"/>
                  <a:ext cx="378600" cy="930000"/>
                </a:xfrm>
                <a:prstGeom prst="round2SameRect">
                  <a:avLst>
                    <a:gd name="adj1" fmla="val 50000"/>
                    <a:gd name="adj2" fmla="val 0"/>
                  </a:avLst>
                </a:prstGeom>
                <a:solidFill>
                  <a:srgbClr val="EA4335"/>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58" name="Google Shape;458;p52"/>
                <p:cNvSpPr/>
                <p:nvPr/>
              </p:nvSpPr>
              <p:spPr>
                <a:xfrm>
                  <a:off x="5786700" y="7405625"/>
                  <a:ext cx="183900" cy="294300"/>
                </a:xfrm>
                <a:prstGeom prst="trapezoid">
                  <a:avLst>
                    <a:gd name="adj" fmla="val 25000"/>
                  </a:avLst>
                </a:prstGeom>
                <a:solidFill>
                  <a:srgbClr val="EA4335"/>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59" name="Google Shape;459;p52"/>
                <p:cNvSpPr/>
                <p:nvPr/>
              </p:nvSpPr>
              <p:spPr>
                <a:xfrm rot="10800000">
                  <a:off x="5786650" y="7700075"/>
                  <a:ext cx="183900" cy="128400"/>
                </a:xfrm>
                <a:prstGeom prst="trapezoid">
                  <a:avLst>
                    <a:gd name="adj" fmla="val 25000"/>
                  </a:avLst>
                </a:prstGeom>
                <a:solidFill>
                  <a:srgbClr val="EA4335"/>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grpSp>
        </p:grpSp>
      </p:grpSp>
      <p:sp>
        <p:nvSpPr>
          <p:cNvPr id="460" name="Google Shape;460;p52"/>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7">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grpSp>
        <p:nvGrpSpPr>
          <p:cNvPr id="465" name="Google Shape;465;p53"/>
          <p:cNvGrpSpPr/>
          <p:nvPr/>
        </p:nvGrpSpPr>
        <p:grpSpPr>
          <a:xfrm>
            <a:off x="7088825" y="1880402"/>
            <a:ext cx="2182400" cy="1653184"/>
            <a:chOff x="10896150" y="2744403"/>
            <a:chExt cx="3273600" cy="2479776"/>
          </a:xfrm>
        </p:grpSpPr>
        <p:pic>
          <p:nvPicPr>
            <p:cNvPr id="466" name="Google Shape;466;p53" descr="Cloud-Functions_256px.png"/>
            <p:cNvPicPr preferRelativeResize="0"/>
            <p:nvPr/>
          </p:nvPicPr>
          <p:blipFill rotWithShape="1">
            <a:blip r:embed="rId3">
              <a:alphaModFix/>
            </a:blip>
            <a:srcRect t="5092" b="5092"/>
            <a:stretch/>
          </p:blipFill>
          <p:spPr>
            <a:xfrm>
              <a:off x="11762850" y="2744403"/>
              <a:ext cx="1540200" cy="1383600"/>
            </a:xfrm>
            <a:prstGeom prst="rect">
              <a:avLst/>
            </a:prstGeom>
            <a:noFill/>
            <a:ln>
              <a:noFill/>
            </a:ln>
          </p:spPr>
        </p:pic>
        <p:sp>
          <p:nvSpPr>
            <p:cNvPr id="467" name="Google Shape;467;p53"/>
            <p:cNvSpPr txBox="1"/>
            <p:nvPr/>
          </p:nvSpPr>
          <p:spPr>
            <a:xfrm>
              <a:off x="10896150" y="4409979"/>
              <a:ext cx="3273600" cy="814200"/>
            </a:xfrm>
            <a:prstGeom prst="rect">
              <a:avLst/>
            </a:prstGeom>
            <a:noFill/>
            <a:ln>
              <a:noFill/>
            </a:ln>
          </p:spPr>
          <p:txBody>
            <a:bodyPr spcFirstLastPara="1" wrap="square" lIns="91433" tIns="91433" rIns="91433" bIns="91433" anchor="ctr" anchorCtr="0">
              <a:noAutofit/>
            </a:bodyPr>
            <a:lstStyle/>
            <a:p>
              <a:pPr algn="ctr" defTabSz="609630">
                <a:buClr>
                  <a:srgbClr val="000000"/>
                </a:buClr>
              </a:pPr>
              <a:r>
                <a:rPr lang="en" sz="1867" kern="0">
                  <a:solidFill>
                    <a:srgbClr val="3C4043"/>
                  </a:solidFill>
                  <a:latin typeface="Google Sans"/>
                  <a:ea typeface="Google Sans"/>
                  <a:cs typeface="Google Sans"/>
                  <a:sym typeface="Google Sans"/>
                </a:rPr>
                <a:t>Cloud</a:t>
              </a:r>
              <a:endParaRPr sz="1867" kern="0">
                <a:solidFill>
                  <a:srgbClr val="3C4043"/>
                </a:solidFill>
                <a:latin typeface="Google Sans"/>
                <a:ea typeface="Google Sans"/>
                <a:cs typeface="Google Sans"/>
                <a:sym typeface="Google Sans"/>
              </a:endParaRPr>
            </a:p>
            <a:p>
              <a:pPr algn="ctr" defTabSz="609630">
                <a:buClr>
                  <a:srgbClr val="000000"/>
                </a:buClr>
              </a:pPr>
              <a:r>
                <a:rPr lang="en" sz="1867" kern="0">
                  <a:solidFill>
                    <a:srgbClr val="3C4043"/>
                  </a:solidFill>
                  <a:latin typeface="Google Sans"/>
                  <a:ea typeface="Google Sans"/>
                  <a:cs typeface="Google Sans"/>
                  <a:sym typeface="Google Sans"/>
                </a:rPr>
                <a:t>Functions</a:t>
              </a:r>
              <a:endParaRPr sz="1867" kern="0">
                <a:solidFill>
                  <a:srgbClr val="3C4043"/>
                </a:solidFill>
                <a:latin typeface="Google Sans"/>
                <a:ea typeface="Google Sans"/>
                <a:cs typeface="Google Sans"/>
                <a:sym typeface="Google Sans"/>
              </a:endParaRPr>
            </a:p>
          </p:txBody>
        </p:sp>
      </p:grpSp>
      <p:sp>
        <p:nvSpPr>
          <p:cNvPr id="468" name="Google Shape;468;p53"/>
          <p:cNvSpPr txBox="1"/>
          <p:nvPr/>
        </p:nvSpPr>
        <p:spPr>
          <a:xfrm>
            <a:off x="7528983" y="4129975"/>
            <a:ext cx="1354000" cy="542800"/>
          </a:xfrm>
          <a:prstGeom prst="rect">
            <a:avLst/>
          </a:prstGeom>
          <a:noFill/>
          <a:ln>
            <a:noFill/>
          </a:ln>
        </p:spPr>
        <p:txBody>
          <a:bodyPr spcFirstLastPara="1" wrap="square" lIns="91433" tIns="91433" rIns="91433" bIns="91433" anchor="t" anchorCtr="0">
            <a:noAutofit/>
          </a:bodyPr>
          <a:lstStyle/>
          <a:p>
            <a:pPr algn="ctr" defTabSz="609630">
              <a:buClr>
                <a:srgbClr val="000000"/>
              </a:buClr>
            </a:pPr>
            <a:r>
              <a:rPr lang="en" sz="1867" kern="0">
                <a:solidFill>
                  <a:srgbClr val="3C4043"/>
                </a:solidFill>
                <a:latin typeface="Roboto"/>
                <a:ea typeface="Roboto"/>
                <a:cs typeface="Roboto"/>
                <a:sym typeface="Roboto"/>
              </a:rPr>
              <a:t>Serverless logic</a:t>
            </a:r>
            <a:endParaRPr sz="1867" kern="0">
              <a:solidFill>
                <a:srgbClr val="3C4043"/>
              </a:solidFill>
              <a:latin typeface="Roboto"/>
              <a:ea typeface="Roboto"/>
              <a:cs typeface="Roboto"/>
              <a:sym typeface="Roboto"/>
            </a:endParaRPr>
          </a:p>
        </p:txBody>
      </p:sp>
      <p:grpSp>
        <p:nvGrpSpPr>
          <p:cNvPr id="469" name="Google Shape;469;p53"/>
          <p:cNvGrpSpPr/>
          <p:nvPr/>
        </p:nvGrpSpPr>
        <p:grpSpPr>
          <a:xfrm>
            <a:off x="2877475" y="1880405"/>
            <a:ext cx="2183200" cy="1859055"/>
            <a:chOff x="4165150" y="2744407"/>
            <a:chExt cx="3274800" cy="2788582"/>
          </a:xfrm>
        </p:grpSpPr>
        <p:pic>
          <p:nvPicPr>
            <p:cNvPr id="470" name="Google Shape;470;p53" descr="Container-Engine_256px.png"/>
            <p:cNvPicPr preferRelativeResize="0"/>
            <p:nvPr/>
          </p:nvPicPr>
          <p:blipFill rotWithShape="1">
            <a:blip r:embed="rId4">
              <a:alphaModFix/>
            </a:blip>
            <a:srcRect t="5092" b="5092"/>
            <a:stretch/>
          </p:blipFill>
          <p:spPr>
            <a:xfrm>
              <a:off x="5032450" y="2744407"/>
              <a:ext cx="1540200" cy="1383600"/>
            </a:xfrm>
            <a:prstGeom prst="rect">
              <a:avLst/>
            </a:prstGeom>
            <a:noFill/>
            <a:ln>
              <a:noFill/>
            </a:ln>
          </p:spPr>
        </p:pic>
        <p:sp>
          <p:nvSpPr>
            <p:cNvPr id="471" name="Google Shape;471;p53"/>
            <p:cNvSpPr txBox="1"/>
            <p:nvPr/>
          </p:nvSpPr>
          <p:spPr>
            <a:xfrm>
              <a:off x="4165150" y="4718789"/>
              <a:ext cx="3274800" cy="814200"/>
            </a:xfrm>
            <a:prstGeom prst="rect">
              <a:avLst/>
            </a:prstGeom>
            <a:noFill/>
            <a:ln>
              <a:noFill/>
            </a:ln>
          </p:spPr>
          <p:txBody>
            <a:bodyPr spcFirstLastPara="1" wrap="square" lIns="91433" tIns="91433" rIns="91433" bIns="91433" anchor="ctr" anchorCtr="0">
              <a:noAutofit/>
            </a:bodyPr>
            <a:lstStyle/>
            <a:p>
              <a:pPr algn="ctr" defTabSz="609630">
                <a:buClr>
                  <a:srgbClr val="000000"/>
                </a:buClr>
              </a:pPr>
              <a:r>
                <a:rPr lang="en" sz="1867" kern="0">
                  <a:solidFill>
                    <a:srgbClr val="3C4043"/>
                  </a:solidFill>
                  <a:latin typeface="Google Sans"/>
                  <a:ea typeface="Google Sans"/>
                  <a:cs typeface="Google Sans"/>
                  <a:sym typeface="Google Sans"/>
                </a:rPr>
                <a:t>Google Kubernetes </a:t>
              </a:r>
              <a:r>
                <a:rPr lang="en" sz="1867" kern="0">
                  <a:solidFill>
                    <a:srgbClr val="434343"/>
                  </a:solidFill>
                  <a:latin typeface="Google Sans"/>
                  <a:ea typeface="Google Sans"/>
                  <a:cs typeface="Google Sans"/>
                  <a:sym typeface="Google Sans"/>
                </a:rPr>
                <a:t>Engine</a:t>
              </a:r>
              <a:endParaRPr sz="1867" kern="0">
                <a:solidFill>
                  <a:srgbClr val="434343"/>
                </a:solidFill>
                <a:latin typeface="Google Sans"/>
                <a:ea typeface="Google Sans"/>
                <a:cs typeface="Google Sans"/>
                <a:sym typeface="Google Sans"/>
              </a:endParaRPr>
            </a:p>
          </p:txBody>
        </p:sp>
      </p:grpSp>
      <p:sp>
        <p:nvSpPr>
          <p:cNvPr id="472" name="Google Shape;472;p53"/>
          <p:cNvSpPr txBox="1"/>
          <p:nvPr/>
        </p:nvSpPr>
        <p:spPr>
          <a:xfrm>
            <a:off x="3292967" y="4129975"/>
            <a:ext cx="1354000" cy="542800"/>
          </a:xfrm>
          <a:prstGeom prst="rect">
            <a:avLst/>
          </a:prstGeom>
          <a:noFill/>
          <a:ln>
            <a:noFill/>
          </a:ln>
        </p:spPr>
        <p:txBody>
          <a:bodyPr spcFirstLastPara="1" wrap="square" lIns="91433" tIns="91433" rIns="91433" bIns="91433" anchor="t" anchorCtr="0">
            <a:noAutofit/>
          </a:bodyPr>
          <a:lstStyle/>
          <a:p>
            <a:pPr algn="ctr" defTabSz="609630">
              <a:buClr>
                <a:srgbClr val="000000"/>
              </a:buClr>
            </a:pPr>
            <a:r>
              <a:rPr lang="en" sz="1867" kern="0">
                <a:solidFill>
                  <a:srgbClr val="3C4043"/>
                </a:solidFill>
                <a:latin typeface="Roboto"/>
                <a:ea typeface="Roboto"/>
                <a:cs typeface="Roboto"/>
                <a:sym typeface="Roboto"/>
              </a:rPr>
              <a:t>Hybrid</a:t>
            </a:r>
            <a:endParaRPr sz="1867" kern="0">
              <a:solidFill>
                <a:srgbClr val="3C4043"/>
              </a:solidFill>
              <a:latin typeface="Roboto"/>
              <a:ea typeface="Roboto"/>
              <a:cs typeface="Roboto"/>
              <a:sym typeface="Roboto"/>
            </a:endParaRPr>
          </a:p>
        </p:txBody>
      </p:sp>
      <p:sp>
        <p:nvSpPr>
          <p:cNvPr id="473" name="Google Shape;473;p53"/>
          <p:cNvSpPr/>
          <p:nvPr/>
        </p:nvSpPr>
        <p:spPr>
          <a:xfrm>
            <a:off x="1200912" y="1597800"/>
            <a:ext cx="9759000" cy="3613800"/>
          </a:xfrm>
          <a:prstGeom prst="rect">
            <a:avLst/>
          </a:prstGeom>
          <a:solidFill>
            <a:srgbClr val="F6F6F6">
              <a:alpha val="80380"/>
            </a:srgbClr>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grpSp>
        <p:nvGrpSpPr>
          <p:cNvPr id="474" name="Google Shape;474;p53"/>
          <p:cNvGrpSpPr/>
          <p:nvPr/>
        </p:nvGrpSpPr>
        <p:grpSpPr>
          <a:xfrm>
            <a:off x="771400" y="1880397"/>
            <a:ext cx="2183200" cy="1666558"/>
            <a:chOff x="1080900" y="2744395"/>
            <a:chExt cx="3274800" cy="2499837"/>
          </a:xfrm>
        </p:grpSpPr>
        <p:pic>
          <p:nvPicPr>
            <p:cNvPr id="475" name="Google Shape;475;p53"/>
            <p:cNvPicPr preferRelativeResize="0"/>
            <p:nvPr/>
          </p:nvPicPr>
          <p:blipFill>
            <a:blip r:embed="rId5">
              <a:alphaModFix/>
            </a:blip>
            <a:stretch>
              <a:fillRect/>
            </a:stretch>
          </p:blipFill>
          <p:spPr>
            <a:xfrm>
              <a:off x="1948125" y="2744395"/>
              <a:ext cx="1540350" cy="1370898"/>
            </a:xfrm>
            <a:prstGeom prst="rect">
              <a:avLst/>
            </a:prstGeom>
            <a:noFill/>
            <a:ln>
              <a:noFill/>
            </a:ln>
          </p:spPr>
        </p:pic>
        <p:sp>
          <p:nvSpPr>
            <p:cNvPr id="476" name="Google Shape;476;p53"/>
            <p:cNvSpPr txBox="1"/>
            <p:nvPr/>
          </p:nvSpPr>
          <p:spPr>
            <a:xfrm>
              <a:off x="1080900" y="4430032"/>
              <a:ext cx="3274800" cy="814200"/>
            </a:xfrm>
            <a:prstGeom prst="rect">
              <a:avLst/>
            </a:prstGeom>
            <a:noFill/>
            <a:ln>
              <a:noFill/>
            </a:ln>
          </p:spPr>
          <p:txBody>
            <a:bodyPr spcFirstLastPara="1" wrap="square" lIns="91433" tIns="91433" rIns="91433" bIns="91433" anchor="ctr" anchorCtr="0">
              <a:noAutofit/>
            </a:bodyPr>
            <a:lstStyle/>
            <a:p>
              <a:pPr algn="ctr" defTabSz="609630">
                <a:buClr>
                  <a:srgbClr val="000000"/>
                </a:buClr>
              </a:pPr>
              <a:r>
                <a:rPr lang="en" sz="1867" kern="0">
                  <a:solidFill>
                    <a:srgbClr val="3C4043"/>
                  </a:solidFill>
                  <a:latin typeface="Google Sans"/>
                  <a:ea typeface="Google Sans"/>
                  <a:cs typeface="Google Sans"/>
                  <a:sym typeface="Google Sans"/>
                </a:rPr>
                <a:t>Compute</a:t>
              </a:r>
              <a:endParaRPr sz="1867" kern="0">
                <a:solidFill>
                  <a:srgbClr val="3C4043"/>
                </a:solidFill>
                <a:latin typeface="Google Sans"/>
                <a:ea typeface="Google Sans"/>
                <a:cs typeface="Google Sans"/>
                <a:sym typeface="Google Sans"/>
              </a:endParaRPr>
            </a:p>
            <a:p>
              <a:pPr algn="ctr" defTabSz="609630">
                <a:buClr>
                  <a:srgbClr val="000000"/>
                </a:buClr>
              </a:pPr>
              <a:r>
                <a:rPr lang="en" sz="1867" kern="0">
                  <a:solidFill>
                    <a:srgbClr val="3C4043"/>
                  </a:solidFill>
                  <a:latin typeface="Google Sans"/>
                  <a:ea typeface="Google Sans"/>
                  <a:cs typeface="Google Sans"/>
                  <a:sym typeface="Google Sans"/>
                </a:rPr>
                <a:t>Engine</a:t>
              </a:r>
              <a:endParaRPr sz="1867" kern="0">
                <a:solidFill>
                  <a:srgbClr val="3C4043"/>
                </a:solidFill>
                <a:latin typeface="Google Sans"/>
                <a:ea typeface="Google Sans"/>
                <a:cs typeface="Google Sans"/>
                <a:sym typeface="Google Sans"/>
              </a:endParaRPr>
            </a:p>
          </p:txBody>
        </p:sp>
      </p:grpSp>
      <p:grpSp>
        <p:nvGrpSpPr>
          <p:cNvPr id="477" name="Google Shape;477;p53"/>
          <p:cNvGrpSpPr/>
          <p:nvPr/>
        </p:nvGrpSpPr>
        <p:grpSpPr>
          <a:xfrm>
            <a:off x="4983550" y="1880409"/>
            <a:ext cx="2182400" cy="1652977"/>
            <a:chOff x="7990847" y="2744413"/>
            <a:chExt cx="3273600" cy="2479466"/>
          </a:xfrm>
        </p:grpSpPr>
        <p:pic>
          <p:nvPicPr>
            <p:cNvPr id="478" name="Google Shape;478;p53"/>
            <p:cNvPicPr preferRelativeResize="0"/>
            <p:nvPr/>
          </p:nvPicPr>
          <p:blipFill>
            <a:blip r:embed="rId6">
              <a:alphaModFix/>
            </a:blip>
            <a:stretch>
              <a:fillRect/>
            </a:stretch>
          </p:blipFill>
          <p:spPr>
            <a:xfrm>
              <a:off x="8857472" y="2744413"/>
              <a:ext cx="1540350" cy="1370881"/>
            </a:xfrm>
            <a:prstGeom prst="rect">
              <a:avLst/>
            </a:prstGeom>
            <a:noFill/>
            <a:ln>
              <a:noFill/>
            </a:ln>
          </p:spPr>
        </p:pic>
        <p:sp>
          <p:nvSpPr>
            <p:cNvPr id="479" name="Google Shape;479;p53"/>
            <p:cNvSpPr txBox="1"/>
            <p:nvPr/>
          </p:nvSpPr>
          <p:spPr>
            <a:xfrm>
              <a:off x="7990847" y="4409979"/>
              <a:ext cx="3273600" cy="813900"/>
            </a:xfrm>
            <a:prstGeom prst="rect">
              <a:avLst/>
            </a:prstGeom>
            <a:noFill/>
            <a:ln>
              <a:noFill/>
            </a:ln>
          </p:spPr>
          <p:txBody>
            <a:bodyPr spcFirstLastPara="1" wrap="square" lIns="91433" tIns="91433" rIns="91433" bIns="91433" anchor="ctr" anchorCtr="0">
              <a:noAutofit/>
            </a:bodyPr>
            <a:lstStyle/>
            <a:p>
              <a:pPr algn="ctr" defTabSz="609630">
                <a:buClr>
                  <a:srgbClr val="000000"/>
                </a:buClr>
              </a:pPr>
              <a:r>
                <a:rPr lang="en" sz="1867" kern="0">
                  <a:solidFill>
                    <a:srgbClr val="3C4043"/>
                  </a:solidFill>
                  <a:latin typeface="Google Sans"/>
                  <a:ea typeface="Google Sans"/>
                  <a:cs typeface="Google Sans"/>
                  <a:sym typeface="Google Sans"/>
                </a:rPr>
                <a:t>App</a:t>
              </a:r>
              <a:endParaRPr sz="1867" kern="0">
                <a:solidFill>
                  <a:srgbClr val="3C4043"/>
                </a:solidFill>
                <a:latin typeface="Google Sans"/>
                <a:ea typeface="Google Sans"/>
                <a:cs typeface="Google Sans"/>
                <a:sym typeface="Google Sans"/>
              </a:endParaRPr>
            </a:p>
            <a:p>
              <a:pPr algn="ctr" defTabSz="609630">
                <a:buClr>
                  <a:srgbClr val="000000"/>
                </a:buClr>
              </a:pPr>
              <a:r>
                <a:rPr lang="en" sz="1867" kern="0">
                  <a:solidFill>
                    <a:srgbClr val="3C4043"/>
                  </a:solidFill>
                  <a:latin typeface="Google Sans"/>
                  <a:ea typeface="Google Sans"/>
                  <a:cs typeface="Google Sans"/>
                  <a:sym typeface="Google Sans"/>
                </a:rPr>
                <a:t>Engine</a:t>
              </a:r>
              <a:endParaRPr sz="1867" kern="0">
                <a:solidFill>
                  <a:srgbClr val="3C4043"/>
                </a:solidFill>
                <a:latin typeface="Google Sans"/>
                <a:ea typeface="Google Sans"/>
                <a:cs typeface="Google Sans"/>
                <a:sym typeface="Google Sans"/>
              </a:endParaRPr>
            </a:p>
          </p:txBody>
        </p:sp>
      </p:grpSp>
      <p:grpSp>
        <p:nvGrpSpPr>
          <p:cNvPr id="480" name="Google Shape;480;p53"/>
          <p:cNvGrpSpPr/>
          <p:nvPr/>
        </p:nvGrpSpPr>
        <p:grpSpPr>
          <a:xfrm>
            <a:off x="1203205" y="5248328"/>
            <a:ext cx="9758913" cy="284830"/>
            <a:chOff x="1750200" y="2853968"/>
            <a:chExt cx="5643600" cy="420600"/>
          </a:xfrm>
        </p:grpSpPr>
        <p:sp>
          <p:nvSpPr>
            <p:cNvPr id="481" name="Google Shape;481;p53"/>
            <p:cNvSpPr/>
            <p:nvPr/>
          </p:nvSpPr>
          <p:spPr>
            <a:xfrm>
              <a:off x="1750200" y="2853968"/>
              <a:ext cx="2821800" cy="420600"/>
            </a:xfrm>
            <a:prstGeom prst="leftArrow">
              <a:avLst>
                <a:gd name="adj1" fmla="val 50000"/>
                <a:gd name="adj2" fmla="val 50000"/>
              </a:avLst>
            </a:prstGeom>
            <a:solidFill>
              <a:srgbClr val="3369E8"/>
            </a:solidFill>
            <a:ln>
              <a:noFill/>
            </a:ln>
          </p:spPr>
          <p:txBody>
            <a:bodyPr spcFirstLastPara="1" wrap="square" lIns="121900" tIns="121900" rIns="121900" bIns="121900" anchor="ctr" anchorCtr="0">
              <a:noAutofit/>
            </a:bodyPr>
            <a:lstStyle/>
            <a:p>
              <a:pPr defTabSz="609630">
                <a:buClr>
                  <a:srgbClr val="000000"/>
                </a:buClr>
              </a:pPr>
              <a:endParaRPr sz="1867" kern="0">
                <a:solidFill>
                  <a:srgbClr val="000000"/>
                </a:solidFill>
                <a:latin typeface="Arial"/>
                <a:cs typeface="Arial"/>
                <a:sym typeface="Arial"/>
              </a:endParaRPr>
            </a:p>
          </p:txBody>
        </p:sp>
        <p:sp>
          <p:nvSpPr>
            <p:cNvPr id="482" name="Google Shape;482;p53"/>
            <p:cNvSpPr/>
            <p:nvPr/>
          </p:nvSpPr>
          <p:spPr>
            <a:xfrm flipH="1">
              <a:off x="4311300" y="2853968"/>
              <a:ext cx="3082500" cy="420600"/>
            </a:xfrm>
            <a:prstGeom prst="leftArrow">
              <a:avLst>
                <a:gd name="adj1" fmla="val 50000"/>
                <a:gd name="adj2" fmla="val 50000"/>
              </a:avLst>
            </a:prstGeom>
            <a:solidFill>
              <a:srgbClr val="3369E8"/>
            </a:solidFill>
            <a:ln>
              <a:noFill/>
            </a:ln>
          </p:spPr>
          <p:txBody>
            <a:bodyPr spcFirstLastPara="1" wrap="square" lIns="121900" tIns="121900" rIns="121900" bIns="121900" anchor="ctr" anchorCtr="0">
              <a:noAutofit/>
            </a:bodyPr>
            <a:lstStyle/>
            <a:p>
              <a:pPr defTabSz="609630">
                <a:buClr>
                  <a:srgbClr val="000000"/>
                </a:buClr>
              </a:pPr>
              <a:endParaRPr sz="1867" kern="0">
                <a:solidFill>
                  <a:srgbClr val="000000"/>
                </a:solidFill>
                <a:latin typeface="Arial"/>
                <a:cs typeface="Arial"/>
                <a:sym typeface="Arial"/>
              </a:endParaRPr>
            </a:p>
          </p:txBody>
        </p:sp>
      </p:grpSp>
      <p:sp>
        <p:nvSpPr>
          <p:cNvPr id="483" name="Google Shape;483;p53"/>
          <p:cNvSpPr txBox="1"/>
          <p:nvPr/>
        </p:nvSpPr>
        <p:spPr>
          <a:xfrm>
            <a:off x="1191667" y="5484573"/>
            <a:ext cx="4865200" cy="444600"/>
          </a:xfrm>
          <a:prstGeom prst="rect">
            <a:avLst/>
          </a:prstGeom>
          <a:noFill/>
          <a:ln>
            <a:noFill/>
          </a:ln>
        </p:spPr>
        <p:txBody>
          <a:bodyPr spcFirstLastPara="1" wrap="square" lIns="0" tIns="121900" rIns="121900" bIns="121900" anchor="ctr" anchorCtr="0">
            <a:noAutofit/>
          </a:bodyPr>
          <a:lstStyle/>
          <a:p>
            <a:pPr defTabSz="609630">
              <a:buClr>
                <a:srgbClr val="000000"/>
              </a:buClr>
            </a:pPr>
            <a:r>
              <a:rPr lang="en" sz="1733" i="1" kern="0">
                <a:solidFill>
                  <a:srgbClr val="434343"/>
                </a:solidFill>
                <a:latin typeface="Roboto"/>
                <a:ea typeface="Roboto"/>
                <a:cs typeface="Roboto"/>
                <a:sym typeface="Roboto"/>
              </a:rPr>
              <a:t>Toward </a:t>
            </a:r>
            <a:r>
              <a:rPr lang="en" sz="1733" b="1" i="1" kern="0">
                <a:solidFill>
                  <a:srgbClr val="434343"/>
                </a:solidFill>
                <a:latin typeface="Roboto"/>
                <a:ea typeface="Roboto"/>
                <a:cs typeface="Roboto"/>
                <a:sym typeface="Roboto"/>
              </a:rPr>
              <a:t>managed</a:t>
            </a:r>
            <a:r>
              <a:rPr lang="en" sz="1733" i="1" kern="0">
                <a:solidFill>
                  <a:srgbClr val="434343"/>
                </a:solidFill>
                <a:latin typeface="Roboto"/>
                <a:ea typeface="Roboto"/>
                <a:cs typeface="Roboto"/>
                <a:sym typeface="Roboto"/>
              </a:rPr>
              <a:t> infrastructure</a:t>
            </a:r>
            <a:endParaRPr sz="1733" i="1" kern="0">
              <a:solidFill>
                <a:srgbClr val="000000"/>
              </a:solidFill>
              <a:latin typeface="Roboto"/>
              <a:ea typeface="Roboto"/>
              <a:cs typeface="Roboto"/>
              <a:sym typeface="Roboto"/>
            </a:endParaRPr>
          </a:p>
        </p:txBody>
      </p:sp>
      <p:sp>
        <p:nvSpPr>
          <p:cNvPr id="484" name="Google Shape;484;p53"/>
          <p:cNvSpPr txBox="1"/>
          <p:nvPr/>
        </p:nvSpPr>
        <p:spPr>
          <a:xfrm>
            <a:off x="7136750" y="5461507"/>
            <a:ext cx="3852000" cy="445000"/>
          </a:xfrm>
          <a:prstGeom prst="rect">
            <a:avLst/>
          </a:prstGeom>
          <a:noFill/>
          <a:ln>
            <a:noFill/>
          </a:ln>
        </p:spPr>
        <p:txBody>
          <a:bodyPr spcFirstLastPara="1" wrap="square" lIns="121900" tIns="121900" rIns="0" bIns="121900" anchor="ctr" anchorCtr="0">
            <a:noAutofit/>
          </a:bodyPr>
          <a:lstStyle/>
          <a:p>
            <a:pPr algn="r" defTabSz="609630">
              <a:buClr>
                <a:srgbClr val="000000"/>
              </a:buClr>
            </a:pPr>
            <a:r>
              <a:rPr lang="en" sz="1733" i="1" kern="0">
                <a:solidFill>
                  <a:srgbClr val="434343"/>
                </a:solidFill>
                <a:latin typeface="Roboto"/>
                <a:ea typeface="Roboto"/>
                <a:cs typeface="Roboto"/>
                <a:sym typeface="Roboto"/>
              </a:rPr>
              <a:t>Toward </a:t>
            </a:r>
            <a:r>
              <a:rPr lang="en" sz="1733" b="1" i="1" kern="0">
                <a:solidFill>
                  <a:srgbClr val="434343"/>
                </a:solidFill>
                <a:latin typeface="Roboto"/>
                <a:ea typeface="Roboto"/>
                <a:cs typeface="Roboto"/>
                <a:sym typeface="Roboto"/>
              </a:rPr>
              <a:t>dynamic</a:t>
            </a:r>
            <a:r>
              <a:rPr lang="en" sz="1733" i="1" kern="0">
                <a:solidFill>
                  <a:srgbClr val="434343"/>
                </a:solidFill>
                <a:latin typeface="Roboto"/>
                <a:ea typeface="Roboto"/>
                <a:cs typeface="Roboto"/>
                <a:sym typeface="Roboto"/>
              </a:rPr>
              <a:t> infrastructure</a:t>
            </a:r>
            <a:endParaRPr sz="1733" i="1" kern="0">
              <a:solidFill>
                <a:srgbClr val="000000"/>
              </a:solidFill>
              <a:latin typeface="Roboto"/>
              <a:ea typeface="Roboto"/>
              <a:cs typeface="Roboto"/>
              <a:sym typeface="Roboto"/>
            </a:endParaRPr>
          </a:p>
        </p:txBody>
      </p:sp>
      <p:sp>
        <p:nvSpPr>
          <p:cNvPr id="485" name="Google Shape;485;p53"/>
          <p:cNvSpPr txBox="1"/>
          <p:nvPr/>
        </p:nvSpPr>
        <p:spPr>
          <a:xfrm>
            <a:off x="1186000" y="4129975"/>
            <a:ext cx="1354000" cy="542800"/>
          </a:xfrm>
          <a:prstGeom prst="rect">
            <a:avLst/>
          </a:prstGeom>
          <a:noFill/>
          <a:ln>
            <a:noFill/>
          </a:ln>
        </p:spPr>
        <p:txBody>
          <a:bodyPr spcFirstLastPara="1" wrap="square" lIns="91433" tIns="91433" rIns="91433" bIns="91433" anchor="t" anchorCtr="0">
            <a:noAutofit/>
          </a:bodyPr>
          <a:lstStyle/>
          <a:p>
            <a:pPr algn="ctr" defTabSz="609630">
              <a:buClr>
                <a:srgbClr val="000000"/>
              </a:buClr>
            </a:pPr>
            <a:r>
              <a:rPr lang="en" sz="1867" kern="0">
                <a:solidFill>
                  <a:srgbClr val="3C4043"/>
                </a:solidFill>
                <a:latin typeface="Roboto"/>
                <a:ea typeface="Roboto"/>
                <a:cs typeface="Roboto"/>
                <a:sym typeface="Roboto"/>
              </a:rPr>
              <a:t>IaaS </a:t>
            </a:r>
            <a:endParaRPr sz="1867" kern="0">
              <a:solidFill>
                <a:srgbClr val="3C4043"/>
              </a:solidFill>
              <a:latin typeface="Roboto"/>
              <a:ea typeface="Roboto"/>
              <a:cs typeface="Roboto"/>
              <a:sym typeface="Roboto"/>
            </a:endParaRPr>
          </a:p>
        </p:txBody>
      </p:sp>
      <p:sp>
        <p:nvSpPr>
          <p:cNvPr id="486" name="Google Shape;486;p53"/>
          <p:cNvSpPr txBox="1"/>
          <p:nvPr/>
        </p:nvSpPr>
        <p:spPr>
          <a:xfrm>
            <a:off x="5360183" y="4129975"/>
            <a:ext cx="1354000" cy="542800"/>
          </a:xfrm>
          <a:prstGeom prst="rect">
            <a:avLst/>
          </a:prstGeom>
          <a:noFill/>
          <a:ln>
            <a:noFill/>
          </a:ln>
        </p:spPr>
        <p:txBody>
          <a:bodyPr spcFirstLastPara="1" wrap="square" lIns="91433" tIns="91433" rIns="91433" bIns="91433" anchor="t" anchorCtr="0">
            <a:noAutofit/>
          </a:bodyPr>
          <a:lstStyle/>
          <a:p>
            <a:pPr algn="ctr" defTabSz="609630">
              <a:buClr>
                <a:srgbClr val="000000"/>
              </a:buClr>
            </a:pPr>
            <a:r>
              <a:rPr lang="en" sz="1867" kern="0">
                <a:solidFill>
                  <a:srgbClr val="3C4043"/>
                </a:solidFill>
                <a:latin typeface="Roboto"/>
                <a:ea typeface="Roboto"/>
                <a:cs typeface="Roboto"/>
                <a:sym typeface="Roboto"/>
              </a:rPr>
              <a:t>PaaS</a:t>
            </a:r>
            <a:endParaRPr sz="1867" kern="0">
              <a:solidFill>
                <a:srgbClr val="3C4043"/>
              </a:solidFill>
              <a:latin typeface="Roboto"/>
              <a:ea typeface="Roboto"/>
              <a:cs typeface="Roboto"/>
              <a:sym typeface="Roboto"/>
            </a:endParaRPr>
          </a:p>
        </p:txBody>
      </p:sp>
      <p:sp>
        <p:nvSpPr>
          <p:cNvPr id="487" name="Google Shape;487;p53"/>
          <p:cNvSpPr txBox="1"/>
          <p:nvPr/>
        </p:nvSpPr>
        <p:spPr>
          <a:xfrm>
            <a:off x="9346501" y="4129975"/>
            <a:ext cx="1924400" cy="542800"/>
          </a:xfrm>
          <a:prstGeom prst="rect">
            <a:avLst/>
          </a:prstGeom>
          <a:noFill/>
          <a:ln>
            <a:noFill/>
          </a:ln>
        </p:spPr>
        <p:txBody>
          <a:bodyPr spcFirstLastPara="1" wrap="square" lIns="91433" tIns="91433" rIns="91433" bIns="91433" anchor="t" anchorCtr="0">
            <a:noAutofit/>
          </a:bodyPr>
          <a:lstStyle/>
          <a:p>
            <a:pPr algn="ctr" defTabSz="609630">
              <a:buClr>
                <a:srgbClr val="000000"/>
              </a:buClr>
            </a:pPr>
            <a:r>
              <a:rPr lang="en" sz="1867" kern="0">
                <a:solidFill>
                  <a:srgbClr val="3C4043"/>
                </a:solidFill>
                <a:latin typeface="Roboto"/>
                <a:ea typeface="Roboto"/>
                <a:cs typeface="Roboto"/>
                <a:sym typeface="Roboto"/>
              </a:rPr>
              <a:t>Automated</a:t>
            </a:r>
            <a:br>
              <a:rPr lang="en" sz="1867" kern="0">
                <a:solidFill>
                  <a:srgbClr val="3C4043"/>
                </a:solidFill>
                <a:latin typeface="Roboto"/>
                <a:ea typeface="Roboto"/>
                <a:cs typeface="Roboto"/>
                <a:sym typeface="Roboto"/>
              </a:rPr>
            </a:br>
            <a:r>
              <a:rPr lang="en" sz="1867" kern="0">
                <a:solidFill>
                  <a:srgbClr val="3C4043"/>
                </a:solidFill>
                <a:latin typeface="Roboto"/>
                <a:ea typeface="Roboto"/>
                <a:cs typeface="Roboto"/>
                <a:sym typeface="Roboto"/>
              </a:rPr>
              <a:t>elastic</a:t>
            </a:r>
            <a:br>
              <a:rPr lang="en" sz="1867" kern="0">
                <a:solidFill>
                  <a:srgbClr val="3C4043"/>
                </a:solidFill>
                <a:latin typeface="Roboto"/>
                <a:ea typeface="Roboto"/>
                <a:cs typeface="Roboto"/>
                <a:sym typeface="Roboto"/>
              </a:rPr>
            </a:br>
            <a:r>
              <a:rPr lang="en" sz="1867" kern="0">
                <a:solidFill>
                  <a:srgbClr val="3C4043"/>
                </a:solidFill>
                <a:latin typeface="Roboto"/>
                <a:ea typeface="Roboto"/>
                <a:cs typeface="Roboto"/>
                <a:sym typeface="Roboto"/>
              </a:rPr>
              <a:t>resources</a:t>
            </a:r>
            <a:endParaRPr sz="1867" kern="0">
              <a:solidFill>
                <a:srgbClr val="3C4043"/>
              </a:solidFill>
              <a:latin typeface="Roboto"/>
              <a:ea typeface="Roboto"/>
              <a:cs typeface="Roboto"/>
              <a:sym typeface="Roboto"/>
            </a:endParaRPr>
          </a:p>
        </p:txBody>
      </p:sp>
      <p:grpSp>
        <p:nvGrpSpPr>
          <p:cNvPr id="488" name="Google Shape;488;p53"/>
          <p:cNvGrpSpPr/>
          <p:nvPr/>
        </p:nvGrpSpPr>
        <p:grpSpPr>
          <a:xfrm>
            <a:off x="9194100" y="1658966"/>
            <a:ext cx="2182400" cy="1874621"/>
            <a:chOff x="14019750" y="2412248"/>
            <a:chExt cx="3273600" cy="2811931"/>
          </a:xfrm>
        </p:grpSpPr>
        <p:sp>
          <p:nvSpPr>
            <p:cNvPr id="489" name="Google Shape;489;p53"/>
            <p:cNvSpPr txBox="1"/>
            <p:nvPr/>
          </p:nvSpPr>
          <p:spPr>
            <a:xfrm>
              <a:off x="14019750" y="4409979"/>
              <a:ext cx="3273600" cy="814200"/>
            </a:xfrm>
            <a:prstGeom prst="rect">
              <a:avLst/>
            </a:prstGeom>
            <a:noFill/>
            <a:ln>
              <a:noFill/>
            </a:ln>
          </p:spPr>
          <p:txBody>
            <a:bodyPr spcFirstLastPara="1" wrap="square" lIns="91433" tIns="91433" rIns="91433" bIns="91433" anchor="ctr" anchorCtr="0">
              <a:noAutofit/>
            </a:bodyPr>
            <a:lstStyle/>
            <a:p>
              <a:pPr algn="ctr" defTabSz="609630">
                <a:buClr>
                  <a:srgbClr val="000000"/>
                </a:buClr>
              </a:pPr>
              <a:r>
                <a:rPr lang="en" sz="1867" kern="0">
                  <a:solidFill>
                    <a:srgbClr val="3C4043"/>
                  </a:solidFill>
                  <a:latin typeface="Google Sans"/>
                  <a:ea typeface="Google Sans"/>
                  <a:cs typeface="Google Sans"/>
                  <a:sym typeface="Google Sans"/>
                </a:rPr>
                <a:t>Managed</a:t>
              </a:r>
              <a:endParaRPr sz="1867" kern="0">
                <a:solidFill>
                  <a:srgbClr val="3C4043"/>
                </a:solidFill>
                <a:latin typeface="Google Sans"/>
                <a:ea typeface="Google Sans"/>
                <a:cs typeface="Google Sans"/>
                <a:sym typeface="Google Sans"/>
              </a:endParaRPr>
            </a:p>
            <a:p>
              <a:pPr algn="ctr" defTabSz="609630">
                <a:buClr>
                  <a:srgbClr val="000000"/>
                </a:buClr>
              </a:pPr>
              <a:r>
                <a:rPr lang="en" sz="1867" kern="0">
                  <a:solidFill>
                    <a:srgbClr val="3C4043"/>
                  </a:solidFill>
                  <a:latin typeface="Google Sans"/>
                  <a:ea typeface="Google Sans"/>
                  <a:cs typeface="Google Sans"/>
                  <a:sym typeface="Google Sans"/>
                </a:rPr>
                <a:t>services</a:t>
              </a:r>
              <a:endParaRPr sz="1867" kern="0">
                <a:solidFill>
                  <a:srgbClr val="3C4043"/>
                </a:solidFill>
                <a:latin typeface="Google Sans"/>
                <a:ea typeface="Google Sans"/>
                <a:cs typeface="Google Sans"/>
                <a:sym typeface="Google Sans"/>
              </a:endParaRPr>
            </a:p>
          </p:txBody>
        </p:sp>
        <p:grpSp>
          <p:nvGrpSpPr>
            <p:cNvPr id="490" name="Google Shape;490;p53"/>
            <p:cNvGrpSpPr/>
            <p:nvPr/>
          </p:nvGrpSpPr>
          <p:grpSpPr>
            <a:xfrm>
              <a:off x="14775463" y="2412248"/>
              <a:ext cx="1762174" cy="1715749"/>
              <a:chOff x="14471578" y="2412248"/>
              <a:chExt cx="1762174" cy="1715749"/>
            </a:xfrm>
          </p:grpSpPr>
          <p:pic>
            <p:nvPicPr>
              <p:cNvPr id="491" name="Google Shape;491;p53" descr="BigQuery_256px.png"/>
              <p:cNvPicPr preferRelativeResize="0"/>
              <p:nvPr/>
            </p:nvPicPr>
            <p:blipFill rotWithShape="1">
              <a:blip r:embed="rId7">
                <a:alphaModFix/>
              </a:blip>
              <a:srcRect t="5092" b="5092"/>
              <a:stretch/>
            </p:blipFill>
            <p:spPr>
              <a:xfrm>
                <a:off x="14471578" y="2872245"/>
                <a:ext cx="640200" cy="590400"/>
              </a:xfrm>
              <a:prstGeom prst="rect">
                <a:avLst/>
              </a:prstGeom>
              <a:noFill/>
              <a:ln>
                <a:noFill/>
              </a:ln>
            </p:spPr>
          </p:pic>
          <p:pic>
            <p:nvPicPr>
              <p:cNvPr id="492" name="Google Shape;492;p53" descr="Cloud-Bigtable_256px.png"/>
              <p:cNvPicPr preferRelativeResize="0"/>
              <p:nvPr/>
            </p:nvPicPr>
            <p:blipFill rotWithShape="1">
              <a:blip r:embed="rId8">
                <a:alphaModFix/>
              </a:blip>
              <a:srcRect t="5092" b="5092"/>
              <a:stretch/>
            </p:blipFill>
            <p:spPr>
              <a:xfrm>
                <a:off x="15030953" y="2412248"/>
                <a:ext cx="640200" cy="590400"/>
              </a:xfrm>
              <a:prstGeom prst="rect">
                <a:avLst/>
              </a:prstGeom>
              <a:noFill/>
              <a:ln>
                <a:noFill/>
              </a:ln>
            </p:spPr>
          </p:pic>
          <p:pic>
            <p:nvPicPr>
              <p:cNvPr id="493" name="Google Shape;493;p53" descr="Cloud-Machine-Learning_256px.png"/>
              <p:cNvPicPr preferRelativeResize="0"/>
              <p:nvPr/>
            </p:nvPicPr>
            <p:blipFill rotWithShape="1">
              <a:blip r:embed="rId9">
                <a:alphaModFix/>
              </a:blip>
              <a:srcRect t="5092" b="5092"/>
              <a:stretch/>
            </p:blipFill>
            <p:spPr>
              <a:xfrm>
                <a:off x="14694824" y="3513378"/>
                <a:ext cx="640200" cy="590400"/>
              </a:xfrm>
              <a:prstGeom prst="rect">
                <a:avLst/>
              </a:prstGeom>
              <a:noFill/>
              <a:ln>
                <a:noFill/>
              </a:ln>
            </p:spPr>
          </p:pic>
          <p:pic>
            <p:nvPicPr>
              <p:cNvPr id="494" name="Google Shape;494;p53"/>
              <p:cNvPicPr preferRelativeResize="0"/>
              <p:nvPr/>
            </p:nvPicPr>
            <p:blipFill>
              <a:blip r:embed="rId10">
                <a:alphaModFix/>
              </a:blip>
              <a:stretch>
                <a:fillRect/>
              </a:stretch>
            </p:blipFill>
            <p:spPr>
              <a:xfrm>
                <a:off x="15490346" y="3473890"/>
                <a:ext cx="640079" cy="654107"/>
              </a:xfrm>
              <a:prstGeom prst="rect">
                <a:avLst/>
              </a:prstGeom>
              <a:noFill/>
              <a:ln>
                <a:noFill/>
              </a:ln>
            </p:spPr>
          </p:pic>
          <p:pic>
            <p:nvPicPr>
              <p:cNvPr id="495" name="Google Shape;495;p53" descr="DataLab_128px.png"/>
              <p:cNvPicPr preferRelativeResize="0"/>
              <p:nvPr/>
            </p:nvPicPr>
            <p:blipFill>
              <a:blip r:embed="rId11">
                <a:alphaModFix/>
              </a:blip>
              <a:stretch>
                <a:fillRect/>
              </a:stretch>
            </p:blipFill>
            <p:spPr>
              <a:xfrm>
                <a:off x="15593672" y="2855374"/>
                <a:ext cx="640080" cy="624280"/>
              </a:xfrm>
              <a:prstGeom prst="rect">
                <a:avLst/>
              </a:prstGeom>
              <a:noFill/>
              <a:ln>
                <a:noFill/>
              </a:ln>
            </p:spPr>
          </p:pic>
        </p:grpSp>
      </p:grpSp>
      <p:sp>
        <p:nvSpPr>
          <p:cNvPr id="496" name="Google Shape;496;p53"/>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Google Cloud provides a variety of choices</a:t>
            </a:r>
            <a:endParaRPr/>
          </a:p>
        </p:txBody>
      </p:sp>
      <p:sp>
        <p:nvSpPr>
          <p:cNvPr id="497" name="Google Shape;497;p53"/>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12">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54"/>
          <p:cNvSpPr txBox="1">
            <a:spLocks noGrp="1"/>
          </p:cNvSpPr>
          <p:nvPr>
            <p:ph type="title"/>
          </p:nvPr>
        </p:nvSpPr>
        <p:spPr>
          <a:xfrm>
            <a:off x="1114983" y="769917"/>
            <a:ext cx="4991000" cy="760000"/>
          </a:xfrm>
          <a:prstGeom prst="rect">
            <a:avLst/>
          </a:prstGeom>
        </p:spPr>
        <p:txBody>
          <a:bodyPr spcFirstLastPara="1" wrap="square" lIns="60950" tIns="60950" rIns="60950" bIns="60950" anchor="t" anchorCtr="0">
            <a:noAutofit/>
          </a:bodyPr>
          <a:lstStyle/>
          <a:p>
            <a:r>
              <a:rPr lang="en"/>
              <a:t>Agenda</a:t>
            </a:r>
            <a:endParaRPr/>
          </a:p>
        </p:txBody>
      </p:sp>
      <p:sp>
        <p:nvSpPr>
          <p:cNvPr id="503" name="Google Shape;503;p54"/>
          <p:cNvSpPr txBox="1">
            <a:spLocks noGrp="1"/>
          </p:cNvSpPr>
          <p:nvPr>
            <p:ph type="body" idx="1"/>
          </p:nvPr>
        </p:nvSpPr>
        <p:spPr>
          <a:xfrm>
            <a:off x="1134183" y="1621417"/>
            <a:ext cx="4879800" cy="4516800"/>
          </a:xfrm>
          <a:prstGeom prst="rect">
            <a:avLst/>
          </a:prstGeom>
        </p:spPr>
        <p:txBody>
          <a:bodyPr spcFirstLastPara="1" wrap="square" lIns="60950" tIns="60950" rIns="60950" bIns="60950" anchor="t" anchorCtr="0">
            <a:noAutofit/>
          </a:bodyPr>
          <a:lstStyle/>
          <a:p>
            <a:pPr marL="0" indent="0">
              <a:buNone/>
            </a:pPr>
            <a:r>
              <a:rPr lang="en" dirty="0"/>
              <a:t>Cloud Computing</a:t>
            </a:r>
            <a:endParaRPr dirty="0"/>
          </a:p>
          <a:p>
            <a:pPr marL="0" indent="0">
              <a:spcBef>
                <a:spcPts val="1933"/>
              </a:spcBef>
              <a:buNone/>
            </a:pPr>
            <a:r>
              <a:rPr lang="en" dirty="0"/>
              <a:t>Cloud Versus Traditional Architecture</a:t>
            </a:r>
            <a:endParaRPr dirty="0"/>
          </a:p>
          <a:p>
            <a:pPr marL="0" indent="0">
              <a:spcBef>
                <a:spcPts val="1933"/>
              </a:spcBef>
              <a:buNone/>
            </a:pPr>
            <a:r>
              <a:rPr lang="en" dirty="0"/>
              <a:t>IaaS, PaaS, and SaaS</a:t>
            </a:r>
            <a:endParaRPr dirty="0"/>
          </a:p>
          <a:p>
            <a:pPr marL="0" indent="0">
              <a:spcBef>
                <a:spcPts val="1933"/>
              </a:spcBef>
              <a:buNone/>
            </a:pPr>
            <a:r>
              <a:rPr lang="en" dirty="0">
                <a:solidFill>
                  <a:schemeClr val="accent2"/>
                </a:solidFill>
              </a:rPr>
              <a:t>Google Cloud Architecture</a:t>
            </a:r>
            <a:endParaRPr dirty="0">
              <a:solidFill>
                <a:schemeClr val="accent2"/>
              </a:solidFill>
            </a:endParaRPr>
          </a:p>
          <a:p>
            <a:pPr marL="0" indent="0">
              <a:spcBef>
                <a:spcPts val="1933"/>
              </a:spcBef>
              <a:spcAft>
                <a:spcPts val="1933"/>
              </a:spcAft>
              <a:buNone/>
            </a:pPr>
            <a:r>
              <a:rPr lang="en" dirty="0"/>
              <a:t>Summary</a:t>
            </a:r>
            <a:endParaRPr dirty="0"/>
          </a:p>
        </p:txBody>
      </p:sp>
      <p:sp>
        <p:nvSpPr>
          <p:cNvPr id="504" name="Google Shape;504;p54"/>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cxnSp>
        <p:nvCxnSpPr>
          <p:cNvPr id="509" name="Google Shape;509;p55"/>
          <p:cNvCxnSpPr/>
          <p:nvPr/>
        </p:nvCxnSpPr>
        <p:spPr>
          <a:xfrm rot="10800000">
            <a:off x="6069263" y="2427200"/>
            <a:ext cx="1200" cy="343200"/>
          </a:xfrm>
          <a:prstGeom prst="straightConnector1">
            <a:avLst/>
          </a:prstGeom>
          <a:noFill/>
          <a:ln w="19050" cap="flat" cmpd="sng">
            <a:solidFill>
              <a:schemeClr val="lt1"/>
            </a:solidFill>
            <a:prstDash val="solid"/>
            <a:round/>
            <a:headEnd type="none" w="med" len="med"/>
            <a:tailEnd type="none" w="med" len="med"/>
          </a:ln>
        </p:spPr>
      </p:cxnSp>
      <p:sp>
        <p:nvSpPr>
          <p:cNvPr id="510" name="Google Shape;510;p55"/>
          <p:cNvSpPr txBox="1"/>
          <p:nvPr/>
        </p:nvSpPr>
        <p:spPr>
          <a:xfrm>
            <a:off x="4565663" y="1778200"/>
            <a:ext cx="3007200" cy="649000"/>
          </a:xfrm>
          <a:prstGeom prst="rect">
            <a:avLst/>
          </a:prstGeom>
          <a:noFill/>
          <a:ln>
            <a:noFill/>
          </a:ln>
        </p:spPr>
        <p:txBody>
          <a:bodyPr spcFirstLastPara="1" wrap="square" lIns="45717" tIns="45717" rIns="45717" bIns="45717" anchor="ctr" anchorCtr="0">
            <a:noAutofit/>
          </a:bodyPr>
          <a:lstStyle/>
          <a:p>
            <a:pPr algn="ctr" defTabSz="609630">
              <a:buClr>
                <a:srgbClr val="000000"/>
              </a:buClr>
            </a:pPr>
            <a:r>
              <a:rPr lang="en" sz="2400" kern="0">
                <a:solidFill>
                  <a:srgbClr val="3C4043"/>
                </a:solidFill>
                <a:latin typeface="Google Sans"/>
                <a:ea typeface="Google Sans"/>
                <a:cs typeface="Google Sans"/>
                <a:sym typeface="Google Sans"/>
              </a:rPr>
              <a:t>Compute</a:t>
            </a:r>
            <a:endParaRPr sz="2400" kern="0">
              <a:solidFill>
                <a:srgbClr val="3C4043"/>
              </a:solidFill>
              <a:latin typeface="Google Sans"/>
              <a:ea typeface="Google Sans"/>
              <a:cs typeface="Google Sans"/>
              <a:sym typeface="Google Sans"/>
            </a:endParaRPr>
          </a:p>
        </p:txBody>
      </p:sp>
      <p:grpSp>
        <p:nvGrpSpPr>
          <p:cNvPr id="511" name="Google Shape;511;p55"/>
          <p:cNvGrpSpPr/>
          <p:nvPr/>
        </p:nvGrpSpPr>
        <p:grpSpPr>
          <a:xfrm>
            <a:off x="5162147" y="3194364"/>
            <a:ext cx="1828800" cy="2222597"/>
            <a:chOff x="9360676" y="4562945"/>
            <a:chExt cx="2743200" cy="3333895"/>
          </a:xfrm>
        </p:grpSpPr>
        <p:pic>
          <p:nvPicPr>
            <p:cNvPr id="512" name="Google Shape;512;p55"/>
            <p:cNvPicPr preferRelativeResize="0"/>
            <p:nvPr/>
          </p:nvPicPr>
          <p:blipFill>
            <a:blip r:embed="rId3">
              <a:alphaModFix/>
            </a:blip>
            <a:stretch>
              <a:fillRect/>
            </a:stretch>
          </p:blipFill>
          <p:spPr>
            <a:xfrm>
              <a:off x="9621586" y="4562945"/>
              <a:ext cx="2221380" cy="2036266"/>
            </a:xfrm>
            <a:prstGeom prst="rect">
              <a:avLst/>
            </a:prstGeom>
            <a:noFill/>
            <a:ln>
              <a:noFill/>
            </a:ln>
          </p:spPr>
        </p:pic>
        <p:sp>
          <p:nvSpPr>
            <p:cNvPr id="513" name="Google Shape;513;p55"/>
            <p:cNvSpPr txBox="1"/>
            <p:nvPr/>
          </p:nvSpPr>
          <p:spPr>
            <a:xfrm>
              <a:off x="9360676" y="6797040"/>
              <a:ext cx="2743200" cy="1099800"/>
            </a:xfrm>
            <a:prstGeom prst="rect">
              <a:avLst/>
            </a:prstGeom>
            <a:noFill/>
            <a:ln>
              <a:noFill/>
            </a:ln>
          </p:spPr>
          <p:txBody>
            <a:bodyPr spcFirstLastPara="1" wrap="square" lIns="45717" tIns="45717" rIns="45717" bIns="45717" anchor="t" anchorCtr="0">
              <a:noAutofit/>
            </a:bodyPr>
            <a:lstStyle/>
            <a:p>
              <a:pPr algn="ctr" defTabSz="609630">
                <a:buClr>
                  <a:srgbClr val="000000"/>
                </a:buClr>
              </a:pPr>
              <a:r>
                <a:rPr lang="en" sz="1867" kern="0">
                  <a:solidFill>
                    <a:srgbClr val="3C4043"/>
                  </a:solidFill>
                  <a:latin typeface="Google Sans"/>
                  <a:ea typeface="Google Sans"/>
                  <a:cs typeface="Google Sans"/>
                  <a:sym typeface="Google Sans"/>
                </a:rPr>
                <a:t>App Engine</a:t>
              </a:r>
              <a:endParaRPr sz="1867" kern="0">
                <a:solidFill>
                  <a:srgbClr val="3C4043"/>
                </a:solidFill>
                <a:latin typeface="Google Sans"/>
                <a:ea typeface="Google Sans"/>
                <a:cs typeface="Google Sans"/>
                <a:sym typeface="Google Sans"/>
              </a:endParaRPr>
            </a:p>
          </p:txBody>
        </p:sp>
      </p:grpSp>
      <p:grpSp>
        <p:nvGrpSpPr>
          <p:cNvPr id="514" name="Google Shape;514;p55"/>
          <p:cNvGrpSpPr/>
          <p:nvPr/>
        </p:nvGrpSpPr>
        <p:grpSpPr>
          <a:xfrm>
            <a:off x="3099197" y="3115056"/>
            <a:ext cx="1828800" cy="2281567"/>
            <a:chOff x="4672976" y="4443984"/>
            <a:chExt cx="2743200" cy="3422350"/>
          </a:xfrm>
        </p:grpSpPr>
        <p:sp>
          <p:nvSpPr>
            <p:cNvPr id="515" name="Google Shape;515;p55"/>
            <p:cNvSpPr txBox="1"/>
            <p:nvPr/>
          </p:nvSpPr>
          <p:spPr>
            <a:xfrm>
              <a:off x="4672976" y="6766534"/>
              <a:ext cx="2743200" cy="1099800"/>
            </a:xfrm>
            <a:prstGeom prst="rect">
              <a:avLst/>
            </a:prstGeom>
            <a:noFill/>
            <a:ln>
              <a:noFill/>
            </a:ln>
          </p:spPr>
          <p:txBody>
            <a:bodyPr spcFirstLastPara="1" wrap="square" lIns="45717" tIns="45717" rIns="45717" bIns="45717" anchor="t" anchorCtr="0">
              <a:noAutofit/>
            </a:bodyPr>
            <a:lstStyle/>
            <a:p>
              <a:pPr algn="ctr" defTabSz="609630">
                <a:buClr>
                  <a:srgbClr val="000000"/>
                </a:buClr>
              </a:pPr>
              <a:r>
                <a:rPr lang="en" sz="1867" kern="0">
                  <a:solidFill>
                    <a:srgbClr val="3C4043"/>
                  </a:solidFill>
                  <a:latin typeface="Google Sans"/>
                  <a:ea typeface="Google Sans"/>
                  <a:cs typeface="Google Sans"/>
                  <a:sym typeface="Google Sans"/>
                </a:rPr>
                <a:t>Google Kubernetes Engine (GKE)</a:t>
              </a:r>
              <a:endParaRPr sz="1867" kern="0">
                <a:solidFill>
                  <a:srgbClr val="3C4043"/>
                </a:solidFill>
                <a:latin typeface="Google Sans"/>
                <a:ea typeface="Google Sans"/>
                <a:cs typeface="Google Sans"/>
                <a:sym typeface="Google Sans"/>
              </a:endParaRPr>
            </a:p>
          </p:txBody>
        </p:sp>
        <p:pic>
          <p:nvPicPr>
            <p:cNvPr id="516" name="Google Shape;516;p55" descr="ContainerEngine_512_retina.png"/>
            <p:cNvPicPr preferRelativeResize="0"/>
            <p:nvPr/>
          </p:nvPicPr>
          <p:blipFill>
            <a:blip r:embed="rId4">
              <a:alphaModFix/>
            </a:blip>
            <a:stretch>
              <a:fillRect/>
            </a:stretch>
          </p:blipFill>
          <p:spPr>
            <a:xfrm>
              <a:off x="4933904" y="4443984"/>
              <a:ext cx="2221343" cy="2221343"/>
            </a:xfrm>
            <a:prstGeom prst="rect">
              <a:avLst/>
            </a:prstGeom>
            <a:noFill/>
            <a:ln>
              <a:noFill/>
            </a:ln>
          </p:spPr>
        </p:pic>
      </p:grpSp>
      <p:grpSp>
        <p:nvGrpSpPr>
          <p:cNvPr id="517" name="Google Shape;517;p55"/>
          <p:cNvGrpSpPr/>
          <p:nvPr/>
        </p:nvGrpSpPr>
        <p:grpSpPr>
          <a:xfrm>
            <a:off x="1030247" y="3181363"/>
            <a:ext cx="1834800" cy="2235604"/>
            <a:chOff x="1509275" y="4543444"/>
            <a:chExt cx="2752200" cy="3353406"/>
          </a:xfrm>
        </p:grpSpPr>
        <p:pic>
          <p:nvPicPr>
            <p:cNvPr id="518" name="Google Shape;518;p55"/>
            <p:cNvPicPr preferRelativeResize="0"/>
            <p:nvPr/>
          </p:nvPicPr>
          <p:blipFill>
            <a:blip r:embed="rId5">
              <a:alphaModFix/>
            </a:blip>
            <a:stretch>
              <a:fillRect/>
            </a:stretch>
          </p:blipFill>
          <p:spPr>
            <a:xfrm>
              <a:off x="1774685" y="4543444"/>
              <a:ext cx="2221380" cy="1943707"/>
            </a:xfrm>
            <a:prstGeom prst="rect">
              <a:avLst/>
            </a:prstGeom>
            <a:noFill/>
            <a:ln>
              <a:noFill/>
            </a:ln>
          </p:spPr>
        </p:pic>
        <p:sp>
          <p:nvSpPr>
            <p:cNvPr id="519" name="Google Shape;519;p55"/>
            <p:cNvSpPr txBox="1"/>
            <p:nvPr/>
          </p:nvSpPr>
          <p:spPr>
            <a:xfrm>
              <a:off x="1509275" y="6797050"/>
              <a:ext cx="2752200" cy="1099800"/>
            </a:xfrm>
            <a:prstGeom prst="rect">
              <a:avLst/>
            </a:prstGeom>
            <a:noFill/>
            <a:ln>
              <a:noFill/>
            </a:ln>
          </p:spPr>
          <p:txBody>
            <a:bodyPr spcFirstLastPara="1" wrap="square" lIns="45717" tIns="45717" rIns="45717" bIns="45717" anchor="t" anchorCtr="0">
              <a:noAutofit/>
            </a:bodyPr>
            <a:lstStyle/>
            <a:p>
              <a:pPr algn="ctr" defTabSz="609630">
                <a:buClr>
                  <a:srgbClr val="000000"/>
                </a:buClr>
              </a:pPr>
              <a:r>
                <a:rPr lang="en" sz="1867" kern="0">
                  <a:solidFill>
                    <a:srgbClr val="3C4043"/>
                  </a:solidFill>
                  <a:latin typeface="Google Sans"/>
                  <a:ea typeface="Google Sans"/>
                  <a:cs typeface="Google Sans"/>
                  <a:sym typeface="Google Sans"/>
                </a:rPr>
                <a:t>Compute</a:t>
              </a:r>
              <a:endParaRPr sz="1867" kern="0">
                <a:solidFill>
                  <a:srgbClr val="3C4043"/>
                </a:solidFill>
                <a:latin typeface="Google Sans"/>
                <a:ea typeface="Google Sans"/>
                <a:cs typeface="Google Sans"/>
                <a:sym typeface="Google Sans"/>
              </a:endParaRPr>
            </a:p>
            <a:p>
              <a:pPr algn="ctr" defTabSz="609630">
                <a:buClr>
                  <a:srgbClr val="000000"/>
                </a:buClr>
              </a:pPr>
              <a:r>
                <a:rPr lang="en" sz="1867" kern="0">
                  <a:solidFill>
                    <a:srgbClr val="3C4043"/>
                  </a:solidFill>
                  <a:latin typeface="Google Sans"/>
                  <a:ea typeface="Google Sans"/>
                  <a:cs typeface="Google Sans"/>
                  <a:sym typeface="Google Sans"/>
                </a:rPr>
                <a:t>Engine</a:t>
              </a:r>
              <a:endParaRPr sz="1867" kern="0">
                <a:solidFill>
                  <a:srgbClr val="3C4043"/>
                </a:solidFill>
                <a:latin typeface="Google Sans"/>
                <a:ea typeface="Google Sans"/>
                <a:cs typeface="Google Sans"/>
                <a:sym typeface="Google Sans"/>
              </a:endParaRPr>
            </a:p>
          </p:txBody>
        </p:sp>
      </p:grpSp>
      <p:grpSp>
        <p:nvGrpSpPr>
          <p:cNvPr id="520" name="Google Shape;520;p55"/>
          <p:cNvGrpSpPr/>
          <p:nvPr/>
        </p:nvGrpSpPr>
        <p:grpSpPr>
          <a:xfrm>
            <a:off x="7225097" y="3108960"/>
            <a:ext cx="1828800" cy="2274256"/>
            <a:chOff x="11609976" y="4434840"/>
            <a:chExt cx="2743200" cy="3411384"/>
          </a:xfrm>
        </p:grpSpPr>
        <p:pic>
          <p:nvPicPr>
            <p:cNvPr id="521" name="Google Shape;521;p55"/>
            <p:cNvPicPr preferRelativeResize="0"/>
            <p:nvPr/>
          </p:nvPicPr>
          <p:blipFill>
            <a:blip r:embed="rId6">
              <a:alphaModFix/>
            </a:blip>
            <a:stretch>
              <a:fillRect/>
            </a:stretch>
          </p:blipFill>
          <p:spPr>
            <a:xfrm>
              <a:off x="11870898" y="4434840"/>
              <a:ext cx="2221356" cy="2221356"/>
            </a:xfrm>
            <a:prstGeom prst="rect">
              <a:avLst/>
            </a:prstGeom>
            <a:noFill/>
            <a:ln>
              <a:noFill/>
            </a:ln>
          </p:spPr>
        </p:pic>
        <p:sp>
          <p:nvSpPr>
            <p:cNvPr id="522" name="Google Shape;522;p55"/>
            <p:cNvSpPr txBox="1"/>
            <p:nvPr/>
          </p:nvSpPr>
          <p:spPr>
            <a:xfrm>
              <a:off x="11609976" y="6746424"/>
              <a:ext cx="2743200" cy="1099800"/>
            </a:xfrm>
            <a:prstGeom prst="rect">
              <a:avLst/>
            </a:prstGeom>
            <a:noFill/>
            <a:ln>
              <a:noFill/>
            </a:ln>
          </p:spPr>
          <p:txBody>
            <a:bodyPr spcFirstLastPara="1" wrap="square" lIns="45717" tIns="45717" rIns="45717" bIns="45717" anchor="t" anchorCtr="0">
              <a:noAutofit/>
            </a:bodyPr>
            <a:lstStyle/>
            <a:p>
              <a:pPr algn="ctr" defTabSz="609630">
                <a:buClr>
                  <a:srgbClr val="000000"/>
                </a:buClr>
              </a:pPr>
              <a:r>
                <a:rPr lang="en" sz="1867" kern="0">
                  <a:solidFill>
                    <a:srgbClr val="3C4043"/>
                  </a:solidFill>
                  <a:latin typeface="Google Sans"/>
                  <a:ea typeface="Google Sans"/>
                  <a:cs typeface="Google Sans"/>
                  <a:sym typeface="Google Sans"/>
                </a:rPr>
                <a:t>Cloud</a:t>
              </a:r>
              <a:endParaRPr sz="1867" kern="0">
                <a:solidFill>
                  <a:srgbClr val="3C4043"/>
                </a:solidFill>
                <a:latin typeface="Google Sans"/>
                <a:ea typeface="Google Sans"/>
                <a:cs typeface="Google Sans"/>
                <a:sym typeface="Google Sans"/>
              </a:endParaRPr>
            </a:p>
            <a:p>
              <a:pPr algn="ctr" defTabSz="609630">
                <a:buClr>
                  <a:srgbClr val="000000"/>
                </a:buClr>
              </a:pPr>
              <a:r>
                <a:rPr lang="en" sz="1867" kern="0">
                  <a:solidFill>
                    <a:srgbClr val="3C4043"/>
                  </a:solidFill>
                  <a:latin typeface="Google Sans"/>
                  <a:ea typeface="Google Sans"/>
                  <a:cs typeface="Google Sans"/>
                  <a:sym typeface="Google Sans"/>
                </a:rPr>
                <a:t>Functions</a:t>
              </a:r>
              <a:endParaRPr sz="1867" kern="0">
                <a:solidFill>
                  <a:srgbClr val="3C4043"/>
                </a:solidFill>
                <a:latin typeface="Google Sans"/>
                <a:ea typeface="Google Sans"/>
                <a:cs typeface="Google Sans"/>
                <a:sym typeface="Google Sans"/>
              </a:endParaRPr>
            </a:p>
          </p:txBody>
        </p:sp>
      </p:grpSp>
      <p:cxnSp>
        <p:nvCxnSpPr>
          <p:cNvPr id="523" name="Google Shape;523;p55"/>
          <p:cNvCxnSpPr/>
          <p:nvPr/>
        </p:nvCxnSpPr>
        <p:spPr>
          <a:xfrm rot="10800000">
            <a:off x="4042980" y="2766640"/>
            <a:ext cx="600" cy="372800"/>
          </a:xfrm>
          <a:prstGeom prst="straightConnector1">
            <a:avLst/>
          </a:prstGeom>
          <a:noFill/>
          <a:ln w="19050" cap="flat" cmpd="sng">
            <a:solidFill>
              <a:schemeClr val="lt1"/>
            </a:solidFill>
            <a:prstDash val="solid"/>
            <a:round/>
            <a:headEnd type="oval" w="med" len="med"/>
            <a:tailEnd type="none" w="med" len="med"/>
          </a:ln>
        </p:spPr>
      </p:cxnSp>
      <p:cxnSp>
        <p:nvCxnSpPr>
          <p:cNvPr id="524" name="Google Shape;524;p55"/>
          <p:cNvCxnSpPr>
            <a:stCxn id="525" idx="0"/>
            <a:endCxn id="526" idx="0"/>
          </p:cNvCxnSpPr>
          <p:nvPr/>
        </p:nvCxnSpPr>
        <p:spPr>
          <a:xfrm rot="-5400000">
            <a:off x="6054539" y="-1000300"/>
            <a:ext cx="38800" cy="8257200"/>
          </a:xfrm>
          <a:prstGeom prst="bentConnector3">
            <a:avLst>
              <a:gd name="adj1" fmla="val 975215"/>
            </a:avLst>
          </a:prstGeom>
          <a:noFill/>
          <a:ln w="19050" cap="flat" cmpd="sng">
            <a:solidFill>
              <a:schemeClr val="lt1"/>
            </a:solidFill>
            <a:prstDash val="solid"/>
            <a:round/>
            <a:headEnd type="oval" w="med" len="med"/>
            <a:tailEnd type="oval" w="med" len="med"/>
          </a:ln>
        </p:spPr>
      </p:cxnSp>
      <p:sp>
        <p:nvSpPr>
          <p:cNvPr id="525" name="Google Shape;525;p55"/>
          <p:cNvSpPr/>
          <p:nvPr/>
        </p:nvSpPr>
        <p:spPr>
          <a:xfrm>
            <a:off x="1838639" y="3147700"/>
            <a:ext cx="213400" cy="112000"/>
          </a:xfrm>
          <a:prstGeom prst="rect">
            <a:avLst/>
          </a:prstGeom>
          <a:no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27" name="Google Shape;527;p55"/>
          <p:cNvSpPr/>
          <p:nvPr/>
        </p:nvSpPr>
        <p:spPr>
          <a:xfrm>
            <a:off x="4648080" y="3139440"/>
            <a:ext cx="213400" cy="112000"/>
          </a:xfrm>
          <a:prstGeom prst="rect">
            <a:avLst/>
          </a:prstGeom>
          <a:no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cxnSp>
        <p:nvCxnSpPr>
          <p:cNvPr id="528" name="Google Shape;528;p55"/>
          <p:cNvCxnSpPr/>
          <p:nvPr/>
        </p:nvCxnSpPr>
        <p:spPr>
          <a:xfrm rot="10800000">
            <a:off x="8157780" y="2766640"/>
            <a:ext cx="600" cy="372800"/>
          </a:xfrm>
          <a:prstGeom prst="straightConnector1">
            <a:avLst/>
          </a:prstGeom>
          <a:noFill/>
          <a:ln w="19050" cap="flat" cmpd="sng">
            <a:solidFill>
              <a:schemeClr val="lt1"/>
            </a:solidFill>
            <a:prstDash val="solid"/>
            <a:round/>
            <a:headEnd type="oval" w="med" len="med"/>
            <a:tailEnd type="none" w="med" len="med"/>
          </a:ln>
        </p:spPr>
      </p:cxnSp>
      <p:sp>
        <p:nvSpPr>
          <p:cNvPr id="529" name="Google Shape;529;p55"/>
          <p:cNvSpPr/>
          <p:nvPr/>
        </p:nvSpPr>
        <p:spPr>
          <a:xfrm>
            <a:off x="9882347" y="3145536"/>
            <a:ext cx="213400" cy="112000"/>
          </a:xfrm>
          <a:prstGeom prst="rect">
            <a:avLst/>
          </a:prstGeom>
          <a:no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grpSp>
        <p:nvGrpSpPr>
          <p:cNvPr id="530" name="Google Shape;530;p55"/>
          <p:cNvGrpSpPr/>
          <p:nvPr/>
        </p:nvGrpSpPr>
        <p:grpSpPr>
          <a:xfrm>
            <a:off x="9288047" y="3108960"/>
            <a:ext cx="1828800" cy="2274256"/>
            <a:chOff x="13972176" y="4434840"/>
            <a:chExt cx="2743200" cy="3411384"/>
          </a:xfrm>
        </p:grpSpPr>
        <p:pic>
          <p:nvPicPr>
            <p:cNvPr id="526" name="Google Shape;526;p55"/>
            <p:cNvPicPr preferRelativeResize="0"/>
            <p:nvPr/>
          </p:nvPicPr>
          <p:blipFill>
            <a:blip r:embed="rId7">
              <a:alphaModFix/>
            </a:blip>
            <a:stretch>
              <a:fillRect/>
            </a:stretch>
          </p:blipFill>
          <p:spPr>
            <a:xfrm>
              <a:off x="14232780" y="4434840"/>
              <a:ext cx="2221992" cy="2221992"/>
            </a:xfrm>
            <a:prstGeom prst="rect">
              <a:avLst/>
            </a:prstGeom>
            <a:noFill/>
            <a:ln>
              <a:noFill/>
            </a:ln>
          </p:spPr>
        </p:pic>
        <p:sp>
          <p:nvSpPr>
            <p:cNvPr id="531" name="Google Shape;531;p55"/>
            <p:cNvSpPr txBox="1"/>
            <p:nvPr/>
          </p:nvSpPr>
          <p:spPr>
            <a:xfrm>
              <a:off x="13972176" y="6746424"/>
              <a:ext cx="2743200" cy="1099800"/>
            </a:xfrm>
            <a:prstGeom prst="rect">
              <a:avLst/>
            </a:prstGeom>
            <a:noFill/>
            <a:ln>
              <a:noFill/>
            </a:ln>
          </p:spPr>
          <p:txBody>
            <a:bodyPr spcFirstLastPara="1" wrap="square" lIns="45717" tIns="45717" rIns="45717" bIns="45717" anchor="t" anchorCtr="0">
              <a:noAutofit/>
            </a:bodyPr>
            <a:lstStyle/>
            <a:p>
              <a:pPr algn="ctr" defTabSz="609630">
                <a:buClr>
                  <a:srgbClr val="000000"/>
                </a:buClr>
              </a:pPr>
              <a:r>
                <a:rPr lang="en" sz="1867" kern="0">
                  <a:solidFill>
                    <a:srgbClr val="3C4043"/>
                  </a:solidFill>
                  <a:latin typeface="Google Sans"/>
                  <a:ea typeface="Google Sans"/>
                  <a:cs typeface="Google Sans"/>
                  <a:sym typeface="Google Sans"/>
                </a:rPr>
                <a:t>Cloud</a:t>
              </a:r>
              <a:endParaRPr sz="1867" kern="0">
                <a:solidFill>
                  <a:srgbClr val="3C4043"/>
                </a:solidFill>
                <a:latin typeface="Google Sans"/>
                <a:ea typeface="Google Sans"/>
                <a:cs typeface="Google Sans"/>
                <a:sym typeface="Google Sans"/>
              </a:endParaRPr>
            </a:p>
            <a:p>
              <a:pPr algn="ctr" defTabSz="609630">
                <a:buClr>
                  <a:srgbClr val="000000"/>
                </a:buClr>
              </a:pPr>
              <a:r>
                <a:rPr lang="en" sz="1867" kern="0">
                  <a:solidFill>
                    <a:srgbClr val="3C4043"/>
                  </a:solidFill>
                  <a:latin typeface="Google Sans"/>
                  <a:ea typeface="Google Sans"/>
                  <a:cs typeface="Google Sans"/>
                  <a:sym typeface="Google Sans"/>
                </a:rPr>
                <a:t>Run</a:t>
              </a:r>
              <a:endParaRPr sz="1867" kern="0">
                <a:solidFill>
                  <a:srgbClr val="3C4043"/>
                </a:solidFill>
                <a:latin typeface="Google Sans"/>
                <a:ea typeface="Google Sans"/>
                <a:cs typeface="Google Sans"/>
                <a:sym typeface="Google Sans"/>
              </a:endParaRPr>
            </a:p>
          </p:txBody>
        </p:sp>
      </p:grpSp>
      <p:cxnSp>
        <p:nvCxnSpPr>
          <p:cNvPr id="532" name="Google Shape;532;p55"/>
          <p:cNvCxnSpPr/>
          <p:nvPr/>
        </p:nvCxnSpPr>
        <p:spPr>
          <a:xfrm rot="10800000">
            <a:off x="6069263" y="2766640"/>
            <a:ext cx="600" cy="372800"/>
          </a:xfrm>
          <a:prstGeom prst="straightConnector1">
            <a:avLst/>
          </a:prstGeom>
          <a:noFill/>
          <a:ln w="19050" cap="flat" cmpd="sng">
            <a:solidFill>
              <a:schemeClr val="lt1"/>
            </a:solidFill>
            <a:prstDash val="solid"/>
            <a:round/>
            <a:headEnd type="oval" w="med" len="med"/>
            <a:tailEnd type="none" w="med" len="med"/>
          </a:ln>
        </p:spPr>
      </p:cxnSp>
      <p:sp>
        <p:nvSpPr>
          <p:cNvPr id="533" name="Google Shape;533;p55"/>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Google Cloud offers a range of compute services</a:t>
            </a:r>
            <a:endParaRPr/>
          </a:p>
        </p:txBody>
      </p:sp>
      <p:sp>
        <p:nvSpPr>
          <p:cNvPr id="534" name="Google Shape;534;p55"/>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8">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cxnSp>
        <p:nvCxnSpPr>
          <p:cNvPr id="539" name="Google Shape;539;p56"/>
          <p:cNvCxnSpPr/>
          <p:nvPr/>
        </p:nvCxnSpPr>
        <p:spPr>
          <a:xfrm rot="10800000">
            <a:off x="6069263" y="2427200"/>
            <a:ext cx="1200" cy="343200"/>
          </a:xfrm>
          <a:prstGeom prst="straightConnector1">
            <a:avLst/>
          </a:prstGeom>
          <a:noFill/>
          <a:ln w="19050" cap="flat" cmpd="sng">
            <a:solidFill>
              <a:schemeClr val="lt1"/>
            </a:solidFill>
            <a:prstDash val="solid"/>
            <a:round/>
            <a:headEnd type="none" w="med" len="med"/>
            <a:tailEnd type="none" w="med" len="med"/>
          </a:ln>
        </p:spPr>
      </p:cxnSp>
      <p:sp>
        <p:nvSpPr>
          <p:cNvPr id="540" name="Google Shape;540;p56"/>
          <p:cNvSpPr txBox="1"/>
          <p:nvPr/>
        </p:nvSpPr>
        <p:spPr>
          <a:xfrm>
            <a:off x="4565663" y="1778200"/>
            <a:ext cx="3007200" cy="649000"/>
          </a:xfrm>
          <a:prstGeom prst="rect">
            <a:avLst/>
          </a:prstGeom>
          <a:noFill/>
          <a:ln>
            <a:noFill/>
          </a:ln>
        </p:spPr>
        <p:txBody>
          <a:bodyPr spcFirstLastPara="1" wrap="square" lIns="45717" tIns="45717" rIns="45717" bIns="45717" anchor="ctr" anchorCtr="0">
            <a:noAutofit/>
          </a:bodyPr>
          <a:lstStyle/>
          <a:p>
            <a:pPr algn="ctr" defTabSz="609630">
              <a:buClr>
                <a:srgbClr val="000000"/>
              </a:buClr>
            </a:pPr>
            <a:r>
              <a:rPr lang="en" sz="2400" kern="0">
                <a:solidFill>
                  <a:srgbClr val="3C4043"/>
                </a:solidFill>
                <a:latin typeface="Google Sans"/>
                <a:ea typeface="Google Sans"/>
                <a:cs typeface="Google Sans"/>
                <a:sym typeface="Google Sans"/>
              </a:rPr>
              <a:t>Storage</a:t>
            </a:r>
            <a:endParaRPr sz="2400" kern="0">
              <a:solidFill>
                <a:srgbClr val="3C4043"/>
              </a:solidFill>
              <a:latin typeface="Google Sans"/>
              <a:ea typeface="Google Sans"/>
              <a:cs typeface="Google Sans"/>
              <a:sym typeface="Google Sans"/>
            </a:endParaRPr>
          </a:p>
        </p:txBody>
      </p:sp>
      <p:pic>
        <p:nvPicPr>
          <p:cNvPr id="541" name="Google Shape;541;p56"/>
          <p:cNvPicPr preferRelativeResize="0"/>
          <p:nvPr/>
        </p:nvPicPr>
        <p:blipFill rotWithShape="1">
          <a:blip r:embed="rId3">
            <a:alphaModFix/>
          </a:blip>
          <a:srcRect t="4170" b="4161"/>
          <a:stretch/>
        </p:blipFill>
        <p:spPr>
          <a:xfrm>
            <a:off x="5336087" y="3194363"/>
            <a:ext cx="1480920" cy="1357511"/>
          </a:xfrm>
          <a:prstGeom prst="rect">
            <a:avLst/>
          </a:prstGeom>
          <a:noFill/>
          <a:ln>
            <a:noFill/>
          </a:ln>
        </p:spPr>
      </p:pic>
      <p:sp>
        <p:nvSpPr>
          <p:cNvPr id="542" name="Google Shape;542;p56"/>
          <p:cNvSpPr txBox="1"/>
          <p:nvPr/>
        </p:nvSpPr>
        <p:spPr>
          <a:xfrm>
            <a:off x="5162147" y="4683760"/>
            <a:ext cx="1828800" cy="733200"/>
          </a:xfrm>
          <a:prstGeom prst="rect">
            <a:avLst/>
          </a:prstGeom>
          <a:noFill/>
          <a:ln>
            <a:noFill/>
          </a:ln>
        </p:spPr>
        <p:txBody>
          <a:bodyPr spcFirstLastPara="1" wrap="square" lIns="45717" tIns="45717" rIns="45717" bIns="45717" anchor="t" anchorCtr="0">
            <a:noAutofit/>
          </a:bodyPr>
          <a:lstStyle/>
          <a:p>
            <a:pPr algn="ctr" defTabSz="609630">
              <a:buClr>
                <a:srgbClr val="000000"/>
              </a:buClr>
            </a:pPr>
            <a:r>
              <a:rPr lang="en" sz="1867" kern="0">
                <a:solidFill>
                  <a:srgbClr val="3C4043"/>
                </a:solidFill>
                <a:latin typeface="Google Sans"/>
                <a:ea typeface="Google Sans"/>
                <a:cs typeface="Google Sans"/>
                <a:sym typeface="Google Sans"/>
              </a:rPr>
              <a:t>Cloud SQL</a:t>
            </a:r>
            <a:endParaRPr sz="1867" kern="0">
              <a:solidFill>
                <a:srgbClr val="3C4043"/>
              </a:solidFill>
              <a:latin typeface="Google Sans"/>
              <a:ea typeface="Google Sans"/>
              <a:cs typeface="Google Sans"/>
              <a:sym typeface="Google Sans"/>
            </a:endParaRPr>
          </a:p>
        </p:txBody>
      </p:sp>
      <p:sp>
        <p:nvSpPr>
          <p:cNvPr id="543" name="Google Shape;543;p56"/>
          <p:cNvSpPr txBox="1"/>
          <p:nvPr/>
        </p:nvSpPr>
        <p:spPr>
          <a:xfrm>
            <a:off x="3099197" y="4663423"/>
            <a:ext cx="1828800" cy="733200"/>
          </a:xfrm>
          <a:prstGeom prst="rect">
            <a:avLst/>
          </a:prstGeom>
          <a:noFill/>
          <a:ln>
            <a:noFill/>
          </a:ln>
        </p:spPr>
        <p:txBody>
          <a:bodyPr spcFirstLastPara="1" wrap="square" lIns="45717" tIns="45717" rIns="45717" bIns="45717" anchor="t" anchorCtr="0">
            <a:noAutofit/>
          </a:bodyPr>
          <a:lstStyle/>
          <a:p>
            <a:pPr algn="ctr" defTabSz="609630">
              <a:buClr>
                <a:srgbClr val="000000"/>
              </a:buClr>
            </a:pPr>
            <a:r>
              <a:rPr lang="en" sz="1867" kern="0">
                <a:solidFill>
                  <a:srgbClr val="3C4043"/>
                </a:solidFill>
                <a:latin typeface="Google Sans"/>
                <a:ea typeface="Google Sans"/>
                <a:cs typeface="Google Sans"/>
                <a:sym typeface="Google Sans"/>
              </a:rPr>
              <a:t>Cloud</a:t>
            </a:r>
            <a:endParaRPr sz="1867" kern="0">
              <a:solidFill>
                <a:srgbClr val="3C4043"/>
              </a:solidFill>
              <a:latin typeface="Google Sans"/>
              <a:ea typeface="Google Sans"/>
              <a:cs typeface="Google Sans"/>
              <a:sym typeface="Google Sans"/>
            </a:endParaRPr>
          </a:p>
          <a:p>
            <a:pPr algn="ctr" defTabSz="609630">
              <a:buClr>
                <a:srgbClr val="000000"/>
              </a:buClr>
            </a:pPr>
            <a:r>
              <a:rPr lang="en" sz="1867" kern="0">
                <a:solidFill>
                  <a:srgbClr val="3C4043"/>
                </a:solidFill>
                <a:latin typeface="Google Sans"/>
                <a:ea typeface="Google Sans"/>
                <a:cs typeface="Google Sans"/>
                <a:sym typeface="Google Sans"/>
              </a:rPr>
              <a:t>Storage</a:t>
            </a:r>
            <a:endParaRPr sz="1867" kern="0">
              <a:solidFill>
                <a:srgbClr val="3C4043"/>
              </a:solidFill>
              <a:latin typeface="Google Sans"/>
              <a:ea typeface="Google Sans"/>
              <a:cs typeface="Google Sans"/>
              <a:sym typeface="Google Sans"/>
            </a:endParaRPr>
          </a:p>
        </p:txBody>
      </p:sp>
      <p:pic>
        <p:nvPicPr>
          <p:cNvPr id="544" name="Google Shape;544;p56"/>
          <p:cNvPicPr preferRelativeResize="0"/>
          <p:nvPr/>
        </p:nvPicPr>
        <p:blipFill rotWithShape="1">
          <a:blip r:embed="rId4">
            <a:alphaModFix/>
          </a:blip>
          <a:srcRect/>
          <a:stretch/>
        </p:blipFill>
        <p:spPr>
          <a:xfrm>
            <a:off x="3273150" y="3115057"/>
            <a:ext cx="1480895" cy="1480895"/>
          </a:xfrm>
          <a:prstGeom prst="rect">
            <a:avLst/>
          </a:prstGeom>
          <a:noFill/>
          <a:ln>
            <a:noFill/>
          </a:ln>
        </p:spPr>
      </p:pic>
      <p:pic>
        <p:nvPicPr>
          <p:cNvPr id="545" name="Google Shape;545;p56"/>
          <p:cNvPicPr preferRelativeResize="0"/>
          <p:nvPr/>
        </p:nvPicPr>
        <p:blipFill rotWithShape="1">
          <a:blip r:embed="rId5">
            <a:alphaModFix/>
          </a:blip>
          <a:srcRect t="6247" b="6256"/>
          <a:stretch/>
        </p:blipFill>
        <p:spPr>
          <a:xfrm>
            <a:off x="1207187" y="3181363"/>
            <a:ext cx="1480920" cy="1295805"/>
          </a:xfrm>
          <a:prstGeom prst="rect">
            <a:avLst/>
          </a:prstGeom>
          <a:noFill/>
          <a:ln>
            <a:noFill/>
          </a:ln>
        </p:spPr>
      </p:pic>
      <p:sp>
        <p:nvSpPr>
          <p:cNvPr id="546" name="Google Shape;546;p56"/>
          <p:cNvSpPr txBox="1"/>
          <p:nvPr/>
        </p:nvSpPr>
        <p:spPr>
          <a:xfrm>
            <a:off x="1030247" y="4683767"/>
            <a:ext cx="1834800" cy="733200"/>
          </a:xfrm>
          <a:prstGeom prst="rect">
            <a:avLst/>
          </a:prstGeom>
          <a:noFill/>
          <a:ln>
            <a:noFill/>
          </a:ln>
        </p:spPr>
        <p:txBody>
          <a:bodyPr spcFirstLastPara="1" wrap="square" lIns="45717" tIns="45717" rIns="45717" bIns="45717" anchor="t" anchorCtr="0">
            <a:noAutofit/>
          </a:bodyPr>
          <a:lstStyle/>
          <a:p>
            <a:pPr algn="ctr" defTabSz="609630">
              <a:buClr>
                <a:srgbClr val="000000"/>
              </a:buClr>
            </a:pPr>
            <a:r>
              <a:rPr lang="en" sz="1867" kern="0">
                <a:solidFill>
                  <a:srgbClr val="3C4043"/>
                </a:solidFill>
                <a:latin typeface="Google Sans"/>
                <a:ea typeface="Google Sans"/>
                <a:cs typeface="Google Sans"/>
                <a:sym typeface="Google Sans"/>
              </a:rPr>
              <a:t>Cloud</a:t>
            </a:r>
            <a:endParaRPr sz="1867" kern="0">
              <a:solidFill>
                <a:srgbClr val="3C4043"/>
              </a:solidFill>
              <a:latin typeface="Google Sans"/>
              <a:ea typeface="Google Sans"/>
              <a:cs typeface="Google Sans"/>
              <a:sym typeface="Google Sans"/>
            </a:endParaRPr>
          </a:p>
          <a:p>
            <a:pPr algn="ctr" defTabSz="609630">
              <a:buClr>
                <a:srgbClr val="000000"/>
              </a:buClr>
            </a:pPr>
            <a:r>
              <a:rPr lang="en" sz="1867" kern="0">
                <a:solidFill>
                  <a:srgbClr val="3C4043"/>
                </a:solidFill>
                <a:latin typeface="Google Sans"/>
                <a:ea typeface="Google Sans"/>
                <a:cs typeface="Google Sans"/>
                <a:sym typeface="Google Sans"/>
              </a:rPr>
              <a:t>Bigtable</a:t>
            </a:r>
            <a:endParaRPr sz="1867" kern="0">
              <a:solidFill>
                <a:srgbClr val="3C4043"/>
              </a:solidFill>
              <a:latin typeface="Google Sans"/>
              <a:ea typeface="Google Sans"/>
              <a:cs typeface="Google Sans"/>
              <a:sym typeface="Google Sans"/>
            </a:endParaRPr>
          </a:p>
        </p:txBody>
      </p:sp>
      <p:pic>
        <p:nvPicPr>
          <p:cNvPr id="547" name="Google Shape;547;p56"/>
          <p:cNvPicPr preferRelativeResize="0"/>
          <p:nvPr/>
        </p:nvPicPr>
        <p:blipFill rotWithShape="1">
          <a:blip r:embed="rId6">
            <a:alphaModFix/>
          </a:blip>
          <a:srcRect/>
          <a:stretch/>
        </p:blipFill>
        <p:spPr>
          <a:xfrm>
            <a:off x="7399045" y="3108960"/>
            <a:ext cx="1480904" cy="1480904"/>
          </a:xfrm>
          <a:prstGeom prst="rect">
            <a:avLst/>
          </a:prstGeom>
          <a:noFill/>
          <a:ln>
            <a:noFill/>
          </a:ln>
        </p:spPr>
      </p:pic>
      <p:sp>
        <p:nvSpPr>
          <p:cNvPr id="548" name="Google Shape;548;p56"/>
          <p:cNvSpPr txBox="1"/>
          <p:nvPr/>
        </p:nvSpPr>
        <p:spPr>
          <a:xfrm>
            <a:off x="7225097" y="4650016"/>
            <a:ext cx="1828800" cy="733200"/>
          </a:xfrm>
          <a:prstGeom prst="rect">
            <a:avLst/>
          </a:prstGeom>
          <a:noFill/>
          <a:ln>
            <a:noFill/>
          </a:ln>
        </p:spPr>
        <p:txBody>
          <a:bodyPr spcFirstLastPara="1" wrap="square" lIns="45717" tIns="45717" rIns="45717" bIns="45717" anchor="t" anchorCtr="0">
            <a:noAutofit/>
          </a:bodyPr>
          <a:lstStyle/>
          <a:p>
            <a:pPr algn="ctr" defTabSz="609630">
              <a:buClr>
                <a:srgbClr val="000000"/>
              </a:buClr>
            </a:pPr>
            <a:r>
              <a:rPr lang="en" sz="1867" kern="0">
                <a:solidFill>
                  <a:srgbClr val="3C4043"/>
                </a:solidFill>
                <a:latin typeface="Google Sans"/>
                <a:ea typeface="Google Sans"/>
                <a:cs typeface="Google Sans"/>
                <a:sym typeface="Google Sans"/>
              </a:rPr>
              <a:t>Cloud</a:t>
            </a:r>
            <a:endParaRPr sz="1867" kern="0">
              <a:solidFill>
                <a:srgbClr val="3C4043"/>
              </a:solidFill>
              <a:latin typeface="Google Sans"/>
              <a:ea typeface="Google Sans"/>
              <a:cs typeface="Google Sans"/>
              <a:sym typeface="Google Sans"/>
            </a:endParaRPr>
          </a:p>
          <a:p>
            <a:pPr algn="ctr" defTabSz="609630">
              <a:buClr>
                <a:srgbClr val="000000"/>
              </a:buClr>
            </a:pPr>
            <a:r>
              <a:rPr lang="en" sz="1867" kern="0">
                <a:solidFill>
                  <a:srgbClr val="3C4043"/>
                </a:solidFill>
                <a:latin typeface="Google Sans"/>
                <a:ea typeface="Google Sans"/>
                <a:cs typeface="Google Sans"/>
                <a:sym typeface="Google Sans"/>
              </a:rPr>
              <a:t>Spanner</a:t>
            </a:r>
            <a:endParaRPr sz="1867" kern="0">
              <a:solidFill>
                <a:srgbClr val="3C4043"/>
              </a:solidFill>
              <a:latin typeface="Google Sans"/>
              <a:ea typeface="Google Sans"/>
              <a:cs typeface="Google Sans"/>
              <a:sym typeface="Google Sans"/>
            </a:endParaRPr>
          </a:p>
        </p:txBody>
      </p:sp>
      <p:cxnSp>
        <p:nvCxnSpPr>
          <p:cNvPr id="549" name="Google Shape;549;p56"/>
          <p:cNvCxnSpPr/>
          <p:nvPr/>
        </p:nvCxnSpPr>
        <p:spPr>
          <a:xfrm rot="10800000">
            <a:off x="4042980" y="2766640"/>
            <a:ext cx="600" cy="372800"/>
          </a:xfrm>
          <a:prstGeom prst="straightConnector1">
            <a:avLst/>
          </a:prstGeom>
          <a:noFill/>
          <a:ln w="19050" cap="flat" cmpd="sng">
            <a:solidFill>
              <a:schemeClr val="lt1"/>
            </a:solidFill>
            <a:prstDash val="solid"/>
            <a:round/>
            <a:headEnd type="oval" w="med" len="med"/>
            <a:tailEnd type="none" w="med" len="med"/>
          </a:ln>
        </p:spPr>
      </p:cxnSp>
      <p:cxnSp>
        <p:nvCxnSpPr>
          <p:cNvPr id="550" name="Google Shape;550;p56"/>
          <p:cNvCxnSpPr>
            <a:stCxn id="551" idx="0"/>
            <a:endCxn id="552" idx="0"/>
          </p:cNvCxnSpPr>
          <p:nvPr/>
        </p:nvCxnSpPr>
        <p:spPr>
          <a:xfrm rot="-5400000">
            <a:off x="6054539" y="-1000300"/>
            <a:ext cx="38800" cy="8257200"/>
          </a:xfrm>
          <a:prstGeom prst="bentConnector3">
            <a:avLst>
              <a:gd name="adj1" fmla="val 975215"/>
            </a:avLst>
          </a:prstGeom>
          <a:noFill/>
          <a:ln w="19050" cap="flat" cmpd="sng">
            <a:solidFill>
              <a:schemeClr val="lt1"/>
            </a:solidFill>
            <a:prstDash val="solid"/>
            <a:round/>
            <a:headEnd type="oval" w="med" len="med"/>
            <a:tailEnd type="oval" w="med" len="med"/>
          </a:ln>
        </p:spPr>
      </p:cxnSp>
      <p:sp>
        <p:nvSpPr>
          <p:cNvPr id="551" name="Google Shape;551;p56"/>
          <p:cNvSpPr/>
          <p:nvPr/>
        </p:nvSpPr>
        <p:spPr>
          <a:xfrm>
            <a:off x="1838639" y="3147700"/>
            <a:ext cx="213400" cy="112000"/>
          </a:xfrm>
          <a:prstGeom prst="rect">
            <a:avLst/>
          </a:prstGeom>
          <a:no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53" name="Google Shape;553;p56"/>
          <p:cNvSpPr/>
          <p:nvPr/>
        </p:nvSpPr>
        <p:spPr>
          <a:xfrm>
            <a:off x="4648080" y="3139440"/>
            <a:ext cx="213400" cy="112000"/>
          </a:xfrm>
          <a:prstGeom prst="rect">
            <a:avLst/>
          </a:prstGeom>
          <a:no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cxnSp>
        <p:nvCxnSpPr>
          <p:cNvPr id="554" name="Google Shape;554;p56"/>
          <p:cNvCxnSpPr/>
          <p:nvPr/>
        </p:nvCxnSpPr>
        <p:spPr>
          <a:xfrm rot="10800000">
            <a:off x="8157780" y="2766640"/>
            <a:ext cx="600" cy="372800"/>
          </a:xfrm>
          <a:prstGeom prst="straightConnector1">
            <a:avLst/>
          </a:prstGeom>
          <a:noFill/>
          <a:ln w="19050" cap="flat" cmpd="sng">
            <a:solidFill>
              <a:schemeClr val="lt1"/>
            </a:solidFill>
            <a:prstDash val="solid"/>
            <a:round/>
            <a:headEnd type="oval" w="med" len="med"/>
            <a:tailEnd type="none" w="med" len="med"/>
          </a:ln>
        </p:spPr>
      </p:cxnSp>
      <p:sp>
        <p:nvSpPr>
          <p:cNvPr id="555" name="Google Shape;555;p56"/>
          <p:cNvSpPr/>
          <p:nvPr/>
        </p:nvSpPr>
        <p:spPr>
          <a:xfrm>
            <a:off x="9882347" y="3145536"/>
            <a:ext cx="213400" cy="112000"/>
          </a:xfrm>
          <a:prstGeom prst="rect">
            <a:avLst/>
          </a:prstGeom>
          <a:no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pic>
        <p:nvPicPr>
          <p:cNvPr id="552" name="Google Shape;552;p56"/>
          <p:cNvPicPr preferRelativeResize="0"/>
          <p:nvPr/>
        </p:nvPicPr>
        <p:blipFill rotWithShape="1">
          <a:blip r:embed="rId7">
            <a:alphaModFix/>
          </a:blip>
          <a:srcRect/>
          <a:stretch/>
        </p:blipFill>
        <p:spPr>
          <a:xfrm>
            <a:off x="9461783" y="3108960"/>
            <a:ext cx="1481328" cy="1481328"/>
          </a:xfrm>
          <a:prstGeom prst="rect">
            <a:avLst/>
          </a:prstGeom>
          <a:noFill/>
          <a:ln>
            <a:noFill/>
          </a:ln>
        </p:spPr>
      </p:pic>
      <p:sp>
        <p:nvSpPr>
          <p:cNvPr id="556" name="Google Shape;556;p56"/>
          <p:cNvSpPr txBox="1"/>
          <p:nvPr/>
        </p:nvSpPr>
        <p:spPr>
          <a:xfrm>
            <a:off x="9288047" y="4650016"/>
            <a:ext cx="1828800" cy="733200"/>
          </a:xfrm>
          <a:prstGeom prst="rect">
            <a:avLst/>
          </a:prstGeom>
          <a:noFill/>
          <a:ln>
            <a:noFill/>
          </a:ln>
        </p:spPr>
        <p:txBody>
          <a:bodyPr spcFirstLastPara="1" wrap="square" lIns="45717" tIns="45717" rIns="45717" bIns="45717" anchor="t" anchorCtr="0">
            <a:noAutofit/>
          </a:bodyPr>
          <a:lstStyle/>
          <a:p>
            <a:pPr algn="ctr" defTabSz="609630">
              <a:buClr>
                <a:srgbClr val="000000"/>
              </a:buClr>
            </a:pPr>
            <a:r>
              <a:rPr lang="en" sz="1867" kern="0">
                <a:solidFill>
                  <a:srgbClr val="3C4043"/>
                </a:solidFill>
                <a:latin typeface="Google Sans"/>
                <a:ea typeface="Google Sans"/>
                <a:cs typeface="Google Sans"/>
                <a:sym typeface="Google Sans"/>
              </a:rPr>
              <a:t>Datastore</a:t>
            </a:r>
            <a:endParaRPr sz="1867" kern="0">
              <a:solidFill>
                <a:srgbClr val="3C4043"/>
              </a:solidFill>
              <a:latin typeface="Google Sans"/>
              <a:ea typeface="Google Sans"/>
              <a:cs typeface="Google Sans"/>
              <a:sym typeface="Google Sans"/>
            </a:endParaRPr>
          </a:p>
        </p:txBody>
      </p:sp>
      <p:cxnSp>
        <p:nvCxnSpPr>
          <p:cNvPr id="557" name="Google Shape;557;p56"/>
          <p:cNvCxnSpPr/>
          <p:nvPr/>
        </p:nvCxnSpPr>
        <p:spPr>
          <a:xfrm rot="10800000">
            <a:off x="6069263" y="2766640"/>
            <a:ext cx="600" cy="372800"/>
          </a:xfrm>
          <a:prstGeom prst="straightConnector1">
            <a:avLst/>
          </a:prstGeom>
          <a:noFill/>
          <a:ln w="19050" cap="flat" cmpd="sng">
            <a:solidFill>
              <a:schemeClr val="lt1"/>
            </a:solidFill>
            <a:prstDash val="solid"/>
            <a:round/>
            <a:headEnd type="oval" w="med" len="med"/>
            <a:tailEnd type="none" w="med" len="med"/>
          </a:ln>
        </p:spPr>
      </p:cxnSp>
      <p:sp>
        <p:nvSpPr>
          <p:cNvPr id="558" name="Google Shape;558;p56"/>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Google Cloud also offers a range of storage services</a:t>
            </a:r>
            <a:endParaRPr/>
          </a:p>
        </p:txBody>
      </p:sp>
      <p:sp>
        <p:nvSpPr>
          <p:cNvPr id="559" name="Google Shape;559;p56"/>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8">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57"/>
          <p:cNvSpPr/>
          <p:nvPr/>
        </p:nvSpPr>
        <p:spPr>
          <a:xfrm>
            <a:off x="1770750" y="3830599"/>
            <a:ext cx="8467400" cy="2300600"/>
          </a:xfrm>
          <a:prstGeom prst="rect">
            <a:avLst/>
          </a:prstGeom>
          <a:solidFill>
            <a:srgbClr val="CFE2F3">
              <a:alpha val="53060"/>
            </a:srgbClr>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65" name="Google Shape;565;p57"/>
          <p:cNvSpPr/>
          <p:nvPr/>
        </p:nvSpPr>
        <p:spPr>
          <a:xfrm>
            <a:off x="1770750" y="1573415"/>
            <a:ext cx="8466600" cy="2185000"/>
          </a:xfrm>
          <a:prstGeom prst="rect">
            <a:avLst/>
          </a:prstGeom>
          <a:solidFill>
            <a:srgbClr val="FFF2CC">
              <a:alpha val="50750"/>
            </a:srgbClr>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pic>
        <p:nvPicPr>
          <p:cNvPr id="566" name="Google Shape;566;p57"/>
          <p:cNvPicPr preferRelativeResize="0"/>
          <p:nvPr/>
        </p:nvPicPr>
        <p:blipFill rotWithShape="1">
          <a:blip r:embed="rId3">
            <a:alphaModFix/>
          </a:blip>
          <a:srcRect t="5791" b="5791"/>
          <a:stretch/>
        </p:blipFill>
        <p:spPr>
          <a:xfrm>
            <a:off x="3908664" y="4721141"/>
            <a:ext cx="863784" cy="763959"/>
          </a:xfrm>
          <a:prstGeom prst="rect">
            <a:avLst/>
          </a:prstGeom>
          <a:noFill/>
          <a:ln>
            <a:noFill/>
          </a:ln>
        </p:spPr>
      </p:pic>
      <p:sp>
        <p:nvSpPr>
          <p:cNvPr id="567" name="Google Shape;567;p57"/>
          <p:cNvSpPr txBox="1"/>
          <p:nvPr/>
        </p:nvSpPr>
        <p:spPr>
          <a:xfrm>
            <a:off x="3527832" y="5513725"/>
            <a:ext cx="1613200" cy="428000"/>
          </a:xfrm>
          <a:prstGeom prst="rect">
            <a:avLst/>
          </a:prstGeom>
          <a:noFill/>
          <a:ln>
            <a:noFill/>
          </a:ln>
        </p:spPr>
        <p:txBody>
          <a:bodyPr spcFirstLastPara="1" wrap="square" lIns="45717" tIns="45717" rIns="45717" bIns="45717" anchor="t" anchorCtr="0">
            <a:noAutofit/>
          </a:bodyPr>
          <a:lstStyle/>
          <a:p>
            <a:pPr algn="ctr" defTabSz="609630">
              <a:buClr>
                <a:srgbClr val="000000"/>
              </a:buClr>
            </a:pPr>
            <a:r>
              <a:rPr lang="en" sz="1600" kern="0">
                <a:solidFill>
                  <a:srgbClr val="202124"/>
                </a:solidFill>
                <a:latin typeface="Google Sans"/>
                <a:ea typeface="Google Sans"/>
                <a:cs typeface="Google Sans"/>
                <a:sym typeface="Google Sans"/>
              </a:rPr>
              <a:t>Vision API</a:t>
            </a:r>
            <a:endParaRPr sz="1600" kern="0">
              <a:solidFill>
                <a:srgbClr val="202124"/>
              </a:solidFill>
              <a:latin typeface="Google Sans"/>
              <a:ea typeface="Google Sans"/>
              <a:cs typeface="Google Sans"/>
              <a:sym typeface="Google Sans"/>
            </a:endParaRPr>
          </a:p>
        </p:txBody>
      </p:sp>
      <p:sp>
        <p:nvSpPr>
          <p:cNvPr id="568" name="Google Shape;568;p57"/>
          <p:cNvSpPr txBox="1"/>
          <p:nvPr/>
        </p:nvSpPr>
        <p:spPr>
          <a:xfrm>
            <a:off x="5140927" y="5513724"/>
            <a:ext cx="1737000" cy="428000"/>
          </a:xfrm>
          <a:prstGeom prst="rect">
            <a:avLst/>
          </a:prstGeom>
          <a:noFill/>
          <a:ln>
            <a:noFill/>
          </a:ln>
        </p:spPr>
        <p:txBody>
          <a:bodyPr spcFirstLastPara="1" wrap="square" lIns="45717" tIns="45717" rIns="45717" bIns="45717" anchor="t" anchorCtr="0">
            <a:noAutofit/>
          </a:bodyPr>
          <a:lstStyle/>
          <a:p>
            <a:pPr algn="ctr" defTabSz="609630">
              <a:buClr>
                <a:srgbClr val="000000"/>
              </a:buClr>
            </a:pPr>
            <a:r>
              <a:rPr lang="en" sz="1600" kern="0">
                <a:solidFill>
                  <a:srgbClr val="202124"/>
                </a:solidFill>
                <a:latin typeface="Google Sans"/>
                <a:ea typeface="Google Sans"/>
                <a:cs typeface="Google Sans"/>
                <a:sym typeface="Google Sans"/>
              </a:rPr>
              <a:t>Speech-to-Text API</a:t>
            </a:r>
            <a:endParaRPr sz="1600" kern="0">
              <a:solidFill>
                <a:srgbClr val="202124"/>
              </a:solidFill>
              <a:latin typeface="Google Sans"/>
              <a:ea typeface="Google Sans"/>
              <a:cs typeface="Google Sans"/>
              <a:sym typeface="Google Sans"/>
            </a:endParaRPr>
          </a:p>
        </p:txBody>
      </p:sp>
      <p:pic>
        <p:nvPicPr>
          <p:cNvPr id="569" name="Google Shape;569;p57"/>
          <p:cNvPicPr preferRelativeResize="0"/>
          <p:nvPr/>
        </p:nvPicPr>
        <p:blipFill rotWithShape="1">
          <a:blip r:embed="rId4">
            <a:alphaModFix/>
          </a:blip>
          <a:srcRect t="758" b="748"/>
          <a:stretch/>
        </p:blipFill>
        <p:spPr>
          <a:xfrm>
            <a:off x="5589542" y="4672845"/>
            <a:ext cx="863770" cy="851163"/>
          </a:xfrm>
          <a:prstGeom prst="rect">
            <a:avLst/>
          </a:prstGeom>
          <a:noFill/>
          <a:ln>
            <a:noFill/>
          </a:ln>
        </p:spPr>
      </p:pic>
      <p:pic>
        <p:nvPicPr>
          <p:cNvPr id="570" name="Google Shape;570;p57"/>
          <p:cNvPicPr preferRelativeResize="0"/>
          <p:nvPr/>
        </p:nvPicPr>
        <p:blipFill rotWithShape="1">
          <a:blip r:embed="rId5">
            <a:alphaModFix/>
          </a:blip>
          <a:srcRect t="6490" b="6499"/>
          <a:stretch/>
        </p:blipFill>
        <p:spPr>
          <a:xfrm>
            <a:off x="7252822" y="4718807"/>
            <a:ext cx="863779" cy="751697"/>
          </a:xfrm>
          <a:prstGeom prst="rect">
            <a:avLst/>
          </a:prstGeom>
          <a:noFill/>
          <a:ln>
            <a:noFill/>
          </a:ln>
        </p:spPr>
      </p:pic>
      <p:sp>
        <p:nvSpPr>
          <p:cNvPr id="571" name="Google Shape;571;p57"/>
          <p:cNvSpPr/>
          <p:nvPr/>
        </p:nvSpPr>
        <p:spPr>
          <a:xfrm>
            <a:off x="1963306" y="4262235"/>
            <a:ext cx="1392400" cy="1869000"/>
          </a:xfrm>
          <a:prstGeom prst="rect">
            <a:avLst/>
          </a:prstGeom>
          <a:solidFill>
            <a:srgbClr val="C9DAF8"/>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72" name="Google Shape;572;p57"/>
          <p:cNvSpPr txBox="1"/>
          <p:nvPr/>
        </p:nvSpPr>
        <p:spPr>
          <a:xfrm>
            <a:off x="6878158" y="5511077"/>
            <a:ext cx="1613200" cy="427800"/>
          </a:xfrm>
          <a:prstGeom prst="rect">
            <a:avLst/>
          </a:prstGeom>
          <a:noFill/>
          <a:ln>
            <a:noFill/>
          </a:ln>
        </p:spPr>
        <p:txBody>
          <a:bodyPr spcFirstLastPara="1" wrap="square" lIns="45717" tIns="45717" rIns="45717" bIns="45717" anchor="t" anchorCtr="0">
            <a:noAutofit/>
          </a:bodyPr>
          <a:lstStyle/>
          <a:p>
            <a:pPr algn="ctr" defTabSz="609630">
              <a:buClr>
                <a:srgbClr val="000000"/>
              </a:buClr>
            </a:pPr>
            <a:r>
              <a:rPr lang="en" sz="1600" kern="0">
                <a:solidFill>
                  <a:srgbClr val="202124"/>
                </a:solidFill>
                <a:latin typeface="Google Sans"/>
                <a:ea typeface="Google Sans"/>
                <a:cs typeface="Google Sans"/>
                <a:sym typeface="Google Sans"/>
              </a:rPr>
              <a:t>Cloud Translation API</a:t>
            </a:r>
            <a:endParaRPr sz="1600" kern="0">
              <a:solidFill>
                <a:srgbClr val="202124"/>
              </a:solidFill>
              <a:latin typeface="Google Sans"/>
              <a:ea typeface="Google Sans"/>
              <a:cs typeface="Google Sans"/>
              <a:sym typeface="Google Sans"/>
            </a:endParaRPr>
          </a:p>
        </p:txBody>
      </p:sp>
      <p:pic>
        <p:nvPicPr>
          <p:cNvPr id="573" name="Google Shape;573;p57"/>
          <p:cNvPicPr preferRelativeResize="0"/>
          <p:nvPr/>
        </p:nvPicPr>
        <p:blipFill rotWithShape="1">
          <a:blip r:embed="rId6">
            <a:alphaModFix/>
          </a:blip>
          <a:srcRect t="189" b="179"/>
          <a:stretch/>
        </p:blipFill>
        <p:spPr>
          <a:xfrm>
            <a:off x="2229239" y="4697634"/>
            <a:ext cx="863775" cy="860809"/>
          </a:xfrm>
          <a:prstGeom prst="rect">
            <a:avLst/>
          </a:prstGeom>
          <a:noFill/>
          <a:ln>
            <a:noFill/>
          </a:ln>
        </p:spPr>
      </p:pic>
      <p:sp>
        <p:nvSpPr>
          <p:cNvPr id="574" name="Google Shape;574;p57"/>
          <p:cNvSpPr txBox="1"/>
          <p:nvPr/>
        </p:nvSpPr>
        <p:spPr>
          <a:xfrm>
            <a:off x="1852669" y="5513731"/>
            <a:ext cx="1613200" cy="428000"/>
          </a:xfrm>
          <a:prstGeom prst="rect">
            <a:avLst/>
          </a:prstGeom>
          <a:noFill/>
          <a:ln>
            <a:noFill/>
          </a:ln>
        </p:spPr>
        <p:txBody>
          <a:bodyPr spcFirstLastPara="1" wrap="square" lIns="45717" tIns="45717" rIns="45717" bIns="45717" anchor="t" anchorCtr="0">
            <a:noAutofit/>
          </a:bodyPr>
          <a:lstStyle/>
          <a:p>
            <a:pPr algn="ctr" defTabSz="609630">
              <a:buClr>
                <a:srgbClr val="000000"/>
              </a:buClr>
            </a:pPr>
            <a:r>
              <a:rPr lang="en" sz="1600" kern="0">
                <a:solidFill>
                  <a:srgbClr val="202124"/>
                </a:solidFill>
                <a:latin typeface="Google Sans"/>
                <a:ea typeface="Google Sans"/>
                <a:cs typeface="Google Sans"/>
                <a:sym typeface="Google Sans"/>
              </a:rPr>
              <a:t>AI Platform</a:t>
            </a:r>
            <a:endParaRPr sz="1600" kern="0">
              <a:solidFill>
                <a:srgbClr val="202124"/>
              </a:solidFill>
              <a:latin typeface="Google Sans"/>
              <a:ea typeface="Google Sans"/>
              <a:cs typeface="Google Sans"/>
              <a:sym typeface="Google Sans"/>
            </a:endParaRPr>
          </a:p>
        </p:txBody>
      </p:sp>
      <p:sp>
        <p:nvSpPr>
          <p:cNvPr id="575" name="Google Shape;575;p57"/>
          <p:cNvSpPr txBox="1"/>
          <p:nvPr/>
        </p:nvSpPr>
        <p:spPr>
          <a:xfrm>
            <a:off x="4426401" y="1639501"/>
            <a:ext cx="3165600" cy="314000"/>
          </a:xfrm>
          <a:prstGeom prst="rect">
            <a:avLst/>
          </a:prstGeom>
          <a:noFill/>
          <a:ln>
            <a:noFill/>
          </a:ln>
        </p:spPr>
        <p:txBody>
          <a:bodyPr spcFirstLastPara="1" wrap="square" lIns="45717" tIns="45717" rIns="45717" bIns="45717" anchor="ctr" anchorCtr="0">
            <a:noAutofit/>
          </a:bodyPr>
          <a:lstStyle/>
          <a:p>
            <a:pPr algn="ctr" defTabSz="609630">
              <a:buClr>
                <a:srgbClr val="000000"/>
              </a:buClr>
            </a:pPr>
            <a:r>
              <a:rPr lang="en" sz="2000" kern="0">
                <a:solidFill>
                  <a:srgbClr val="202124"/>
                </a:solidFill>
                <a:latin typeface="Google Sans"/>
                <a:ea typeface="Google Sans"/>
                <a:cs typeface="Google Sans"/>
                <a:sym typeface="Google Sans"/>
              </a:rPr>
              <a:t>Big data</a:t>
            </a:r>
            <a:endParaRPr sz="2000" kern="0">
              <a:solidFill>
                <a:srgbClr val="202124"/>
              </a:solidFill>
              <a:latin typeface="Google Sans"/>
              <a:ea typeface="Google Sans"/>
              <a:cs typeface="Google Sans"/>
              <a:sym typeface="Google Sans"/>
            </a:endParaRPr>
          </a:p>
        </p:txBody>
      </p:sp>
      <p:pic>
        <p:nvPicPr>
          <p:cNvPr id="576" name="Google Shape;576;p57" descr="Cloud-PubSub.png"/>
          <p:cNvPicPr preferRelativeResize="0"/>
          <p:nvPr/>
        </p:nvPicPr>
        <p:blipFill rotWithShape="1">
          <a:blip r:embed="rId7">
            <a:alphaModFix/>
          </a:blip>
          <a:srcRect t="5092" b="5092"/>
          <a:stretch/>
        </p:blipFill>
        <p:spPr>
          <a:xfrm>
            <a:off x="3908664" y="2329790"/>
            <a:ext cx="851600" cy="767200"/>
          </a:xfrm>
          <a:prstGeom prst="rect">
            <a:avLst/>
          </a:prstGeom>
          <a:noFill/>
          <a:ln>
            <a:noFill/>
          </a:ln>
        </p:spPr>
      </p:pic>
      <p:sp>
        <p:nvSpPr>
          <p:cNvPr id="577" name="Google Shape;577;p57"/>
          <p:cNvSpPr txBox="1"/>
          <p:nvPr/>
        </p:nvSpPr>
        <p:spPr>
          <a:xfrm>
            <a:off x="3527832" y="3155243"/>
            <a:ext cx="1613200" cy="431400"/>
          </a:xfrm>
          <a:prstGeom prst="rect">
            <a:avLst/>
          </a:prstGeom>
          <a:noFill/>
          <a:ln>
            <a:noFill/>
          </a:ln>
        </p:spPr>
        <p:txBody>
          <a:bodyPr spcFirstLastPara="1" wrap="square" lIns="45717" tIns="45717" rIns="45717" bIns="45717" anchor="t" anchorCtr="0">
            <a:noAutofit/>
          </a:bodyPr>
          <a:lstStyle/>
          <a:p>
            <a:pPr algn="ctr" defTabSz="609630">
              <a:buClr>
                <a:srgbClr val="000000"/>
              </a:buClr>
            </a:pPr>
            <a:r>
              <a:rPr lang="en" sz="1600" kern="0">
                <a:solidFill>
                  <a:srgbClr val="202124"/>
                </a:solidFill>
                <a:latin typeface="Google Sans"/>
                <a:ea typeface="Google Sans"/>
                <a:cs typeface="Google Sans"/>
                <a:sym typeface="Google Sans"/>
              </a:rPr>
              <a:t>Pub/Sub</a:t>
            </a:r>
            <a:endParaRPr sz="1600" kern="0">
              <a:solidFill>
                <a:srgbClr val="202124"/>
              </a:solidFill>
              <a:latin typeface="Google Sans"/>
              <a:ea typeface="Google Sans"/>
              <a:cs typeface="Google Sans"/>
              <a:sym typeface="Google Sans"/>
            </a:endParaRPr>
          </a:p>
        </p:txBody>
      </p:sp>
      <p:pic>
        <p:nvPicPr>
          <p:cNvPr id="578" name="Google Shape;578;p57" descr="Cloud-Dataflow.png"/>
          <p:cNvPicPr preferRelativeResize="0"/>
          <p:nvPr/>
        </p:nvPicPr>
        <p:blipFill rotWithShape="1">
          <a:blip r:embed="rId8">
            <a:alphaModFix/>
          </a:blip>
          <a:srcRect t="5092" b="5092"/>
          <a:stretch/>
        </p:blipFill>
        <p:spPr>
          <a:xfrm>
            <a:off x="5582455" y="2344485"/>
            <a:ext cx="854000" cy="767400"/>
          </a:xfrm>
          <a:prstGeom prst="rect">
            <a:avLst/>
          </a:prstGeom>
          <a:noFill/>
          <a:ln>
            <a:noFill/>
          </a:ln>
        </p:spPr>
      </p:pic>
      <p:sp>
        <p:nvSpPr>
          <p:cNvPr id="579" name="Google Shape;579;p57"/>
          <p:cNvSpPr txBox="1"/>
          <p:nvPr/>
        </p:nvSpPr>
        <p:spPr>
          <a:xfrm>
            <a:off x="5202995" y="3155243"/>
            <a:ext cx="1613200" cy="431400"/>
          </a:xfrm>
          <a:prstGeom prst="rect">
            <a:avLst/>
          </a:prstGeom>
          <a:noFill/>
          <a:ln>
            <a:noFill/>
          </a:ln>
        </p:spPr>
        <p:txBody>
          <a:bodyPr spcFirstLastPara="1" wrap="square" lIns="45717" tIns="45717" rIns="45717" bIns="45717" anchor="t" anchorCtr="0">
            <a:noAutofit/>
          </a:bodyPr>
          <a:lstStyle/>
          <a:p>
            <a:pPr algn="ctr" defTabSz="609630">
              <a:buClr>
                <a:srgbClr val="000000"/>
              </a:buClr>
            </a:pPr>
            <a:r>
              <a:rPr lang="en" sz="1600" kern="0">
                <a:solidFill>
                  <a:srgbClr val="202124"/>
                </a:solidFill>
                <a:latin typeface="Google Sans"/>
                <a:ea typeface="Google Sans"/>
                <a:cs typeface="Google Sans"/>
                <a:sym typeface="Google Sans"/>
              </a:rPr>
              <a:t>Dataflow</a:t>
            </a:r>
            <a:endParaRPr sz="1600" kern="0">
              <a:solidFill>
                <a:srgbClr val="202124"/>
              </a:solidFill>
              <a:latin typeface="Google Sans"/>
              <a:ea typeface="Google Sans"/>
              <a:cs typeface="Google Sans"/>
              <a:sym typeface="Google Sans"/>
            </a:endParaRPr>
          </a:p>
        </p:txBody>
      </p:sp>
      <p:pic>
        <p:nvPicPr>
          <p:cNvPr id="580" name="Google Shape;580;p57"/>
          <p:cNvPicPr preferRelativeResize="0"/>
          <p:nvPr/>
        </p:nvPicPr>
        <p:blipFill rotWithShape="1">
          <a:blip r:embed="rId9">
            <a:alphaModFix/>
          </a:blip>
          <a:srcRect t="6140" b="6140"/>
          <a:stretch/>
        </p:blipFill>
        <p:spPr>
          <a:xfrm>
            <a:off x="7252814" y="2336543"/>
            <a:ext cx="863787" cy="757875"/>
          </a:xfrm>
          <a:prstGeom prst="rect">
            <a:avLst/>
          </a:prstGeom>
          <a:noFill/>
          <a:ln>
            <a:noFill/>
          </a:ln>
        </p:spPr>
      </p:pic>
      <p:sp>
        <p:nvSpPr>
          <p:cNvPr id="581" name="Google Shape;581;p57"/>
          <p:cNvSpPr txBox="1"/>
          <p:nvPr/>
        </p:nvSpPr>
        <p:spPr>
          <a:xfrm>
            <a:off x="6878158" y="3155243"/>
            <a:ext cx="1613200" cy="431400"/>
          </a:xfrm>
          <a:prstGeom prst="rect">
            <a:avLst/>
          </a:prstGeom>
          <a:noFill/>
          <a:ln>
            <a:noFill/>
          </a:ln>
        </p:spPr>
        <p:txBody>
          <a:bodyPr spcFirstLastPara="1" wrap="square" lIns="45717" tIns="45717" rIns="45717" bIns="45717" anchor="t" anchorCtr="0">
            <a:noAutofit/>
          </a:bodyPr>
          <a:lstStyle/>
          <a:p>
            <a:pPr algn="ctr" defTabSz="609630">
              <a:buClr>
                <a:srgbClr val="000000"/>
              </a:buClr>
            </a:pPr>
            <a:r>
              <a:rPr lang="en" sz="1600" kern="0">
                <a:solidFill>
                  <a:srgbClr val="202124"/>
                </a:solidFill>
                <a:latin typeface="Google Sans"/>
                <a:ea typeface="Google Sans"/>
                <a:cs typeface="Google Sans"/>
                <a:sym typeface="Google Sans"/>
              </a:rPr>
              <a:t>Dataproc</a:t>
            </a:r>
            <a:endParaRPr sz="1600" kern="0">
              <a:solidFill>
                <a:srgbClr val="202124"/>
              </a:solidFill>
              <a:latin typeface="Google Sans"/>
              <a:ea typeface="Google Sans"/>
              <a:cs typeface="Google Sans"/>
              <a:sym typeface="Google Sans"/>
            </a:endParaRPr>
          </a:p>
        </p:txBody>
      </p:sp>
      <p:pic>
        <p:nvPicPr>
          <p:cNvPr id="582" name="Google Shape;582;p57"/>
          <p:cNvPicPr preferRelativeResize="0"/>
          <p:nvPr/>
        </p:nvPicPr>
        <p:blipFill rotWithShape="1">
          <a:blip r:embed="rId10">
            <a:alphaModFix/>
          </a:blip>
          <a:srcRect/>
          <a:stretch/>
        </p:blipFill>
        <p:spPr>
          <a:xfrm>
            <a:off x="2229238" y="2329790"/>
            <a:ext cx="859961" cy="767273"/>
          </a:xfrm>
          <a:prstGeom prst="rect">
            <a:avLst/>
          </a:prstGeom>
          <a:noFill/>
          <a:ln>
            <a:noFill/>
          </a:ln>
        </p:spPr>
      </p:pic>
      <p:sp>
        <p:nvSpPr>
          <p:cNvPr id="583" name="Google Shape;583;p57"/>
          <p:cNvSpPr txBox="1"/>
          <p:nvPr/>
        </p:nvSpPr>
        <p:spPr>
          <a:xfrm>
            <a:off x="1852669" y="3155243"/>
            <a:ext cx="1613200" cy="431400"/>
          </a:xfrm>
          <a:prstGeom prst="rect">
            <a:avLst/>
          </a:prstGeom>
          <a:noFill/>
          <a:ln>
            <a:noFill/>
          </a:ln>
        </p:spPr>
        <p:txBody>
          <a:bodyPr spcFirstLastPara="1" wrap="square" lIns="45717" tIns="45717" rIns="45717" bIns="45717" anchor="t" anchorCtr="0">
            <a:noAutofit/>
          </a:bodyPr>
          <a:lstStyle/>
          <a:p>
            <a:pPr algn="ctr" defTabSz="609630">
              <a:buClr>
                <a:srgbClr val="000000"/>
              </a:buClr>
            </a:pPr>
            <a:r>
              <a:rPr lang="en" sz="1600" kern="0">
                <a:solidFill>
                  <a:srgbClr val="202124"/>
                </a:solidFill>
                <a:latin typeface="Google Sans"/>
                <a:ea typeface="Google Sans"/>
                <a:cs typeface="Google Sans"/>
                <a:sym typeface="Google Sans"/>
              </a:rPr>
              <a:t>BigQuery</a:t>
            </a:r>
            <a:endParaRPr sz="1600" kern="0">
              <a:solidFill>
                <a:srgbClr val="202124"/>
              </a:solidFill>
              <a:latin typeface="Google Sans"/>
              <a:ea typeface="Google Sans"/>
              <a:cs typeface="Google Sans"/>
              <a:sym typeface="Google Sans"/>
            </a:endParaRPr>
          </a:p>
        </p:txBody>
      </p:sp>
      <p:cxnSp>
        <p:nvCxnSpPr>
          <p:cNvPr id="584" name="Google Shape;584;p57"/>
          <p:cNvCxnSpPr/>
          <p:nvPr/>
        </p:nvCxnSpPr>
        <p:spPr>
          <a:xfrm rot="10800000" flipH="1">
            <a:off x="4334378" y="2136567"/>
            <a:ext cx="1800" cy="210000"/>
          </a:xfrm>
          <a:prstGeom prst="straightConnector1">
            <a:avLst/>
          </a:prstGeom>
          <a:noFill/>
          <a:ln w="9525" cap="flat" cmpd="sng">
            <a:solidFill>
              <a:schemeClr val="lt1"/>
            </a:solidFill>
            <a:prstDash val="solid"/>
            <a:round/>
            <a:headEnd type="oval" w="med" len="med"/>
            <a:tailEnd type="none" w="med" len="med"/>
          </a:ln>
        </p:spPr>
      </p:cxnSp>
      <p:cxnSp>
        <p:nvCxnSpPr>
          <p:cNvPr id="585" name="Google Shape;585;p57"/>
          <p:cNvCxnSpPr>
            <a:stCxn id="586" idx="0"/>
            <a:endCxn id="575" idx="2"/>
          </p:cNvCxnSpPr>
          <p:nvPr/>
        </p:nvCxnSpPr>
        <p:spPr>
          <a:xfrm rot="10800000">
            <a:off x="6009289" y="1953567"/>
            <a:ext cx="200" cy="393000"/>
          </a:xfrm>
          <a:prstGeom prst="straightConnector1">
            <a:avLst/>
          </a:prstGeom>
          <a:noFill/>
          <a:ln w="9525" cap="flat" cmpd="sng">
            <a:solidFill>
              <a:schemeClr val="lt1"/>
            </a:solidFill>
            <a:prstDash val="solid"/>
            <a:round/>
            <a:headEnd type="oval" w="med" len="med"/>
            <a:tailEnd type="none" w="med" len="med"/>
          </a:ln>
        </p:spPr>
      </p:cxnSp>
      <p:pic>
        <p:nvPicPr>
          <p:cNvPr id="587" name="Google Shape;587;p57"/>
          <p:cNvPicPr preferRelativeResize="0"/>
          <p:nvPr/>
        </p:nvPicPr>
        <p:blipFill rotWithShape="1">
          <a:blip r:embed="rId6">
            <a:alphaModFix/>
          </a:blip>
          <a:srcRect t="6140" b="6140"/>
          <a:stretch/>
        </p:blipFill>
        <p:spPr>
          <a:xfrm>
            <a:off x="8927982" y="2336695"/>
            <a:ext cx="863777" cy="757913"/>
          </a:xfrm>
          <a:prstGeom prst="rect">
            <a:avLst/>
          </a:prstGeom>
          <a:noFill/>
          <a:ln>
            <a:noFill/>
          </a:ln>
        </p:spPr>
      </p:pic>
      <p:sp>
        <p:nvSpPr>
          <p:cNvPr id="588" name="Google Shape;588;p57"/>
          <p:cNvSpPr txBox="1"/>
          <p:nvPr/>
        </p:nvSpPr>
        <p:spPr>
          <a:xfrm>
            <a:off x="8553321" y="3155439"/>
            <a:ext cx="1613200" cy="431200"/>
          </a:xfrm>
          <a:prstGeom prst="rect">
            <a:avLst/>
          </a:prstGeom>
          <a:noFill/>
          <a:ln>
            <a:noFill/>
          </a:ln>
        </p:spPr>
        <p:txBody>
          <a:bodyPr spcFirstLastPara="1" wrap="square" lIns="45717" tIns="45717" rIns="45717" bIns="45717" anchor="t" anchorCtr="0">
            <a:noAutofit/>
          </a:bodyPr>
          <a:lstStyle/>
          <a:p>
            <a:pPr algn="ctr" defTabSz="609630">
              <a:buClr>
                <a:srgbClr val="000000"/>
              </a:buClr>
            </a:pPr>
            <a:r>
              <a:rPr lang="en" sz="1600" kern="0">
                <a:solidFill>
                  <a:srgbClr val="202124"/>
                </a:solidFill>
                <a:latin typeface="Google Sans"/>
                <a:ea typeface="Google Sans"/>
                <a:cs typeface="Google Sans"/>
                <a:sym typeface="Google Sans"/>
              </a:rPr>
              <a:t>AI Platform Notebooks</a:t>
            </a:r>
            <a:endParaRPr sz="1600" kern="0">
              <a:solidFill>
                <a:srgbClr val="202124"/>
              </a:solidFill>
              <a:latin typeface="Google Sans"/>
              <a:ea typeface="Google Sans"/>
              <a:cs typeface="Google Sans"/>
              <a:sym typeface="Google Sans"/>
            </a:endParaRPr>
          </a:p>
        </p:txBody>
      </p:sp>
      <p:cxnSp>
        <p:nvCxnSpPr>
          <p:cNvPr id="589" name="Google Shape;589;p57"/>
          <p:cNvCxnSpPr/>
          <p:nvPr/>
        </p:nvCxnSpPr>
        <p:spPr>
          <a:xfrm rot="10800000" flipH="1">
            <a:off x="7684711" y="2138367"/>
            <a:ext cx="2600" cy="208200"/>
          </a:xfrm>
          <a:prstGeom prst="straightConnector1">
            <a:avLst/>
          </a:prstGeom>
          <a:noFill/>
          <a:ln w="9525" cap="flat" cmpd="sng">
            <a:solidFill>
              <a:schemeClr val="lt1"/>
            </a:solidFill>
            <a:prstDash val="solid"/>
            <a:round/>
            <a:headEnd type="oval" w="med" len="med"/>
            <a:tailEnd type="none" w="med" len="med"/>
          </a:ln>
        </p:spPr>
      </p:cxnSp>
      <p:sp>
        <p:nvSpPr>
          <p:cNvPr id="590" name="Google Shape;590;p57"/>
          <p:cNvSpPr txBox="1"/>
          <p:nvPr/>
        </p:nvSpPr>
        <p:spPr>
          <a:xfrm>
            <a:off x="4438343" y="3870697"/>
            <a:ext cx="3167600" cy="427800"/>
          </a:xfrm>
          <a:prstGeom prst="rect">
            <a:avLst/>
          </a:prstGeom>
          <a:noFill/>
          <a:ln>
            <a:noFill/>
          </a:ln>
        </p:spPr>
        <p:txBody>
          <a:bodyPr spcFirstLastPara="1" wrap="square" lIns="45717" tIns="45717" rIns="45717" bIns="45717" anchor="ctr" anchorCtr="0">
            <a:noAutofit/>
          </a:bodyPr>
          <a:lstStyle/>
          <a:p>
            <a:pPr algn="ctr" defTabSz="609630">
              <a:buClr>
                <a:srgbClr val="000000"/>
              </a:buClr>
            </a:pPr>
            <a:r>
              <a:rPr lang="en" sz="2000" kern="0">
                <a:solidFill>
                  <a:srgbClr val="202124"/>
                </a:solidFill>
                <a:latin typeface="Google Sans"/>
                <a:ea typeface="Google Sans"/>
                <a:cs typeface="Google Sans"/>
                <a:sym typeface="Google Sans"/>
              </a:rPr>
              <a:t>Machine learning</a:t>
            </a:r>
            <a:endParaRPr sz="2000" kern="0">
              <a:solidFill>
                <a:srgbClr val="202124"/>
              </a:solidFill>
              <a:latin typeface="Google Sans"/>
              <a:ea typeface="Google Sans"/>
              <a:cs typeface="Google Sans"/>
              <a:sym typeface="Google Sans"/>
            </a:endParaRPr>
          </a:p>
        </p:txBody>
      </p:sp>
      <p:pic>
        <p:nvPicPr>
          <p:cNvPr id="591" name="Google Shape;591;p57"/>
          <p:cNvPicPr preferRelativeResize="0"/>
          <p:nvPr/>
        </p:nvPicPr>
        <p:blipFill rotWithShape="1">
          <a:blip r:embed="rId11">
            <a:alphaModFix/>
          </a:blip>
          <a:srcRect t="406" b="406"/>
          <a:stretch/>
        </p:blipFill>
        <p:spPr>
          <a:xfrm>
            <a:off x="8931490" y="4675542"/>
            <a:ext cx="860269" cy="853488"/>
          </a:xfrm>
          <a:prstGeom prst="rect">
            <a:avLst/>
          </a:prstGeom>
          <a:noFill/>
          <a:ln>
            <a:noFill/>
          </a:ln>
        </p:spPr>
      </p:pic>
      <p:sp>
        <p:nvSpPr>
          <p:cNvPr id="592" name="Google Shape;592;p57"/>
          <p:cNvSpPr txBox="1"/>
          <p:nvPr/>
        </p:nvSpPr>
        <p:spPr>
          <a:xfrm>
            <a:off x="8553321" y="5511077"/>
            <a:ext cx="1613200" cy="427800"/>
          </a:xfrm>
          <a:prstGeom prst="rect">
            <a:avLst/>
          </a:prstGeom>
          <a:noFill/>
          <a:ln>
            <a:noFill/>
          </a:ln>
        </p:spPr>
        <p:txBody>
          <a:bodyPr spcFirstLastPara="1" wrap="square" lIns="0" tIns="45717" rIns="0" bIns="45717" anchor="t" anchorCtr="0">
            <a:noAutofit/>
          </a:bodyPr>
          <a:lstStyle/>
          <a:p>
            <a:pPr algn="ctr" defTabSz="609630">
              <a:buClr>
                <a:srgbClr val="000000"/>
              </a:buClr>
            </a:pPr>
            <a:r>
              <a:rPr lang="en" sz="1600" kern="0">
                <a:solidFill>
                  <a:srgbClr val="202124"/>
                </a:solidFill>
                <a:latin typeface="Google Sans"/>
                <a:ea typeface="Google Sans"/>
                <a:cs typeface="Google Sans"/>
                <a:sym typeface="Google Sans"/>
              </a:rPr>
              <a:t>AutoML</a:t>
            </a:r>
            <a:endParaRPr sz="1600" kern="0">
              <a:solidFill>
                <a:srgbClr val="202124"/>
              </a:solidFill>
              <a:latin typeface="Google Sans"/>
              <a:ea typeface="Google Sans"/>
              <a:cs typeface="Google Sans"/>
              <a:sym typeface="Google Sans"/>
            </a:endParaRPr>
          </a:p>
        </p:txBody>
      </p:sp>
      <p:cxnSp>
        <p:nvCxnSpPr>
          <p:cNvPr id="593" name="Google Shape;593;p57"/>
          <p:cNvCxnSpPr>
            <a:stCxn id="594" idx="0"/>
            <a:endCxn id="595" idx="0"/>
          </p:cNvCxnSpPr>
          <p:nvPr/>
        </p:nvCxnSpPr>
        <p:spPr>
          <a:xfrm rot="-5400000" flipH="1">
            <a:off x="6009263" y="-1003533"/>
            <a:ext cx="400" cy="6700600"/>
          </a:xfrm>
          <a:prstGeom prst="bentConnector3">
            <a:avLst>
              <a:gd name="adj1" fmla="val -52758333"/>
            </a:avLst>
          </a:prstGeom>
          <a:noFill/>
          <a:ln w="9525" cap="flat" cmpd="sng">
            <a:solidFill>
              <a:schemeClr val="lt1"/>
            </a:solidFill>
            <a:prstDash val="solid"/>
            <a:round/>
            <a:headEnd type="oval" w="med" len="med"/>
            <a:tailEnd type="oval" w="med" len="med"/>
          </a:ln>
        </p:spPr>
      </p:cxnSp>
      <p:cxnSp>
        <p:nvCxnSpPr>
          <p:cNvPr id="596" name="Google Shape;596;p57"/>
          <p:cNvCxnSpPr/>
          <p:nvPr/>
        </p:nvCxnSpPr>
        <p:spPr>
          <a:xfrm rot="10800000" flipH="1">
            <a:off x="6021427" y="4290662"/>
            <a:ext cx="800" cy="422600"/>
          </a:xfrm>
          <a:prstGeom prst="straightConnector1">
            <a:avLst/>
          </a:prstGeom>
          <a:noFill/>
          <a:ln w="9525" cap="flat" cmpd="sng">
            <a:solidFill>
              <a:schemeClr val="lt1"/>
            </a:solidFill>
            <a:prstDash val="solid"/>
            <a:round/>
            <a:headEnd type="oval" w="med" len="med"/>
            <a:tailEnd type="none" w="med" len="med"/>
          </a:ln>
        </p:spPr>
      </p:cxnSp>
      <p:cxnSp>
        <p:nvCxnSpPr>
          <p:cNvPr id="597" name="Google Shape;597;p57"/>
          <p:cNvCxnSpPr/>
          <p:nvPr/>
        </p:nvCxnSpPr>
        <p:spPr>
          <a:xfrm rot="10800000" flipH="1">
            <a:off x="7684707" y="4426983"/>
            <a:ext cx="2600" cy="291400"/>
          </a:xfrm>
          <a:prstGeom prst="straightConnector1">
            <a:avLst/>
          </a:prstGeom>
          <a:noFill/>
          <a:ln w="9525" cap="flat" cmpd="sng">
            <a:solidFill>
              <a:schemeClr val="lt1"/>
            </a:solidFill>
            <a:prstDash val="solid"/>
            <a:round/>
            <a:headEnd type="oval" w="med" len="med"/>
            <a:tailEnd type="none" w="med" len="med"/>
          </a:ln>
        </p:spPr>
      </p:cxnSp>
      <p:sp>
        <p:nvSpPr>
          <p:cNvPr id="595" name="Google Shape;595;p57"/>
          <p:cNvSpPr/>
          <p:nvPr/>
        </p:nvSpPr>
        <p:spPr>
          <a:xfrm>
            <a:off x="9205715" y="2346567"/>
            <a:ext cx="308200" cy="88800"/>
          </a:xfrm>
          <a:prstGeom prst="rect">
            <a:avLst/>
          </a:prstGeom>
          <a:no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98" name="Google Shape;598;p57"/>
          <p:cNvSpPr/>
          <p:nvPr/>
        </p:nvSpPr>
        <p:spPr>
          <a:xfrm>
            <a:off x="7530551" y="2346567"/>
            <a:ext cx="308200" cy="88800"/>
          </a:xfrm>
          <a:prstGeom prst="rect">
            <a:avLst/>
          </a:prstGeom>
          <a:no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86" name="Google Shape;586;p57"/>
          <p:cNvSpPr/>
          <p:nvPr/>
        </p:nvSpPr>
        <p:spPr>
          <a:xfrm>
            <a:off x="5855389" y="2346567"/>
            <a:ext cx="308200" cy="88800"/>
          </a:xfrm>
          <a:prstGeom prst="rect">
            <a:avLst/>
          </a:prstGeom>
          <a:no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99" name="Google Shape;599;p57"/>
          <p:cNvSpPr/>
          <p:nvPr/>
        </p:nvSpPr>
        <p:spPr>
          <a:xfrm>
            <a:off x="4180225" y="2346567"/>
            <a:ext cx="308200" cy="88800"/>
          </a:xfrm>
          <a:prstGeom prst="rect">
            <a:avLst/>
          </a:prstGeom>
          <a:no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94" name="Google Shape;594;p57"/>
          <p:cNvSpPr/>
          <p:nvPr/>
        </p:nvSpPr>
        <p:spPr>
          <a:xfrm>
            <a:off x="2505063" y="2346567"/>
            <a:ext cx="308200" cy="88800"/>
          </a:xfrm>
          <a:prstGeom prst="rect">
            <a:avLst/>
          </a:prstGeom>
          <a:no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cxnSp>
        <p:nvCxnSpPr>
          <p:cNvPr id="600" name="Google Shape;600;p57"/>
          <p:cNvCxnSpPr>
            <a:stCxn id="566" idx="0"/>
            <a:endCxn id="591" idx="0"/>
          </p:cNvCxnSpPr>
          <p:nvPr/>
        </p:nvCxnSpPr>
        <p:spPr>
          <a:xfrm rot="-5400000">
            <a:off x="6828257" y="2187840"/>
            <a:ext cx="45600" cy="5021000"/>
          </a:xfrm>
          <a:prstGeom prst="bentConnector3">
            <a:avLst>
              <a:gd name="adj1" fmla="val 643155"/>
            </a:avLst>
          </a:prstGeom>
          <a:noFill/>
          <a:ln w="9525" cap="flat" cmpd="sng">
            <a:solidFill>
              <a:schemeClr val="lt1"/>
            </a:solidFill>
            <a:prstDash val="solid"/>
            <a:round/>
            <a:headEnd type="oval" w="med" len="med"/>
            <a:tailEnd type="oval" w="med" len="med"/>
          </a:ln>
        </p:spPr>
      </p:cxnSp>
      <p:sp>
        <p:nvSpPr>
          <p:cNvPr id="601" name="Google Shape;601;p57"/>
          <p:cNvSpPr/>
          <p:nvPr/>
        </p:nvSpPr>
        <p:spPr>
          <a:xfrm>
            <a:off x="4341467" y="4283866"/>
            <a:ext cx="336600" cy="289200"/>
          </a:xfrm>
          <a:prstGeom prst="rect">
            <a:avLst/>
          </a:prstGeom>
          <a:no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cxnSp>
        <p:nvCxnSpPr>
          <p:cNvPr id="602" name="Google Shape;602;p57"/>
          <p:cNvCxnSpPr>
            <a:stCxn id="601" idx="1"/>
            <a:endCxn id="573" idx="0"/>
          </p:cNvCxnSpPr>
          <p:nvPr/>
        </p:nvCxnSpPr>
        <p:spPr>
          <a:xfrm flipH="1">
            <a:off x="2661067" y="4428466"/>
            <a:ext cx="1680400" cy="269200"/>
          </a:xfrm>
          <a:prstGeom prst="bentConnector2">
            <a:avLst/>
          </a:prstGeom>
          <a:noFill/>
          <a:ln w="9525" cap="flat" cmpd="sng">
            <a:solidFill>
              <a:schemeClr val="lt1"/>
            </a:solidFill>
            <a:prstDash val="dash"/>
            <a:round/>
            <a:headEnd type="none" w="med" len="med"/>
            <a:tailEnd type="oval" w="med" len="med"/>
          </a:ln>
        </p:spPr>
      </p:cxnSp>
      <p:sp>
        <p:nvSpPr>
          <p:cNvPr id="603" name="Google Shape;603;p57"/>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Google Cloud offers services to get value from data</a:t>
            </a:r>
            <a:endParaRPr/>
          </a:p>
        </p:txBody>
      </p:sp>
      <p:sp>
        <p:nvSpPr>
          <p:cNvPr id="604" name="Google Shape;604;p57"/>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12">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1338"/>
        <p:cNvGrpSpPr/>
        <p:nvPr/>
      </p:nvGrpSpPr>
      <p:grpSpPr>
        <a:xfrm>
          <a:off x="0" y="0"/>
          <a:ext cx="0" cy="0"/>
          <a:chOff x="0" y="0"/>
          <a:chExt cx="0" cy="0"/>
        </a:xfrm>
      </p:grpSpPr>
      <p:sp>
        <p:nvSpPr>
          <p:cNvPr id="1339" name="Google Shape;1339;p71"/>
          <p:cNvSpPr txBox="1">
            <a:spLocks noGrp="1"/>
          </p:cNvSpPr>
          <p:nvPr>
            <p:ph type="title"/>
          </p:nvPr>
        </p:nvSpPr>
        <p:spPr>
          <a:xfrm>
            <a:off x="1114983" y="769917"/>
            <a:ext cx="4991000" cy="760000"/>
          </a:xfrm>
          <a:prstGeom prst="rect">
            <a:avLst/>
          </a:prstGeom>
        </p:spPr>
        <p:txBody>
          <a:bodyPr spcFirstLastPara="1" wrap="square" lIns="60950" tIns="60950" rIns="60950" bIns="60950" anchor="t" anchorCtr="0">
            <a:noAutofit/>
          </a:bodyPr>
          <a:lstStyle/>
          <a:p>
            <a:r>
              <a:rPr lang="en"/>
              <a:t>Agenda</a:t>
            </a:r>
            <a:endParaRPr/>
          </a:p>
        </p:txBody>
      </p:sp>
      <p:sp>
        <p:nvSpPr>
          <p:cNvPr id="1340" name="Google Shape;1340;p71"/>
          <p:cNvSpPr txBox="1">
            <a:spLocks noGrp="1"/>
          </p:cNvSpPr>
          <p:nvPr>
            <p:ph type="body" idx="1"/>
          </p:nvPr>
        </p:nvSpPr>
        <p:spPr>
          <a:xfrm>
            <a:off x="1134183" y="1621417"/>
            <a:ext cx="4879800" cy="4516800"/>
          </a:xfrm>
          <a:prstGeom prst="rect">
            <a:avLst/>
          </a:prstGeom>
        </p:spPr>
        <p:txBody>
          <a:bodyPr spcFirstLastPara="1" wrap="square" lIns="60950" tIns="60950" rIns="60950" bIns="60950" anchor="t" anchorCtr="0">
            <a:noAutofit/>
          </a:bodyPr>
          <a:lstStyle/>
          <a:p>
            <a:pPr marL="0" indent="0">
              <a:buNone/>
            </a:pPr>
            <a:r>
              <a:rPr lang="en" dirty="0"/>
              <a:t>Cloud Computing</a:t>
            </a:r>
            <a:endParaRPr dirty="0"/>
          </a:p>
          <a:p>
            <a:pPr marL="0" indent="0">
              <a:spcBef>
                <a:spcPts val="1933"/>
              </a:spcBef>
              <a:buNone/>
            </a:pPr>
            <a:r>
              <a:rPr lang="en" dirty="0"/>
              <a:t>Cloud Versus Traditional Architecture</a:t>
            </a:r>
            <a:endParaRPr dirty="0"/>
          </a:p>
          <a:p>
            <a:pPr marL="0" indent="0">
              <a:spcBef>
                <a:spcPts val="1933"/>
              </a:spcBef>
              <a:buNone/>
            </a:pPr>
            <a:r>
              <a:rPr lang="en" dirty="0"/>
              <a:t>IaaS, PaaS, and SaaS</a:t>
            </a:r>
            <a:endParaRPr dirty="0"/>
          </a:p>
          <a:p>
            <a:pPr marL="0" indent="0">
              <a:spcBef>
                <a:spcPts val="1933"/>
              </a:spcBef>
              <a:buNone/>
            </a:pPr>
            <a:r>
              <a:rPr lang="en" dirty="0"/>
              <a:t>Google Cloud Architecture</a:t>
            </a:r>
            <a:endParaRPr dirty="0"/>
          </a:p>
          <a:p>
            <a:pPr marL="0" indent="0">
              <a:spcBef>
                <a:spcPts val="1933"/>
              </a:spcBef>
              <a:spcAft>
                <a:spcPts val="1933"/>
              </a:spcAft>
              <a:buNone/>
            </a:pPr>
            <a:r>
              <a:rPr lang="en" dirty="0">
                <a:solidFill>
                  <a:schemeClr val="accent2"/>
                </a:solidFill>
              </a:rPr>
              <a:t>Summary</a:t>
            </a:r>
            <a:endParaRPr dirty="0">
              <a:solidFill>
                <a:schemeClr val="accent2"/>
              </a:solidFill>
            </a:endParaRPr>
          </a:p>
        </p:txBody>
      </p:sp>
      <p:sp>
        <p:nvSpPr>
          <p:cNvPr id="1341" name="Google Shape;1341;p71"/>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1345"/>
        <p:cNvGrpSpPr/>
        <p:nvPr/>
      </p:nvGrpSpPr>
      <p:grpSpPr>
        <a:xfrm>
          <a:off x="0" y="0"/>
          <a:ext cx="0" cy="0"/>
          <a:chOff x="0" y="0"/>
          <a:chExt cx="0" cy="0"/>
        </a:xfrm>
      </p:grpSpPr>
      <p:sp>
        <p:nvSpPr>
          <p:cNvPr id="1346" name="Google Shape;1346;p72"/>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Summary (1/2)</a:t>
            </a:r>
            <a:endParaRPr/>
          </a:p>
        </p:txBody>
      </p:sp>
      <p:sp>
        <p:nvSpPr>
          <p:cNvPr id="1347" name="Google Shape;1347;p72"/>
          <p:cNvSpPr txBox="1"/>
          <p:nvPr/>
        </p:nvSpPr>
        <p:spPr>
          <a:xfrm>
            <a:off x="1164333" y="1584967"/>
            <a:ext cx="4876800" cy="4688443"/>
          </a:xfrm>
          <a:prstGeom prst="rect">
            <a:avLst/>
          </a:prstGeom>
          <a:noFill/>
          <a:ln>
            <a:noFill/>
          </a:ln>
        </p:spPr>
        <p:txBody>
          <a:bodyPr spcFirstLastPara="1" wrap="square" lIns="60950" tIns="60950" rIns="60950" bIns="60950" anchor="t" anchorCtr="0">
            <a:spAutoFit/>
          </a:bodyPr>
          <a:lstStyle/>
          <a:p>
            <a:pPr marL="304815" indent="-279414" defTabSz="609630">
              <a:lnSpc>
                <a:spcPct val="115000"/>
              </a:lnSpc>
              <a:buClr>
                <a:srgbClr val="3C4043"/>
              </a:buClr>
              <a:buSzPts val="3000"/>
              <a:buFont typeface="Roboto"/>
              <a:buChar char="●"/>
            </a:pPr>
            <a:r>
              <a:rPr lang="en" sz="2000" kern="0">
                <a:solidFill>
                  <a:srgbClr val="3C4043"/>
                </a:solidFill>
                <a:latin typeface="Roboto"/>
                <a:ea typeface="Roboto"/>
                <a:cs typeface="Roboto"/>
                <a:sym typeface="Roboto"/>
              </a:rPr>
              <a:t>Cloud computing has five fundamental characteristics.</a:t>
            </a:r>
            <a:endParaRPr sz="2000" kern="0">
              <a:solidFill>
                <a:srgbClr val="3C4043"/>
              </a:solidFill>
              <a:latin typeface="Roboto"/>
              <a:ea typeface="Roboto"/>
              <a:cs typeface="Roboto"/>
              <a:sym typeface="Roboto"/>
            </a:endParaRPr>
          </a:p>
          <a:p>
            <a:pPr marL="304815" indent="-279414" defTabSz="609630">
              <a:lnSpc>
                <a:spcPct val="115000"/>
              </a:lnSpc>
              <a:spcBef>
                <a:spcPts val="2000"/>
              </a:spcBef>
              <a:buClr>
                <a:srgbClr val="3C4043"/>
              </a:buClr>
              <a:buSzPts val="3000"/>
              <a:buFont typeface="Roboto"/>
              <a:buChar char="●"/>
            </a:pPr>
            <a:r>
              <a:rPr lang="en" sz="2000" kern="0">
                <a:solidFill>
                  <a:srgbClr val="3C4043"/>
                </a:solidFill>
                <a:latin typeface="Roboto"/>
                <a:ea typeface="Roboto"/>
                <a:cs typeface="Roboto"/>
                <a:sym typeface="Roboto"/>
              </a:rPr>
              <a:t>An IT infrastructure can be compared to a “city infrastructure.”</a:t>
            </a:r>
            <a:endParaRPr sz="2000" kern="0">
              <a:solidFill>
                <a:srgbClr val="3C4043"/>
              </a:solidFill>
              <a:latin typeface="Roboto"/>
              <a:ea typeface="Roboto"/>
              <a:cs typeface="Roboto"/>
              <a:sym typeface="Roboto"/>
            </a:endParaRPr>
          </a:p>
          <a:p>
            <a:pPr marL="304815" indent="-279414" defTabSz="609630">
              <a:lnSpc>
                <a:spcPct val="115000"/>
              </a:lnSpc>
              <a:spcBef>
                <a:spcPts val="2000"/>
              </a:spcBef>
              <a:buClr>
                <a:srgbClr val="3C4043"/>
              </a:buClr>
              <a:buSzPts val="3000"/>
              <a:buFont typeface="Roboto"/>
              <a:buChar char="●"/>
            </a:pPr>
            <a:r>
              <a:rPr lang="en" sz="2000" kern="0">
                <a:solidFill>
                  <a:srgbClr val="3C4043"/>
                </a:solidFill>
                <a:latin typeface="Roboto"/>
                <a:ea typeface="Roboto"/>
                <a:cs typeface="Roboto"/>
                <a:sym typeface="Roboto"/>
              </a:rPr>
              <a:t>Cloud computing is a continuation of a long-term shift in how computing resources are managed.</a:t>
            </a:r>
            <a:endParaRPr sz="2000" kern="0">
              <a:solidFill>
                <a:srgbClr val="3C4043"/>
              </a:solidFill>
              <a:latin typeface="Roboto"/>
              <a:ea typeface="Roboto"/>
              <a:cs typeface="Roboto"/>
              <a:sym typeface="Roboto"/>
            </a:endParaRPr>
          </a:p>
          <a:p>
            <a:pPr marL="304815" indent="-279414" defTabSz="609630">
              <a:lnSpc>
                <a:spcPct val="115000"/>
              </a:lnSpc>
              <a:spcBef>
                <a:spcPts val="2000"/>
              </a:spcBef>
              <a:spcAft>
                <a:spcPts val="2000"/>
              </a:spcAft>
              <a:buClr>
                <a:srgbClr val="3C4043"/>
              </a:buClr>
              <a:buSzPts val="3000"/>
              <a:buFont typeface="Roboto"/>
              <a:buChar char="●"/>
            </a:pPr>
            <a:r>
              <a:rPr lang="en" sz="2000" kern="0">
                <a:solidFill>
                  <a:srgbClr val="3C4043"/>
                </a:solidFill>
                <a:latin typeface="Roboto"/>
                <a:ea typeface="Roboto"/>
                <a:cs typeface="Roboto"/>
                <a:sym typeface="Roboto"/>
              </a:rPr>
              <a:t>IaaS, PaaS, and SaaS provides users with increasing levels and choices of managed services.</a:t>
            </a:r>
            <a:endParaRPr sz="2000" kern="0">
              <a:solidFill>
                <a:srgbClr val="3C4043"/>
              </a:solidFill>
              <a:latin typeface="Roboto"/>
              <a:ea typeface="Roboto"/>
              <a:cs typeface="Roboto"/>
              <a:sym typeface="Roboto"/>
            </a:endParaRPr>
          </a:p>
        </p:txBody>
      </p:sp>
      <p:pic>
        <p:nvPicPr>
          <p:cNvPr id="1348" name="Google Shape;1348;p72"/>
          <p:cNvPicPr preferRelativeResize="0"/>
          <p:nvPr/>
        </p:nvPicPr>
        <p:blipFill rotWithShape="1">
          <a:blip r:embed="rId3">
            <a:alphaModFix/>
          </a:blip>
          <a:srcRect/>
          <a:stretch/>
        </p:blipFill>
        <p:spPr>
          <a:xfrm>
            <a:off x="6301167" y="1236209"/>
            <a:ext cx="4664016" cy="4664016"/>
          </a:xfrm>
          <a:prstGeom prst="rect">
            <a:avLst/>
          </a:prstGeom>
          <a:noFill/>
          <a:ln>
            <a:noFill/>
          </a:ln>
        </p:spPr>
      </p:pic>
      <p:sp>
        <p:nvSpPr>
          <p:cNvPr id="1349" name="Google Shape;1349;p72"/>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4">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1353"/>
        <p:cNvGrpSpPr/>
        <p:nvPr/>
      </p:nvGrpSpPr>
      <p:grpSpPr>
        <a:xfrm>
          <a:off x="0" y="0"/>
          <a:ext cx="0" cy="0"/>
          <a:chOff x="0" y="0"/>
          <a:chExt cx="0" cy="0"/>
        </a:xfrm>
      </p:grpSpPr>
      <p:sp>
        <p:nvSpPr>
          <p:cNvPr id="1354" name="Google Shape;1354;p73"/>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Summary (2/2)</a:t>
            </a:r>
            <a:endParaRPr/>
          </a:p>
        </p:txBody>
      </p:sp>
      <p:sp>
        <p:nvSpPr>
          <p:cNvPr id="1355" name="Google Shape;1355;p73"/>
          <p:cNvSpPr txBox="1"/>
          <p:nvPr/>
        </p:nvSpPr>
        <p:spPr>
          <a:xfrm>
            <a:off x="1164333" y="1584961"/>
            <a:ext cx="4876800" cy="3370133"/>
          </a:xfrm>
          <a:prstGeom prst="rect">
            <a:avLst/>
          </a:prstGeom>
          <a:noFill/>
          <a:ln>
            <a:noFill/>
          </a:ln>
        </p:spPr>
        <p:txBody>
          <a:bodyPr spcFirstLastPara="1" wrap="square" lIns="60950" tIns="60950" rIns="60950" bIns="60950" anchor="t" anchorCtr="0">
            <a:spAutoFit/>
          </a:bodyPr>
          <a:lstStyle/>
          <a:p>
            <a:pPr marL="304815" indent="-279414" defTabSz="609630">
              <a:lnSpc>
                <a:spcPct val="115000"/>
              </a:lnSpc>
              <a:buClr>
                <a:srgbClr val="3C4043"/>
              </a:buClr>
              <a:buSzPts val="3000"/>
              <a:buFont typeface="Roboto"/>
              <a:buChar char="●"/>
            </a:pPr>
            <a:r>
              <a:rPr lang="en" sz="2000" kern="0">
                <a:solidFill>
                  <a:srgbClr val="3C4043"/>
                </a:solidFill>
                <a:latin typeface="Roboto"/>
                <a:ea typeface="Roboto"/>
                <a:cs typeface="Roboto"/>
                <a:sym typeface="Roboto"/>
              </a:rPr>
              <a:t>Google Cloud offers a wide range of services.</a:t>
            </a:r>
            <a:endParaRPr sz="2000" kern="0">
              <a:solidFill>
                <a:srgbClr val="3C4043"/>
              </a:solidFill>
              <a:latin typeface="Roboto"/>
              <a:ea typeface="Roboto"/>
              <a:cs typeface="Roboto"/>
              <a:sym typeface="Roboto"/>
            </a:endParaRPr>
          </a:p>
          <a:p>
            <a:pPr marL="304815" indent="-279414" defTabSz="609630">
              <a:lnSpc>
                <a:spcPct val="115000"/>
              </a:lnSpc>
              <a:spcBef>
                <a:spcPts val="2000"/>
              </a:spcBef>
              <a:buClr>
                <a:srgbClr val="3C4043"/>
              </a:buClr>
              <a:buSzPts val="3000"/>
              <a:buFont typeface="Roboto"/>
              <a:buChar char="●"/>
            </a:pPr>
            <a:r>
              <a:rPr lang="en" sz="2000" kern="0">
                <a:solidFill>
                  <a:srgbClr val="3C4043"/>
                </a:solidFill>
                <a:latin typeface="Roboto"/>
                <a:ea typeface="Roboto"/>
                <a:cs typeface="Roboto"/>
                <a:sym typeface="Roboto"/>
              </a:rPr>
              <a:t>Google Cloud divides the world into regions and zones.</a:t>
            </a:r>
            <a:endParaRPr sz="2000" kern="0">
              <a:solidFill>
                <a:srgbClr val="3C4043"/>
              </a:solidFill>
              <a:latin typeface="Roboto"/>
              <a:ea typeface="Roboto"/>
              <a:cs typeface="Roboto"/>
              <a:sym typeface="Roboto"/>
            </a:endParaRPr>
          </a:p>
          <a:p>
            <a:pPr marL="304815" indent="-279414" defTabSz="609630">
              <a:lnSpc>
                <a:spcPct val="115000"/>
              </a:lnSpc>
              <a:spcBef>
                <a:spcPts val="2000"/>
              </a:spcBef>
              <a:spcAft>
                <a:spcPts val="2000"/>
              </a:spcAft>
              <a:buClr>
                <a:srgbClr val="3C4043"/>
              </a:buClr>
              <a:buSzPts val="3000"/>
              <a:buFont typeface="Roboto"/>
              <a:buChar char="●"/>
            </a:pPr>
            <a:r>
              <a:rPr lang="en" sz="2000" kern="0">
                <a:solidFill>
                  <a:srgbClr val="3C4043"/>
                </a:solidFill>
                <a:latin typeface="Roboto"/>
                <a:ea typeface="Roboto"/>
                <a:cs typeface="Roboto"/>
                <a:sym typeface="Roboto"/>
              </a:rPr>
              <a:t>The Google Cloud resources you use, no matter where they reside, must belong to a project.</a:t>
            </a:r>
            <a:endParaRPr sz="2000" kern="0">
              <a:solidFill>
                <a:srgbClr val="3C4043"/>
              </a:solidFill>
              <a:latin typeface="Roboto"/>
              <a:ea typeface="Roboto"/>
              <a:cs typeface="Roboto"/>
              <a:sym typeface="Roboto"/>
            </a:endParaRPr>
          </a:p>
        </p:txBody>
      </p:sp>
      <p:pic>
        <p:nvPicPr>
          <p:cNvPr id="1356" name="Google Shape;1356;p73"/>
          <p:cNvPicPr preferRelativeResize="0"/>
          <p:nvPr/>
        </p:nvPicPr>
        <p:blipFill rotWithShape="1">
          <a:blip r:embed="rId3">
            <a:alphaModFix/>
          </a:blip>
          <a:srcRect/>
          <a:stretch/>
        </p:blipFill>
        <p:spPr>
          <a:xfrm>
            <a:off x="6301167" y="1236209"/>
            <a:ext cx="4664016" cy="4664016"/>
          </a:xfrm>
          <a:prstGeom prst="rect">
            <a:avLst/>
          </a:prstGeom>
          <a:noFill/>
          <a:ln>
            <a:noFill/>
          </a:ln>
        </p:spPr>
      </p:pic>
      <p:sp>
        <p:nvSpPr>
          <p:cNvPr id="1357" name="Google Shape;1357;p73"/>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4">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00870" y="254"/>
            <a:ext cx="1116965" cy="197490"/>
          </a:xfrm>
          <a:prstGeom prst="rect">
            <a:avLst/>
          </a:prstGeom>
        </p:spPr>
        <p:txBody>
          <a:bodyPr vert="horz" wrap="square" lIns="0" tIns="12700" rIns="0" bIns="0" rtlCol="0">
            <a:spAutoFit/>
          </a:bodyPr>
          <a:lstStyle/>
          <a:p>
            <a:pPr marL="12700">
              <a:spcBef>
                <a:spcPts val="100"/>
              </a:spcBef>
            </a:pPr>
            <a:r>
              <a:rPr sz="1200" b="1" dirty="0">
                <a:solidFill>
                  <a:srgbClr val="FFFFFF"/>
                </a:solidFill>
                <a:latin typeface="Times New Roman"/>
                <a:cs typeface="Times New Roman"/>
              </a:rPr>
              <a:t>Carnegie</a:t>
            </a:r>
            <a:r>
              <a:rPr sz="1200" b="1" spc="-70" dirty="0">
                <a:solidFill>
                  <a:srgbClr val="FFFFFF"/>
                </a:solidFill>
                <a:latin typeface="Times New Roman"/>
                <a:cs typeface="Times New Roman"/>
              </a:rPr>
              <a:t> </a:t>
            </a:r>
            <a:r>
              <a:rPr sz="1200" b="1" dirty="0">
                <a:solidFill>
                  <a:srgbClr val="FFFFFF"/>
                </a:solidFill>
                <a:latin typeface="Times New Roman"/>
                <a:cs typeface="Times New Roman"/>
              </a:rPr>
              <a:t>Mellon</a:t>
            </a:r>
            <a:endParaRPr sz="1200">
              <a:latin typeface="Times New Roman"/>
              <a:cs typeface="Times New Roman"/>
            </a:endParaRPr>
          </a:p>
        </p:txBody>
      </p:sp>
      <p:sp>
        <p:nvSpPr>
          <p:cNvPr id="21" name="Content Placeholder 20">
            <a:extLst>
              <a:ext uri="{FF2B5EF4-FFF2-40B4-BE49-F238E27FC236}">
                <a16:creationId xmlns:a16="http://schemas.microsoft.com/office/drawing/2014/main" id="{FB3E81A4-A824-424C-AD62-535AA78C4CF6}"/>
              </a:ext>
            </a:extLst>
          </p:cNvPr>
          <p:cNvSpPr>
            <a:spLocks noGrp="1"/>
          </p:cNvSpPr>
          <p:nvPr>
            <p:ph idx="1"/>
          </p:nvPr>
        </p:nvSpPr>
        <p:spPr>
          <a:xfrm>
            <a:off x="838200" y="1825625"/>
            <a:ext cx="10515600" cy="4351338"/>
          </a:xfrm>
        </p:spPr>
        <p:txBody>
          <a:bodyPr/>
          <a:lstStyle/>
          <a:p>
            <a:pPr lvl="1"/>
            <a:r>
              <a:rPr lang="en-US" dirty="0"/>
              <a:t>Thousands of processors</a:t>
            </a:r>
          </a:p>
          <a:p>
            <a:pPr lvl="1"/>
            <a:r>
              <a:rPr lang="en-US" dirty="0"/>
              <a:t>Used for compute‐intensive problems</a:t>
            </a:r>
          </a:p>
          <a:p>
            <a:pPr lvl="2"/>
            <a:r>
              <a:rPr lang="en-US" dirty="0"/>
              <a:t>Days instead of Years!!!</a:t>
            </a:r>
          </a:p>
          <a:p>
            <a:pPr lvl="1"/>
            <a:r>
              <a:rPr lang="en-US" dirty="0"/>
              <a:t>Introduced in the 1960s</a:t>
            </a:r>
          </a:p>
          <a:p>
            <a:endParaRPr lang="en-US" dirty="0"/>
          </a:p>
        </p:txBody>
      </p:sp>
      <p:sp>
        <p:nvSpPr>
          <p:cNvPr id="13" name="Slide Number Placeholder 12">
            <a:extLst>
              <a:ext uri="{FF2B5EF4-FFF2-40B4-BE49-F238E27FC236}">
                <a16:creationId xmlns:a16="http://schemas.microsoft.com/office/drawing/2014/main" id="{C9926206-524A-E941-9DE8-41F2A615D24A}"/>
              </a:ext>
            </a:extLst>
          </p:cNvPr>
          <p:cNvSpPr>
            <a:spLocks noGrp="1"/>
          </p:cNvSpPr>
          <p:nvPr>
            <p:ph type="sldNum" sz="quarter" idx="12"/>
          </p:nvPr>
        </p:nvSpPr>
        <p:spPr>
          <a:xfrm>
            <a:off x="8610600" y="6356350"/>
            <a:ext cx="2743200" cy="365125"/>
          </a:xfrm>
        </p:spPr>
        <p:txBody>
          <a:bodyPr/>
          <a:lstStyle/>
          <a:p>
            <a:fld id="{B6A95138-A96E-2F42-A959-2EFD44FE4AB7}" type="slidenum">
              <a:rPr lang="en-US" smtClean="0"/>
              <a:pPr/>
              <a:t>21</a:t>
            </a:fld>
            <a:endParaRPr lang="en-US" dirty="0"/>
          </a:p>
        </p:txBody>
      </p:sp>
      <p:pic>
        <p:nvPicPr>
          <p:cNvPr id="9" name="object 9"/>
          <p:cNvPicPr/>
          <p:nvPr/>
        </p:nvPicPr>
        <p:blipFill>
          <a:blip r:embed="rId3" cstate="print"/>
          <a:stretch>
            <a:fillRect/>
          </a:stretch>
        </p:blipFill>
        <p:spPr>
          <a:xfrm>
            <a:off x="7720262" y="887624"/>
            <a:ext cx="3144253" cy="2629775"/>
          </a:xfrm>
          <a:prstGeom prst="rect">
            <a:avLst/>
          </a:prstGeom>
        </p:spPr>
      </p:pic>
      <p:pic>
        <p:nvPicPr>
          <p:cNvPr id="10" name="object 10"/>
          <p:cNvPicPr/>
          <p:nvPr/>
        </p:nvPicPr>
        <p:blipFill>
          <a:blip r:embed="rId4" cstate="print"/>
          <a:stretch>
            <a:fillRect/>
          </a:stretch>
        </p:blipFill>
        <p:spPr>
          <a:xfrm>
            <a:off x="7720262" y="3702635"/>
            <a:ext cx="3144253" cy="2278416"/>
          </a:xfrm>
          <a:prstGeom prst="rect">
            <a:avLst/>
          </a:prstGeom>
        </p:spPr>
      </p:pic>
      <p:sp>
        <p:nvSpPr>
          <p:cNvPr id="28" name="Title 1">
            <a:extLst>
              <a:ext uri="{FF2B5EF4-FFF2-40B4-BE49-F238E27FC236}">
                <a16:creationId xmlns:a16="http://schemas.microsoft.com/office/drawing/2014/main" id="{FADBB5E5-5058-DD40-BA93-0AC75327B438}"/>
              </a:ext>
            </a:extLst>
          </p:cNvPr>
          <p:cNvSpPr>
            <a:spLocks noGrp="1"/>
          </p:cNvSpPr>
          <p:nvPr>
            <p:ph type="title"/>
          </p:nvPr>
        </p:nvSpPr>
        <p:spPr>
          <a:xfrm>
            <a:off x="838200" y="365125"/>
            <a:ext cx="10515600" cy="1325563"/>
          </a:xfrm>
        </p:spPr>
        <p:txBody>
          <a:bodyPr/>
          <a:lstStyle/>
          <a:p>
            <a:r>
              <a:rPr lang="en-US" dirty="0"/>
              <a:t>Computing Paradigms (6):</a:t>
            </a:r>
            <a:br>
              <a:rPr lang="en-US" dirty="0"/>
            </a:br>
            <a:r>
              <a:rPr lang="en-US" b="1" dirty="0"/>
              <a:t>Super Computing</a:t>
            </a:r>
          </a:p>
        </p:txBody>
      </p:sp>
    </p:spTree>
    <p:extLst>
      <p:ext uri="{BB962C8B-B14F-4D97-AF65-F5344CB8AC3E}">
        <p14:creationId xmlns:p14="http://schemas.microsoft.com/office/powerpoint/2010/main" val="163702570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00870" y="254"/>
            <a:ext cx="1116965" cy="197490"/>
          </a:xfrm>
          <a:prstGeom prst="rect">
            <a:avLst/>
          </a:prstGeom>
        </p:spPr>
        <p:txBody>
          <a:bodyPr vert="horz" wrap="square" lIns="0" tIns="12700" rIns="0" bIns="0" rtlCol="0">
            <a:spAutoFit/>
          </a:bodyPr>
          <a:lstStyle/>
          <a:p>
            <a:pPr marL="12700">
              <a:spcBef>
                <a:spcPts val="100"/>
              </a:spcBef>
            </a:pPr>
            <a:r>
              <a:rPr sz="1200" b="1" dirty="0">
                <a:solidFill>
                  <a:srgbClr val="FFFFFF"/>
                </a:solidFill>
                <a:latin typeface="Times New Roman"/>
                <a:cs typeface="Times New Roman"/>
              </a:rPr>
              <a:t>Carnegie</a:t>
            </a:r>
            <a:r>
              <a:rPr sz="1200" b="1" spc="-70" dirty="0">
                <a:solidFill>
                  <a:srgbClr val="FFFFFF"/>
                </a:solidFill>
                <a:latin typeface="Times New Roman"/>
                <a:cs typeface="Times New Roman"/>
              </a:rPr>
              <a:t> </a:t>
            </a:r>
            <a:r>
              <a:rPr sz="1200" b="1" dirty="0">
                <a:solidFill>
                  <a:srgbClr val="FFFFFF"/>
                </a:solidFill>
                <a:latin typeface="Times New Roman"/>
                <a:cs typeface="Times New Roman"/>
              </a:rPr>
              <a:t>Mellon</a:t>
            </a:r>
            <a:endParaRPr sz="1200">
              <a:latin typeface="Times New Roman"/>
              <a:cs typeface="Times New Roman"/>
            </a:endParaRPr>
          </a:p>
        </p:txBody>
      </p:sp>
      <p:sp>
        <p:nvSpPr>
          <p:cNvPr id="7" name="object 7"/>
          <p:cNvSpPr txBox="1">
            <a:spLocks noGrp="1"/>
          </p:cNvSpPr>
          <p:nvPr>
            <p:ph type="title"/>
          </p:nvPr>
        </p:nvSpPr>
        <p:spPr/>
        <p:txBody>
          <a:bodyPr vert="horz" wrap="square" lIns="0" tIns="12700" rIns="0" bIns="0" rtlCol="0" anchor="ctr">
            <a:spAutoFit/>
          </a:bodyPr>
          <a:lstStyle/>
          <a:p>
            <a:r>
              <a:rPr lang="en-US" dirty="0"/>
              <a:t>Blue Group</a:t>
            </a:r>
          </a:p>
        </p:txBody>
      </p:sp>
      <p:sp>
        <p:nvSpPr>
          <p:cNvPr id="22" name="Slide Number Placeholder 21">
            <a:extLst>
              <a:ext uri="{FF2B5EF4-FFF2-40B4-BE49-F238E27FC236}">
                <a16:creationId xmlns:a16="http://schemas.microsoft.com/office/drawing/2014/main" id="{4F8D6702-B679-3B45-8ACD-57071386DEEB}"/>
              </a:ext>
            </a:extLst>
          </p:cNvPr>
          <p:cNvSpPr>
            <a:spLocks noGrp="1"/>
          </p:cNvSpPr>
          <p:nvPr>
            <p:ph type="sldNum" sz="quarter" idx="12"/>
          </p:nvPr>
        </p:nvSpPr>
        <p:spPr/>
        <p:txBody>
          <a:bodyPr/>
          <a:lstStyle/>
          <a:p>
            <a:fld id="{B6A95138-A96E-2F42-A959-2EFD44FE4AB7}" type="slidenum">
              <a:rPr lang="en-US" smtClean="0"/>
              <a:pPr/>
              <a:t>22</a:t>
            </a:fld>
            <a:endParaRPr lang="en-US" dirty="0"/>
          </a:p>
        </p:txBody>
      </p:sp>
      <p:pic>
        <p:nvPicPr>
          <p:cNvPr id="8" name="object 8"/>
          <p:cNvPicPr/>
          <p:nvPr/>
        </p:nvPicPr>
        <p:blipFill>
          <a:blip r:embed="rId3" cstate="print"/>
          <a:stretch>
            <a:fillRect/>
          </a:stretch>
        </p:blipFill>
        <p:spPr>
          <a:xfrm>
            <a:off x="6824650" y="2318005"/>
            <a:ext cx="3810000" cy="2801873"/>
          </a:xfrm>
          <a:prstGeom prst="rect">
            <a:avLst/>
          </a:prstGeom>
        </p:spPr>
      </p:pic>
      <p:sp>
        <p:nvSpPr>
          <p:cNvPr id="9" name="object 9"/>
          <p:cNvSpPr txBox="1"/>
          <p:nvPr/>
        </p:nvSpPr>
        <p:spPr>
          <a:xfrm>
            <a:off x="4202684" y="1703323"/>
            <a:ext cx="1130935" cy="574040"/>
          </a:xfrm>
          <a:prstGeom prst="rect">
            <a:avLst/>
          </a:prstGeom>
        </p:spPr>
        <p:txBody>
          <a:bodyPr vert="horz" wrap="square" lIns="0" tIns="12700" rIns="0" bIns="0" rtlCol="0">
            <a:spAutoFit/>
          </a:bodyPr>
          <a:lstStyle/>
          <a:p>
            <a:pPr marL="12700" marR="5080" indent="203200">
              <a:spcBef>
                <a:spcPts val="100"/>
              </a:spcBef>
            </a:pPr>
            <a:r>
              <a:rPr spc="-10" dirty="0">
                <a:solidFill>
                  <a:srgbClr val="659AFF"/>
                </a:solidFill>
                <a:latin typeface="Arial"/>
                <a:cs typeface="Arial"/>
              </a:rPr>
              <a:t>Parallel </a:t>
            </a:r>
            <a:r>
              <a:rPr spc="-5" dirty="0">
                <a:solidFill>
                  <a:srgbClr val="659AFF"/>
                </a:solidFill>
                <a:latin typeface="Arial"/>
                <a:cs typeface="Arial"/>
              </a:rPr>
              <a:t> Computing</a:t>
            </a:r>
            <a:endParaRPr>
              <a:latin typeface="Arial"/>
              <a:cs typeface="Arial"/>
            </a:endParaRPr>
          </a:p>
        </p:txBody>
      </p:sp>
      <p:sp>
        <p:nvSpPr>
          <p:cNvPr id="10" name="object 10"/>
          <p:cNvSpPr txBox="1"/>
          <p:nvPr/>
        </p:nvSpPr>
        <p:spPr>
          <a:xfrm>
            <a:off x="2252040" y="3697402"/>
            <a:ext cx="3039110" cy="1997983"/>
          </a:xfrm>
          <a:prstGeom prst="rect">
            <a:avLst/>
          </a:prstGeom>
        </p:spPr>
        <p:txBody>
          <a:bodyPr vert="horz" wrap="square" lIns="0" tIns="12700" rIns="0" bIns="0" rtlCol="0">
            <a:spAutoFit/>
          </a:bodyPr>
          <a:lstStyle/>
          <a:p>
            <a:pPr marL="12065" marR="1912620" indent="635" algn="ctr">
              <a:spcBef>
                <a:spcPts val="100"/>
              </a:spcBef>
            </a:pPr>
            <a:r>
              <a:rPr spc="-10" dirty="0">
                <a:solidFill>
                  <a:srgbClr val="659AFF"/>
                </a:solidFill>
                <a:latin typeface="Arial"/>
                <a:cs typeface="Arial"/>
              </a:rPr>
              <a:t>Cluster </a:t>
            </a:r>
            <a:r>
              <a:rPr spc="-5" dirty="0">
                <a:solidFill>
                  <a:srgbClr val="659AFF"/>
                </a:solidFill>
                <a:latin typeface="Arial"/>
                <a:cs typeface="Arial"/>
              </a:rPr>
              <a:t> Computing</a:t>
            </a:r>
            <a:endParaRPr>
              <a:latin typeface="Arial"/>
              <a:cs typeface="Arial"/>
            </a:endParaRPr>
          </a:p>
          <a:p>
            <a:pPr>
              <a:spcBef>
                <a:spcPts val="50"/>
              </a:spcBef>
            </a:pPr>
            <a:endParaRPr sz="2150">
              <a:latin typeface="Arial"/>
              <a:cs typeface="Arial"/>
            </a:endParaRPr>
          </a:p>
          <a:p>
            <a:pPr marL="1920239" marR="5080" indent="635" algn="ctr">
              <a:spcBef>
                <a:spcPts val="5"/>
              </a:spcBef>
            </a:pPr>
            <a:r>
              <a:rPr spc="-5" dirty="0">
                <a:solidFill>
                  <a:srgbClr val="659AFF"/>
                </a:solidFill>
                <a:latin typeface="Arial"/>
                <a:cs typeface="Arial"/>
              </a:rPr>
              <a:t>Distributed </a:t>
            </a:r>
            <a:r>
              <a:rPr spc="-490" dirty="0">
                <a:solidFill>
                  <a:srgbClr val="659AFF"/>
                </a:solidFill>
                <a:latin typeface="Arial"/>
                <a:cs typeface="Arial"/>
              </a:rPr>
              <a:t> </a:t>
            </a:r>
            <a:r>
              <a:rPr spc="-5" dirty="0">
                <a:solidFill>
                  <a:srgbClr val="659AFF"/>
                </a:solidFill>
                <a:latin typeface="Arial"/>
                <a:cs typeface="Arial"/>
              </a:rPr>
              <a:t>Computing</a:t>
            </a:r>
            <a:endParaRPr>
              <a:latin typeface="Arial"/>
              <a:cs typeface="Arial"/>
            </a:endParaRPr>
          </a:p>
          <a:p>
            <a:pPr marR="1899920" algn="ctr">
              <a:lnSpc>
                <a:spcPts val="2039"/>
              </a:lnSpc>
            </a:pPr>
            <a:r>
              <a:rPr spc="-5" dirty="0">
                <a:solidFill>
                  <a:srgbClr val="659AFF"/>
                </a:solidFill>
                <a:latin typeface="Arial"/>
                <a:cs typeface="Arial"/>
              </a:rPr>
              <a:t>Grid</a:t>
            </a:r>
            <a:endParaRPr>
              <a:latin typeface="Arial"/>
              <a:cs typeface="Arial"/>
            </a:endParaRPr>
          </a:p>
          <a:p>
            <a:pPr marR="1899920" algn="ctr">
              <a:spcBef>
                <a:spcPts val="5"/>
              </a:spcBef>
            </a:pPr>
            <a:r>
              <a:rPr spc="-5" dirty="0">
                <a:solidFill>
                  <a:srgbClr val="659AFF"/>
                </a:solidFill>
                <a:latin typeface="Arial"/>
                <a:cs typeface="Arial"/>
              </a:rPr>
              <a:t>Computing</a:t>
            </a:r>
            <a:endParaRPr>
              <a:latin typeface="Arial"/>
              <a:cs typeface="Arial"/>
            </a:endParaRPr>
          </a:p>
        </p:txBody>
      </p:sp>
      <p:sp>
        <p:nvSpPr>
          <p:cNvPr id="11" name="object 11"/>
          <p:cNvSpPr/>
          <p:nvPr/>
        </p:nvSpPr>
        <p:spPr>
          <a:xfrm>
            <a:off x="3429000" y="4114800"/>
            <a:ext cx="685800" cy="533400"/>
          </a:xfrm>
          <a:custGeom>
            <a:avLst/>
            <a:gdLst/>
            <a:ahLst/>
            <a:cxnLst/>
            <a:rect l="l" t="t" r="r" b="b"/>
            <a:pathLst>
              <a:path w="685800" h="533400">
                <a:moveTo>
                  <a:pt x="0" y="0"/>
                </a:moveTo>
                <a:lnTo>
                  <a:pt x="685800" y="533400"/>
                </a:lnTo>
              </a:path>
            </a:pathLst>
          </a:custGeom>
          <a:ln w="28575">
            <a:solidFill>
              <a:srgbClr val="66CCFF"/>
            </a:solidFill>
          </a:ln>
        </p:spPr>
        <p:txBody>
          <a:bodyPr wrap="square" lIns="0" tIns="0" rIns="0" bIns="0" rtlCol="0"/>
          <a:lstStyle/>
          <a:p>
            <a:endParaRPr/>
          </a:p>
        </p:txBody>
      </p:sp>
      <p:sp>
        <p:nvSpPr>
          <p:cNvPr id="12" name="object 12"/>
          <p:cNvSpPr/>
          <p:nvPr/>
        </p:nvSpPr>
        <p:spPr>
          <a:xfrm>
            <a:off x="3429001" y="5061203"/>
            <a:ext cx="688975" cy="425450"/>
          </a:xfrm>
          <a:custGeom>
            <a:avLst/>
            <a:gdLst/>
            <a:ahLst/>
            <a:cxnLst/>
            <a:rect l="l" t="t" r="r" b="b"/>
            <a:pathLst>
              <a:path w="688975" h="425450">
                <a:moveTo>
                  <a:pt x="0" y="425196"/>
                </a:moveTo>
                <a:lnTo>
                  <a:pt x="688848" y="0"/>
                </a:lnTo>
              </a:path>
            </a:pathLst>
          </a:custGeom>
          <a:ln w="28575">
            <a:solidFill>
              <a:srgbClr val="66CCFF"/>
            </a:solidFill>
          </a:ln>
        </p:spPr>
        <p:txBody>
          <a:bodyPr wrap="square" lIns="0" tIns="0" rIns="0" bIns="0" rtlCol="0"/>
          <a:lstStyle/>
          <a:p>
            <a:endParaRPr/>
          </a:p>
        </p:txBody>
      </p:sp>
      <p:grpSp>
        <p:nvGrpSpPr>
          <p:cNvPr id="13" name="object 13"/>
          <p:cNvGrpSpPr/>
          <p:nvPr/>
        </p:nvGrpSpPr>
        <p:grpSpPr>
          <a:xfrm>
            <a:off x="4932617" y="2303717"/>
            <a:ext cx="1863725" cy="2511425"/>
            <a:chOff x="3408616" y="2303716"/>
            <a:chExt cx="1863725" cy="2511425"/>
          </a:xfrm>
        </p:grpSpPr>
        <p:sp>
          <p:nvSpPr>
            <p:cNvPr id="14" name="object 14"/>
            <p:cNvSpPr/>
            <p:nvPr/>
          </p:nvSpPr>
          <p:spPr>
            <a:xfrm>
              <a:off x="3809999" y="3962400"/>
              <a:ext cx="1447800" cy="838200"/>
            </a:xfrm>
            <a:custGeom>
              <a:avLst/>
              <a:gdLst/>
              <a:ahLst/>
              <a:cxnLst/>
              <a:rect l="l" t="t" r="r" b="b"/>
              <a:pathLst>
                <a:path w="1447800" h="838200">
                  <a:moveTo>
                    <a:pt x="0" y="838200"/>
                  </a:moveTo>
                  <a:lnTo>
                    <a:pt x="1447800" y="0"/>
                  </a:lnTo>
                </a:path>
              </a:pathLst>
            </a:custGeom>
            <a:ln w="28575">
              <a:solidFill>
                <a:srgbClr val="66CCFF"/>
              </a:solidFill>
              <a:prstDash val="lgDash"/>
            </a:ln>
          </p:spPr>
          <p:txBody>
            <a:bodyPr wrap="square" lIns="0" tIns="0" rIns="0" bIns="0" rtlCol="0"/>
            <a:lstStyle/>
            <a:p>
              <a:endParaRPr/>
            </a:p>
          </p:txBody>
        </p:sp>
        <p:sp>
          <p:nvSpPr>
            <p:cNvPr id="15" name="object 15"/>
            <p:cNvSpPr/>
            <p:nvPr/>
          </p:nvSpPr>
          <p:spPr>
            <a:xfrm>
              <a:off x="3422903" y="2318004"/>
              <a:ext cx="1835150" cy="1035050"/>
            </a:xfrm>
            <a:custGeom>
              <a:avLst/>
              <a:gdLst/>
              <a:ahLst/>
              <a:cxnLst/>
              <a:rect l="l" t="t" r="r" b="b"/>
              <a:pathLst>
                <a:path w="1835150" h="1035050">
                  <a:moveTo>
                    <a:pt x="0" y="0"/>
                  </a:moveTo>
                  <a:lnTo>
                    <a:pt x="1834895" y="1034795"/>
                  </a:lnTo>
                </a:path>
              </a:pathLst>
            </a:custGeom>
            <a:ln w="28575">
              <a:solidFill>
                <a:srgbClr val="66CCFF"/>
              </a:solidFill>
              <a:prstDash val="lgDash"/>
            </a:ln>
          </p:spPr>
          <p:txBody>
            <a:bodyPr wrap="square" lIns="0" tIns="0" rIns="0" bIns="0" rtlCol="0"/>
            <a:lstStyle/>
            <a:p>
              <a:endParaRPr/>
            </a:p>
          </p:txBody>
        </p:sp>
      </p:grpSp>
      <p:sp>
        <p:nvSpPr>
          <p:cNvPr id="16" name="object 16"/>
          <p:cNvSpPr txBox="1"/>
          <p:nvPr/>
        </p:nvSpPr>
        <p:spPr>
          <a:xfrm>
            <a:off x="7889240" y="1703323"/>
            <a:ext cx="1803400" cy="299720"/>
          </a:xfrm>
          <a:prstGeom prst="rect">
            <a:avLst/>
          </a:prstGeom>
        </p:spPr>
        <p:txBody>
          <a:bodyPr vert="horz" wrap="square" lIns="0" tIns="12700" rIns="0" bIns="0" rtlCol="0">
            <a:spAutoFit/>
          </a:bodyPr>
          <a:lstStyle/>
          <a:p>
            <a:pPr marL="12700">
              <a:spcBef>
                <a:spcPts val="100"/>
              </a:spcBef>
            </a:pPr>
            <a:r>
              <a:rPr spc="-5" dirty="0">
                <a:solidFill>
                  <a:srgbClr val="659AFF"/>
                </a:solidFill>
                <a:latin typeface="Arial"/>
                <a:cs typeface="Arial"/>
              </a:rPr>
              <a:t>Super</a:t>
            </a:r>
            <a:r>
              <a:rPr spc="-50" dirty="0">
                <a:solidFill>
                  <a:srgbClr val="659AFF"/>
                </a:solidFill>
                <a:latin typeface="Arial"/>
                <a:cs typeface="Arial"/>
              </a:rPr>
              <a:t> </a:t>
            </a:r>
            <a:r>
              <a:rPr spc="-10" dirty="0">
                <a:solidFill>
                  <a:srgbClr val="659AFF"/>
                </a:solidFill>
                <a:latin typeface="Arial"/>
                <a:cs typeface="Arial"/>
              </a:rPr>
              <a:t>Computing</a:t>
            </a:r>
            <a:endParaRPr>
              <a:latin typeface="Arial"/>
              <a:cs typeface="Arial"/>
            </a:endParaRPr>
          </a:p>
        </p:txBody>
      </p:sp>
      <p:sp>
        <p:nvSpPr>
          <p:cNvPr id="17" name="object 17"/>
          <p:cNvSpPr/>
          <p:nvPr/>
        </p:nvSpPr>
        <p:spPr>
          <a:xfrm>
            <a:off x="4681728" y="2590800"/>
            <a:ext cx="85725" cy="1720850"/>
          </a:xfrm>
          <a:custGeom>
            <a:avLst/>
            <a:gdLst/>
            <a:ahLst/>
            <a:cxnLst/>
            <a:rect l="l" t="t" r="r" b="b"/>
            <a:pathLst>
              <a:path w="85725" h="1720850">
                <a:moveTo>
                  <a:pt x="85344" y="85343"/>
                </a:moveTo>
                <a:lnTo>
                  <a:pt x="42672" y="0"/>
                </a:lnTo>
                <a:lnTo>
                  <a:pt x="0" y="85343"/>
                </a:lnTo>
                <a:lnTo>
                  <a:pt x="28194" y="85343"/>
                </a:lnTo>
                <a:lnTo>
                  <a:pt x="28194" y="71627"/>
                </a:lnTo>
                <a:lnTo>
                  <a:pt x="57150" y="71627"/>
                </a:lnTo>
                <a:lnTo>
                  <a:pt x="57150" y="85343"/>
                </a:lnTo>
                <a:lnTo>
                  <a:pt x="85344" y="85343"/>
                </a:lnTo>
                <a:close/>
              </a:path>
              <a:path w="85725" h="1720850">
                <a:moveTo>
                  <a:pt x="57150" y="85343"/>
                </a:moveTo>
                <a:lnTo>
                  <a:pt x="57150" y="71627"/>
                </a:lnTo>
                <a:lnTo>
                  <a:pt x="28194" y="71627"/>
                </a:lnTo>
                <a:lnTo>
                  <a:pt x="28194" y="85343"/>
                </a:lnTo>
                <a:lnTo>
                  <a:pt x="57150" y="85343"/>
                </a:lnTo>
                <a:close/>
              </a:path>
              <a:path w="85725" h="1720850">
                <a:moveTo>
                  <a:pt x="57150" y="185927"/>
                </a:moveTo>
                <a:lnTo>
                  <a:pt x="57150" y="85343"/>
                </a:lnTo>
                <a:lnTo>
                  <a:pt x="28194" y="85343"/>
                </a:lnTo>
                <a:lnTo>
                  <a:pt x="28194" y="185927"/>
                </a:lnTo>
                <a:lnTo>
                  <a:pt x="57150" y="185927"/>
                </a:lnTo>
                <a:close/>
              </a:path>
              <a:path w="85725" h="1720850">
                <a:moveTo>
                  <a:pt x="57150" y="385572"/>
                </a:moveTo>
                <a:lnTo>
                  <a:pt x="57150" y="271272"/>
                </a:lnTo>
                <a:lnTo>
                  <a:pt x="28194" y="271272"/>
                </a:lnTo>
                <a:lnTo>
                  <a:pt x="28194" y="385572"/>
                </a:lnTo>
                <a:lnTo>
                  <a:pt x="57150" y="385572"/>
                </a:lnTo>
                <a:close/>
              </a:path>
              <a:path w="85725" h="1720850">
                <a:moveTo>
                  <a:pt x="57150" y="585977"/>
                </a:moveTo>
                <a:lnTo>
                  <a:pt x="57150" y="471677"/>
                </a:lnTo>
                <a:lnTo>
                  <a:pt x="28194" y="471677"/>
                </a:lnTo>
                <a:lnTo>
                  <a:pt x="28194" y="585977"/>
                </a:lnTo>
                <a:lnTo>
                  <a:pt x="57150" y="585977"/>
                </a:lnTo>
                <a:close/>
              </a:path>
              <a:path w="85725" h="1720850">
                <a:moveTo>
                  <a:pt x="57150" y="785622"/>
                </a:moveTo>
                <a:lnTo>
                  <a:pt x="57150" y="671322"/>
                </a:lnTo>
                <a:lnTo>
                  <a:pt x="28194" y="671322"/>
                </a:lnTo>
                <a:lnTo>
                  <a:pt x="28194" y="785622"/>
                </a:lnTo>
                <a:lnTo>
                  <a:pt x="57150" y="785622"/>
                </a:lnTo>
                <a:close/>
              </a:path>
              <a:path w="85725" h="1720850">
                <a:moveTo>
                  <a:pt x="57150" y="986027"/>
                </a:moveTo>
                <a:lnTo>
                  <a:pt x="57150" y="871727"/>
                </a:lnTo>
                <a:lnTo>
                  <a:pt x="28194" y="871727"/>
                </a:lnTo>
                <a:lnTo>
                  <a:pt x="28194" y="986027"/>
                </a:lnTo>
                <a:lnTo>
                  <a:pt x="57150" y="986027"/>
                </a:lnTo>
                <a:close/>
              </a:path>
              <a:path w="85725" h="1720850">
                <a:moveTo>
                  <a:pt x="57150" y="1185672"/>
                </a:moveTo>
                <a:lnTo>
                  <a:pt x="57150" y="1071372"/>
                </a:lnTo>
                <a:lnTo>
                  <a:pt x="28194" y="1071372"/>
                </a:lnTo>
                <a:lnTo>
                  <a:pt x="28194" y="1185672"/>
                </a:lnTo>
                <a:lnTo>
                  <a:pt x="57150" y="1185672"/>
                </a:lnTo>
                <a:close/>
              </a:path>
              <a:path w="85725" h="1720850">
                <a:moveTo>
                  <a:pt x="57150" y="1386077"/>
                </a:moveTo>
                <a:lnTo>
                  <a:pt x="57150" y="1271777"/>
                </a:lnTo>
                <a:lnTo>
                  <a:pt x="28194" y="1271777"/>
                </a:lnTo>
                <a:lnTo>
                  <a:pt x="28194" y="1386077"/>
                </a:lnTo>
                <a:lnTo>
                  <a:pt x="57150" y="1386077"/>
                </a:lnTo>
                <a:close/>
              </a:path>
              <a:path w="85725" h="1720850">
                <a:moveTo>
                  <a:pt x="57150" y="1585722"/>
                </a:moveTo>
                <a:lnTo>
                  <a:pt x="57150" y="1471422"/>
                </a:lnTo>
                <a:lnTo>
                  <a:pt x="28194" y="1471422"/>
                </a:lnTo>
                <a:lnTo>
                  <a:pt x="28194" y="1585722"/>
                </a:lnTo>
                <a:lnTo>
                  <a:pt x="57150" y="1585722"/>
                </a:lnTo>
                <a:close/>
              </a:path>
              <a:path w="85725" h="1720850">
                <a:moveTo>
                  <a:pt x="85344" y="1635252"/>
                </a:moveTo>
                <a:lnTo>
                  <a:pt x="0" y="1635252"/>
                </a:lnTo>
                <a:lnTo>
                  <a:pt x="42672" y="1720596"/>
                </a:lnTo>
                <a:lnTo>
                  <a:pt x="85344" y="1635252"/>
                </a:lnTo>
                <a:close/>
              </a:path>
            </a:pathLst>
          </a:custGeom>
          <a:solidFill>
            <a:srgbClr val="66CCFF"/>
          </a:solidFill>
        </p:spPr>
        <p:txBody>
          <a:bodyPr wrap="square" lIns="0" tIns="0" rIns="0" bIns="0" rtlCol="0"/>
          <a:lstStyle/>
          <a:p>
            <a:endParaRPr/>
          </a:p>
        </p:txBody>
      </p:sp>
      <p:sp>
        <p:nvSpPr>
          <p:cNvPr id="18" name="object 18"/>
          <p:cNvSpPr/>
          <p:nvPr/>
        </p:nvSpPr>
        <p:spPr>
          <a:xfrm>
            <a:off x="2776728" y="4267201"/>
            <a:ext cx="85725" cy="870585"/>
          </a:xfrm>
          <a:custGeom>
            <a:avLst/>
            <a:gdLst/>
            <a:ahLst/>
            <a:cxnLst/>
            <a:rect l="l" t="t" r="r" b="b"/>
            <a:pathLst>
              <a:path w="85725" h="870585">
                <a:moveTo>
                  <a:pt x="85344" y="85344"/>
                </a:moveTo>
                <a:lnTo>
                  <a:pt x="42672" y="0"/>
                </a:lnTo>
                <a:lnTo>
                  <a:pt x="0" y="85344"/>
                </a:lnTo>
                <a:lnTo>
                  <a:pt x="28193" y="85344"/>
                </a:lnTo>
                <a:lnTo>
                  <a:pt x="28193" y="71627"/>
                </a:lnTo>
                <a:lnTo>
                  <a:pt x="57150" y="71627"/>
                </a:lnTo>
                <a:lnTo>
                  <a:pt x="57150" y="85344"/>
                </a:lnTo>
                <a:lnTo>
                  <a:pt x="85344" y="85344"/>
                </a:lnTo>
                <a:close/>
              </a:path>
              <a:path w="85725" h="870585">
                <a:moveTo>
                  <a:pt x="85344" y="784098"/>
                </a:moveTo>
                <a:lnTo>
                  <a:pt x="0" y="784098"/>
                </a:lnTo>
                <a:lnTo>
                  <a:pt x="28193" y="840989"/>
                </a:lnTo>
                <a:lnTo>
                  <a:pt x="28193" y="798576"/>
                </a:lnTo>
                <a:lnTo>
                  <a:pt x="57150" y="798576"/>
                </a:lnTo>
                <a:lnTo>
                  <a:pt x="57150" y="840989"/>
                </a:lnTo>
                <a:lnTo>
                  <a:pt x="85344" y="784098"/>
                </a:lnTo>
                <a:close/>
              </a:path>
              <a:path w="85725" h="870585">
                <a:moveTo>
                  <a:pt x="57150" y="85344"/>
                </a:moveTo>
                <a:lnTo>
                  <a:pt x="57150" y="71627"/>
                </a:lnTo>
                <a:lnTo>
                  <a:pt x="28193" y="71627"/>
                </a:lnTo>
                <a:lnTo>
                  <a:pt x="28193" y="85344"/>
                </a:lnTo>
                <a:lnTo>
                  <a:pt x="57150" y="85344"/>
                </a:lnTo>
                <a:close/>
              </a:path>
              <a:path w="85725" h="870585">
                <a:moveTo>
                  <a:pt x="57150" y="784098"/>
                </a:moveTo>
                <a:lnTo>
                  <a:pt x="57150" y="85344"/>
                </a:lnTo>
                <a:lnTo>
                  <a:pt x="28193" y="85344"/>
                </a:lnTo>
                <a:lnTo>
                  <a:pt x="28193" y="784098"/>
                </a:lnTo>
                <a:lnTo>
                  <a:pt x="57150" y="784098"/>
                </a:lnTo>
                <a:close/>
              </a:path>
              <a:path w="85725" h="870585">
                <a:moveTo>
                  <a:pt x="57150" y="840989"/>
                </a:moveTo>
                <a:lnTo>
                  <a:pt x="57150" y="798576"/>
                </a:lnTo>
                <a:lnTo>
                  <a:pt x="28193" y="798576"/>
                </a:lnTo>
                <a:lnTo>
                  <a:pt x="28193" y="840989"/>
                </a:lnTo>
                <a:lnTo>
                  <a:pt x="42672" y="870203"/>
                </a:lnTo>
                <a:lnTo>
                  <a:pt x="57150" y="840989"/>
                </a:lnTo>
                <a:close/>
              </a:path>
            </a:pathLst>
          </a:custGeom>
          <a:solidFill>
            <a:srgbClr val="66CCFF"/>
          </a:solidFill>
        </p:spPr>
        <p:txBody>
          <a:bodyPr wrap="square" lIns="0" tIns="0" rIns="0" bIns="0" rtlCol="0"/>
          <a:lstStyle/>
          <a:p>
            <a:endParaRPr/>
          </a:p>
        </p:txBody>
      </p:sp>
      <p:sp>
        <p:nvSpPr>
          <p:cNvPr id="19" name="object 19"/>
          <p:cNvSpPr txBox="1"/>
          <p:nvPr/>
        </p:nvSpPr>
        <p:spPr>
          <a:xfrm>
            <a:off x="5870702" y="3440683"/>
            <a:ext cx="859790" cy="330200"/>
          </a:xfrm>
          <a:prstGeom prst="rect">
            <a:avLst/>
          </a:prstGeom>
        </p:spPr>
        <p:txBody>
          <a:bodyPr vert="horz" wrap="square" lIns="0" tIns="12065" rIns="0" bIns="0" rtlCol="0">
            <a:spAutoFit/>
          </a:bodyPr>
          <a:lstStyle/>
          <a:p>
            <a:pPr marL="12700">
              <a:spcBef>
                <a:spcPts val="95"/>
              </a:spcBef>
            </a:pPr>
            <a:r>
              <a:rPr sz="2000" spc="-5" dirty="0">
                <a:solidFill>
                  <a:srgbClr val="65CCFF"/>
                </a:solidFill>
                <a:latin typeface="Arial Narrow"/>
                <a:cs typeface="Arial Narrow"/>
              </a:rPr>
              <a:t>Could</a:t>
            </a:r>
            <a:r>
              <a:rPr sz="2000" spc="-60" dirty="0">
                <a:solidFill>
                  <a:srgbClr val="65CCFF"/>
                </a:solidFill>
                <a:latin typeface="Arial Narrow"/>
                <a:cs typeface="Arial Narrow"/>
              </a:rPr>
              <a:t> </a:t>
            </a:r>
            <a:r>
              <a:rPr sz="2000" spc="-5" dirty="0">
                <a:solidFill>
                  <a:srgbClr val="65CCFF"/>
                </a:solidFill>
                <a:latin typeface="Arial Narrow"/>
                <a:cs typeface="Arial Narrow"/>
              </a:rPr>
              <a:t>be</a:t>
            </a:r>
            <a:endParaRPr sz="2000">
              <a:latin typeface="Arial Narrow"/>
              <a:cs typeface="Arial Narrow"/>
            </a:endParaRPr>
          </a:p>
        </p:txBody>
      </p:sp>
    </p:spTree>
    <p:extLst>
      <p:ext uri="{BB962C8B-B14F-4D97-AF65-F5344CB8AC3E}">
        <p14:creationId xmlns:p14="http://schemas.microsoft.com/office/powerpoint/2010/main" val="1779035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00870" y="254"/>
            <a:ext cx="1116965" cy="197490"/>
          </a:xfrm>
          <a:prstGeom prst="rect">
            <a:avLst/>
          </a:prstGeom>
        </p:spPr>
        <p:txBody>
          <a:bodyPr vert="horz" wrap="square" lIns="0" tIns="12700" rIns="0" bIns="0" rtlCol="0">
            <a:spAutoFit/>
          </a:bodyPr>
          <a:lstStyle/>
          <a:p>
            <a:pPr marL="12700">
              <a:spcBef>
                <a:spcPts val="100"/>
              </a:spcBef>
            </a:pPr>
            <a:r>
              <a:rPr sz="1200" b="1" dirty="0">
                <a:solidFill>
                  <a:srgbClr val="FFFFFF"/>
                </a:solidFill>
                <a:latin typeface="Times New Roman"/>
                <a:cs typeface="Times New Roman"/>
              </a:rPr>
              <a:t>Carnegie</a:t>
            </a:r>
            <a:r>
              <a:rPr sz="1200" b="1" spc="-70" dirty="0">
                <a:solidFill>
                  <a:srgbClr val="FFFFFF"/>
                </a:solidFill>
                <a:latin typeface="Times New Roman"/>
                <a:cs typeface="Times New Roman"/>
              </a:rPr>
              <a:t> </a:t>
            </a:r>
            <a:r>
              <a:rPr sz="1200" b="1" dirty="0">
                <a:solidFill>
                  <a:srgbClr val="FFFFFF"/>
                </a:solidFill>
                <a:latin typeface="Times New Roman"/>
                <a:cs typeface="Times New Roman"/>
              </a:rPr>
              <a:t>Mellon</a:t>
            </a:r>
            <a:endParaRPr sz="1200">
              <a:latin typeface="Times New Roman"/>
              <a:cs typeface="Times New Roman"/>
            </a:endParaRPr>
          </a:p>
        </p:txBody>
      </p:sp>
      <p:grpSp>
        <p:nvGrpSpPr>
          <p:cNvPr id="7" name="object 7"/>
          <p:cNvGrpSpPr/>
          <p:nvPr/>
        </p:nvGrpSpPr>
        <p:grpSpPr>
          <a:xfrm>
            <a:off x="4298579" y="1770124"/>
            <a:ext cx="3354769" cy="4111562"/>
            <a:chOff x="2618041" y="1331785"/>
            <a:chExt cx="3872865" cy="5059680"/>
          </a:xfrm>
        </p:grpSpPr>
        <p:pic>
          <p:nvPicPr>
            <p:cNvPr id="8" name="object 8"/>
            <p:cNvPicPr/>
            <p:nvPr/>
          </p:nvPicPr>
          <p:blipFill>
            <a:blip r:embed="rId3" cstate="print"/>
            <a:stretch>
              <a:fillRect/>
            </a:stretch>
          </p:blipFill>
          <p:spPr>
            <a:xfrm>
              <a:off x="2627376" y="1341120"/>
              <a:ext cx="3854195" cy="5040629"/>
            </a:xfrm>
            <a:prstGeom prst="rect">
              <a:avLst/>
            </a:prstGeom>
          </p:spPr>
        </p:pic>
        <p:sp>
          <p:nvSpPr>
            <p:cNvPr id="9" name="object 9"/>
            <p:cNvSpPr/>
            <p:nvPr/>
          </p:nvSpPr>
          <p:spPr>
            <a:xfrm>
              <a:off x="2622804" y="1336547"/>
              <a:ext cx="3863340" cy="5050155"/>
            </a:xfrm>
            <a:custGeom>
              <a:avLst/>
              <a:gdLst/>
              <a:ahLst/>
              <a:cxnLst/>
              <a:rect l="l" t="t" r="r" b="b"/>
              <a:pathLst>
                <a:path w="3863340" h="5050155">
                  <a:moveTo>
                    <a:pt x="0" y="5049774"/>
                  </a:moveTo>
                  <a:lnTo>
                    <a:pt x="0" y="0"/>
                  </a:lnTo>
                  <a:lnTo>
                    <a:pt x="3863340" y="0"/>
                  </a:lnTo>
                  <a:lnTo>
                    <a:pt x="3863340" y="5049774"/>
                  </a:lnTo>
                  <a:lnTo>
                    <a:pt x="0" y="5049774"/>
                  </a:lnTo>
                  <a:close/>
                </a:path>
              </a:pathLst>
            </a:custGeom>
            <a:ln w="9525">
              <a:solidFill>
                <a:srgbClr val="808080"/>
              </a:solidFill>
            </a:ln>
          </p:spPr>
          <p:txBody>
            <a:bodyPr wrap="square" lIns="0" tIns="0" rIns="0" bIns="0" rtlCol="0"/>
            <a:lstStyle/>
            <a:p>
              <a:endParaRPr/>
            </a:p>
          </p:txBody>
        </p:sp>
      </p:grpSp>
      <p:sp>
        <p:nvSpPr>
          <p:cNvPr id="10" name="object 10"/>
          <p:cNvSpPr txBox="1"/>
          <p:nvPr/>
        </p:nvSpPr>
        <p:spPr>
          <a:xfrm rot="19860000">
            <a:off x="2430868" y="1433146"/>
            <a:ext cx="933304" cy="228600"/>
          </a:xfrm>
          <a:prstGeom prst="rect">
            <a:avLst/>
          </a:prstGeom>
        </p:spPr>
        <p:txBody>
          <a:bodyPr vert="horz" wrap="square" lIns="0" tIns="0" rIns="0" bIns="0" rtlCol="0">
            <a:spAutoFit/>
          </a:bodyPr>
          <a:lstStyle/>
          <a:p>
            <a:pPr>
              <a:lnSpc>
                <a:spcPts val="1800"/>
              </a:lnSpc>
            </a:pPr>
            <a:r>
              <a:rPr spc="-30" dirty="0">
                <a:solidFill>
                  <a:srgbClr val="C00000"/>
                </a:solidFill>
                <a:latin typeface="Arial"/>
                <a:cs typeface="Arial"/>
              </a:rPr>
              <a:t>Pe</a:t>
            </a:r>
            <a:r>
              <a:rPr sz="2700" spc="-44" baseline="1543" dirty="0">
                <a:solidFill>
                  <a:srgbClr val="C00000"/>
                </a:solidFill>
                <a:latin typeface="Arial"/>
                <a:cs typeface="Arial"/>
              </a:rPr>
              <a:t>rson</a:t>
            </a:r>
            <a:r>
              <a:rPr sz="2700" spc="-44" baseline="3086" dirty="0">
                <a:solidFill>
                  <a:srgbClr val="C00000"/>
                </a:solidFill>
                <a:latin typeface="Arial"/>
                <a:cs typeface="Arial"/>
              </a:rPr>
              <a:t>al</a:t>
            </a:r>
            <a:endParaRPr sz="2700" baseline="3086">
              <a:latin typeface="Arial"/>
              <a:cs typeface="Arial"/>
            </a:endParaRPr>
          </a:p>
        </p:txBody>
      </p:sp>
      <p:sp>
        <p:nvSpPr>
          <p:cNvPr id="11" name="object 11"/>
          <p:cNvSpPr txBox="1"/>
          <p:nvPr/>
        </p:nvSpPr>
        <p:spPr>
          <a:xfrm rot="19860000">
            <a:off x="2467612" y="1672213"/>
            <a:ext cx="1132031" cy="228600"/>
          </a:xfrm>
          <a:prstGeom prst="rect">
            <a:avLst/>
          </a:prstGeom>
        </p:spPr>
        <p:txBody>
          <a:bodyPr vert="horz" wrap="square" lIns="0" tIns="0" rIns="0" bIns="0" rtlCol="0">
            <a:spAutoFit/>
          </a:bodyPr>
          <a:lstStyle/>
          <a:p>
            <a:pPr>
              <a:lnSpc>
                <a:spcPts val="1800"/>
              </a:lnSpc>
            </a:pPr>
            <a:r>
              <a:rPr spc="-30" dirty="0">
                <a:solidFill>
                  <a:srgbClr val="C00000"/>
                </a:solidFill>
                <a:latin typeface="Arial"/>
                <a:cs typeface="Arial"/>
              </a:rPr>
              <a:t>Co</a:t>
            </a:r>
            <a:r>
              <a:rPr sz="2700" spc="-44" baseline="1543" dirty="0">
                <a:solidFill>
                  <a:srgbClr val="C00000"/>
                </a:solidFill>
                <a:latin typeface="Arial"/>
                <a:cs typeface="Arial"/>
              </a:rPr>
              <a:t>mpu</a:t>
            </a:r>
            <a:r>
              <a:rPr sz="2700" spc="-44" baseline="3086" dirty="0">
                <a:solidFill>
                  <a:srgbClr val="C00000"/>
                </a:solidFill>
                <a:latin typeface="Arial"/>
                <a:cs typeface="Arial"/>
              </a:rPr>
              <a:t>ting</a:t>
            </a:r>
            <a:endParaRPr sz="2700" baseline="3086">
              <a:latin typeface="Arial"/>
              <a:cs typeface="Arial"/>
            </a:endParaRPr>
          </a:p>
        </p:txBody>
      </p:sp>
      <p:sp>
        <p:nvSpPr>
          <p:cNvPr id="14" name="object 14"/>
          <p:cNvSpPr txBox="1"/>
          <p:nvPr/>
        </p:nvSpPr>
        <p:spPr>
          <a:xfrm rot="19860000">
            <a:off x="2857674" y="3167362"/>
            <a:ext cx="799809" cy="228600"/>
          </a:xfrm>
          <a:prstGeom prst="rect">
            <a:avLst/>
          </a:prstGeom>
        </p:spPr>
        <p:txBody>
          <a:bodyPr vert="horz" wrap="square" lIns="0" tIns="0" rIns="0" bIns="0" rtlCol="0">
            <a:spAutoFit/>
          </a:bodyPr>
          <a:lstStyle/>
          <a:p>
            <a:pPr>
              <a:lnSpc>
                <a:spcPts val="1800"/>
              </a:lnSpc>
            </a:pPr>
            <a:r>
              <a:rPr spc="-30" dirty="0">
                <a:solidFill>
                  <a:srgbClr val="659AFF"/>
                </a:solidFill>
                <a:latin typeface="Arial"/>
                <a:cs typeface="Arial"/>
              </a:rPr>
              <a:t>Pa</a:t>
            </a:r>
            <a:r>
              <a:rPr sz="2700" spc="-44" baseline="1543" dirty="0">
                <a:solidFill>
                  <a:srgbClr val="659AFF"/>
                </a:solidFill>
                <a:latin typeface="Arial"/>
                <a:cs typeface="Arial"/>
              </a:rPr>
              <a:t>rallel</a:t>
            </a:r>
            <a:endParaRPr sz="2700" baseline="1543">
              <a:latin typeface="Arial"/>
              <a:cs typeface="Arial"/>
            </a:endParaRPr>
          </a:p>
        </p:txBody>
      </p:sp>
      <p:sp>
        <p:nvSpPr>
          <p:cNvPr id="15" name="object 15"/>
          <p:cNvSpPr txBox="1"/>
          <p:nvPr/>
        </p:nvSpPr>
        <p:spPr>
          <a:xfrm rot="19860000">
            <a:off x="2826884" y="3406869"/>
            <a:ext cx="1132031" cy="228600"/>
          </a:xfrm>
          <a:prstGeom prst="rect">
            <a:avLst/>
          </a:prstGeom>
        </p:spPr>
        <p:txBody>
          <a:bodyPr vert="horz" wrap="square" lIns="0" tIns="0" rIns="0" bIns="0" rtlCol="0">
            <a:spAutoFit/>
          </a:bodyPr>
          <a:lstStyle/>
          <a:p>
            <a:pPr>
              <a:lnSpc>
                <a:spcPts val="1800"/>
              </a:lnSpc>
            </a:pPr>
            <a:r>
              <a:rPr spc="-30" dirty="0">
                <a:solidFill>
                  <a:srgbClr val="659AFF"/>
                </a:solidFill>
                <a:latin typeface="Arial"/>
                <a:cs typeface="Arial"/>
              </a:rPr>
              <a:t>Co</a:t>
            </a:r>
            <a:r>
              <a:rPr sz="2700" spc="-44" baseline="1543" dirty="0">
                <a:solidFill>
                  <a:srgbClr val="659AFF"/>
                </a:solidFill>
                <a:latin typeface="Arial"/>
                <a:cs typeface="Arial"/>
              </a:rPr>
              <a:t>mpu</a:t>
            </a:r>
            <a:r>
              <a:rPr sz="2700" spc="-44" baseline="3086" dirty="0">
                <a:solidFill>
                  <a:srgbClr val="659AFF"/>
                </a:solidFill>
                <a:latin typeface="Arial"/>
                <a:cs typeface="Arial"/>
              </a:rPr>
              <a:t>ting</a:t>
            </a:r>
            <a:endParaRPr sz="2700" baseline="3086">
              <a:latin typeface="Arial"/>
              <a:cs typeface="Arial"/>
            </a:endParaRPr>
          </a:p>
        </p:txBody>
      </p:sp>
      <p:sp>
        <p:nvSpPr>
          <p:cNvPr id="16" name="object 16"/>
          <p:cNvSpPr txBox="1"/>
          <p:nvPr/>
        </p:nvSpPr>
        <p:spPr>
          <a:xfrm rot="19860000">
            <a:off x="1760332" y="4313860"/>
            <a:ext cx="1119596" cy="228600"/>
          </a:xfrm>
          <a:prstGeom prst="rect">
            <a:avLst/>
          </a:prstGeom>
        </p:spPr>
        <p:txBody>
          <a:bodyPr vert="horz" wrap="square" lIns="0" tIns="0" rIns="0" bIns="0" rtlCol="0">
            <a:spAutoFit/>
          </a:bodyPr>
          <a:lstStyle/>
          <a:p>
            <a:pPr>
              <a:lnSpc>
                <a:spcPts val="1800"/>
              </a:lnSpc>
            </a:pPr>
            <a:r>
              <a:rPr spc="-30" dirty="0">
                <a:solidFill>
                  <a:srgbClr val="659AFF"/>
                </a:solidFill>
                <a:latin typeface="Arial"/>
                <a:cs typeface="Arial"/>
              </a:rPr>
              <a:t>Dist</a:t>
            </a:r>
            <a:r>
              <a:rPr sz="2700" spc="-44" baseline="1543" dirty="0">
                <a:solidFill>
                  <a:srgbClr val="659AFF"/>
                </a:solidFill>
                <a:latin typeface="Arial"/>
                <a:cs typeface="Arial"/>
              </a:rPr>
              <a:t>ribu</a:t>
            </a:r>
            <a:r>
              <a:rPr sz="2700" spc="-44" baseline="3086" dirty="0">
                <a:solidFill>
                  <a:srgbClr val="659AFF"/>
                </a:solidFill>
                <a:latin typeface="Arial"/>
                <a:cs typeface="Arial"/>
              </a:rPr>
              <a:t>ted</a:t>
            </a:r>
            <a:endParaRPr sz="2700" baseline="3086">
              <a:latin typeface="Arial"/>
              <a:cs typeface="Arial"/>
            </a:endParaRPr>
          </a:p>
        </p:txBody>
      </p:sp>
      <p:sp>
        <p:nvSpPr>
          <p:cNvPr id="17" name="object 17"/>
          <p:cNvSpPr txBox="1"/>
          <p:nvPr/>
        </p:nvSpPr>
        <p:spPr>
          <a:xfrm rot="19860000">
            <a:off x="1889870" y="4552375"/>
            <a:ext cx="1132031" cy="228600"/>
          </a:xfrm>
          <a:prstGeom prst="rect">
            <a:avLst/>
          </a:prstGeom>
        </p:spPr>
        <p:txBody>
          <a:bodyPr vert="horz" wrap="square" lIns="0" tIns="0" rIns="0" bIns="0" rtlCol="0">
            <a:spAutoFit/>
          </a:bodyPr>
          <a:lstStyle/>
          <a:p>
            <a:pPr>
              <a:lnSpc>
                <a:spcPts val="1800"/>
              </a:lnSpc>
            </a:pPr>
            <a:r>
              <a:rPr spc="-30" dirty="0">
                <a:solidFill>
                  <a:srgbClr val="659AFF"/>
                </a:solidFill>
                <a:latin typeface="Arial"/>
                <a:cs typeface="Arial"/>
              </a:rPr>
              <a:t>Co</a:t>
            </a:r>
            <a:r>
              <a:rPr sz="2700" spc="-44" baseline="1543" dirty="0">
                <a:solidFill>
                  <a:srgbClr val="659AFF"/>
                </a:solidFill>
                <a:latin typeface="Arial"/>
                <a:cs typeface="Arial"/>
              </a:rPr>
              <a:t>mpu</a:t>
            </a:r>
            <a:r>
              <a:rPr sz="2700" spc="-44" baseline="3086" dirty="0">
                <a:solidFill>
                  <a:srgbClr val="659AFF"/>
                </a:solidFill>
                <a:latin typeface="Arial"/>
                <a:cs typeface="Arial"/>
              </a:rPr>
              <a:t>ting</a:t>
            </a:r>
            <a:endParaRPr sz="2700" baseline="3086">
              <a:latin typeface="Arial"/>
              <a:cs typeface="Arial"/>
            </a:endParaRPr>
          </a:p>
        </p:txBody>
      </p:sp>
      <p:sp>
        <p:nvSpPr>
          <p:cNvPr id="18" name="object 18"/>
          <p:cNvSpPr txBox="1"/>
          <p:nvPr/>
        </p:nvSpPr>
        <p:spPr>
          <a:xfrm rot="1140000">
            <a:off x="8665505" y="1855893"/>
            <a:ext cx="491949" cy="228600"/>
          </a:xfrm>
          <a:prstGeom prst="rect">
            <a:avLst/>
          </a:prstGeom>
        </p:spPr>
        <p:txBody>
          <a:bodyPr vert="horz" wrap="square" lIns="0" tIns="0" rIns="0" bIns="0" rtlCol="0">
            <a:spAutoFit/>
          </a:bodyPr>
          <a:lstStyle/>
          <a:p>
            <a:pPr>
              <a:lnSpc>
                <a:spcPts val="1800"/>
              </a:lnSpc>
            </a:pPr>
            <a:r>
              <a:rPr sz="2700" spc="-52" baseline="1543" dirty="0">
                <a:solidFill>
                  <a:srgbClr val="659AFF"/>
                </a:solidFill>
                <a:latin typeface="Arial"/>
                <a:cs typeface="Arial"/>
              </a:rPr>
              <a:t>G</a:t>
            </a:r>
            <a:r>
              <a:rPr spc="-30" dirty="0">
                <a:solidFill>
                  <a:srgbClr val="659AFF"/>
                </a:solidFill>
                <a:latin typeface="Arial"/>
                <a:cs typeface="Arial"/>
              </a:rPr>
              <a:t>ri</a:t>
            </a:r>
            <a:r>
              <a:rPr spc="-5" dirty="0">
                <a:solidFill>
                  <a:srgbClr val="659AFF"/>
                </a:solidFill>
                <a:latin typeface="Arial"/>
                <a:cs typeface="Arial"/>
              </a:rPr>
              <a:t>d</a:t>
            </a:r>
            <a:endParaRPr>
              <a:latin typeface="Arial"/>
              <a:cs typeface="Arial"/>
            </a:endParaRPr>
          </a:p>
        </p:txBody>
      </p:sp>
      <p:sp>
        <p:nvSpPr>
          <p:cNvPr id="19" name="object 19"/>
          <p:cNvSpPr txBox="1"/>
          <p:nvPr/>
        </p:nvSpPr>
        <p:spPr>
          <a:xfrm rot="1140000">
            <a:off x="8252220" y="2113221"/>
            <a:ext cx="1132653" cy="228600"/>
          </a:xfrm>
          <a:prstGeom prst="rect">
            <a:avLst/>
          </a:prstGeom>
        </p:spPr>
        <p:txBody>
          <a:bodyPr vert="horz" wrap="square" lIns="0" tIns="0" rIns="0" bIns="0" rtlCol="0">
            <a:spAutoFit/>
          </a:bodyPr>
          <a:lstStyle/>
          <a:p>
            <a:pPr>
              <a:lnSpc>
                <a:spcPts val="1800"/>
              </a:lnSpc>
            </a:pPr>
            <a:r>
              <a:rPr sz="2700" spc="-44" baseline="3086" dirty="0">
                <a:solidFill>
                  <a:srgbClr val="659AFF"/>
                </a:solidFill>
                <a:latin typeface="Arial"/>
                <a:cs typeface="Arial"/>
              </a:rPr>
              <a:t>Com</a:t>
            </a:r>
            <a:r>
              <a:rPr sz="2700" spc="-44" baseline="1543" dirty="0">
                <a:solidFill>
                  <a:srgbClr val="659AFF"/>
                </a:solidFill>
                <a:latin typeface="Arial"/>
                <a:cs typeface="Arial"/>
              </a:rPr>
              <a:t>put</a:t>
            </a:r>
            <a:r>
              <a:rPr spc="-30" dirty="0">
                <a:solidFill>
                  <a:srgbClr val="659AFF"/>
                </a:solidFill>
                <a:latin typeface="Arial"/>
                <a:cs typeface="Arial"/>
              </a:rPr>
              <a:t>ing</a:t>
            </a:r>
            <a:endParaRPr>
              <a:latin typeface="Arial"/>
              <a:cs typeface="Arial"/>
            </a:endParaRPr>
          </a:p>
        </p:txBody>
      </p:sp>
      <p:sp>
        <p:nvSpPr>
          <p:cNvPr id="20" name="object 20"/>
          <p:cNvSpPr txBox="1"/>
          <p:nvPr/>
        </p:nvSpPr>
        <p:spPr>
          <a:xfrm rot="1140000">
            <a:off x="9700359" y="1350353"/>
            <a:ext cx="655812" cy="228600"/>
          </a:xfrm>
          <a:prstGeom prst="rect">
            <a:avLst/>
          </a:prstGeom>
        </p:spPr>
        <p:txBody>
          <a:bodyPr vert="horz" wrap="square" lIns="0" tIns="0" rIns="0" bIns="0" rtlCol="0">
            <a:spAutoFit/>
          </a:bodyPr>
          <a:lstStyle/>
          <a:p>
            <a:pPr>
              <a:lnSpc>
                <a:spcPts val="1800"/>
              </a:lnSpc>
            </a:pPr>
            <a:r>
              <a:rPr sz="2700" spc="-37" baseline="1543" dirty="0">
                <a:solidFill>
                  <a:srgbClr val="659AFF"/>
                </a:solidFill>
                <a:latin typeface="Arial"/>
                <a:cs typeface="Arial"/>
              </a:rPr>
              <a:t>Sup</a:t>
            </a:r>
            <a:r>
              <a:rPr spc="-25" dirty="0">
                <a:solidFill>
                  <a:srgbClr val="659AFF"/>
                </a:solidFill>
                <a:latin typeface="Arial"/>
                <a:cs typeface="Arial"/>
              </a:rPr>
              <a:t>er</a:t>
            </a:r>
            <a:endParaRPr>
              <a:latin typeface="Arial"/>
              <a:cs typeface="Arial"/>
            </a:endParaRPr>
          </a:p>
        </p:txBody>
      </p:sp>
      <p:sp>
        <p:nvSpPr>
          <p:cNvPr id="21" name="object 21"/>
          <p:cNvSpPr txBox="1"/>
          <p:nvPr/>
        </p:nvSpPr>
        <p:spPr>
          <a:xfrm rot="1140000">
            <a:off x="9368329" y="1609801"/>
            <a:ext cx="1132653" cy="228600"/>
          </a:xfrm>
          <a:prstGeom prst="rect">
            <a:avLst/>
          </a:prstGeom>
        </p:spPr>
        <p:txBody>
          <a:bodyPr vert="horz" wrap="square" lIns="0" tIns="0" rIns="0" bIns="0" rtlCol="0">
            <a:spAutoFit/>
          </a:bodyPr>
          <a:lstStyle/>
          <a:p>
            <a:pPr>
              <a:lnSpc>
                <a:spcPts val="1800"/>
              </a:lnSpc>
            </a:pPr>
            <a:r>
              <a:rPr sz="2700" spc="-44" baseline="3086" dirty="0">
                <a:solidFill>
                  <a:srgbClr val="659AFF"/>
                </a:solidFill>
                <a:latin typeface="Arial"/>
                <a:cs typeface="Arial"/>
              </a:rPr>
              <a:t>Com</a:t>
            </a:r>
            <a:r>
              <a:rPr sz="2700" spc="-44" baseline="1543" dirty="0">
                <a:solidFill>
                  <a:srgbClr val="659AFF"/>
                </a:solidFill>
                <a:latin typeface="Arial"/>
                <a:cs typeface="Arial"/>
              </a:rPr>
              <a:t>put</a:t>
            </a:r>
            <a:r>
              <a:rPr spc="-30" dirty="0">
                <a:solidFill>
                  <a:srgbClr val="659AFF"/>
                </a:solidFill>
                <a:latin typeface="Arial"/>
                <a:cs typeface="Arial"/>
              </a:rPr>
              <a:t>ing</a:t>
            </a:r>
            <a:endParaRPr>
              <a:latin typeface="Arial"/>
              <a:cs typeface="Arial"/>
            </a:endParaRPr>
          </a:p>
        </p:txBody>
      </p:sp>
      <p:sp>
        <p:nvSpPr>
          <p:cNvPr id="22" name="object 22"/>
          <p:cNvSpPr txBox="1"/>
          <p:nvPr/>
        </p:nvSpPr>
        <p:spPr>
          <a:xfrm rot="1140000">
            <a:off x="9647303" y="2864504"/>
            <a:ext cx="763376" cy="228600"/>
          </a:xfrm>
          <a:prstGeom prst="rect">
            <a:avLst/>
          </a:prstGeom>
        </p:spPr>
        <p:txBody>
          <a:bodyPr vert="horz" wrap="square" lIns="0" tIns="0" rIns="0" bIns="0" rtlCol="0">
            <a:spAutoFit/>
          </a:bodyPr>
          <a:lstStyle/>
          <a:p>
            <a:pPr>
              <a:lnSpc>
                <a:spcPts val="1800"/>
              </a:lnSpc>
            </a:pPr>
            <a:r>
              <a:rPr sz="2700" spc="-44" baseline="1543" dirty="0">
                <a:solidFill>
                  <a:srgbClr val="659AFF"/>
                </a:solidFill>
                <a:latin typeface="Arial"/>
                <a:cs typeface="Arial"/>
              </a:rPr>
              <a:t>Clus</a:t>
            </a:r>
            <a:r>
              <a:rPr spc="-30" dirty="0">
                <a:solidFill>
                  <a:srgbClr val="659AFF"/>
                </a:solidFill>
                <a:latin typeface="Arial"/>
                <a:cs typeface="Arial"/>
              </a:rPr>
              <a:t>ter</a:t>
            </a:r>
            <a:endParaRPr>
              <a:latin typeface="Arial"/>
              <a:cs typeface="Arial"/>
            </a:endParaRPr>
          </a:p>
        </p:txBody>
      </p:sp>
      <p:sp>
        <p:nvSpPr>
          <p:cNvPr id="23" name="object 23"/>
          <p:cNvSpPr txBox="1"/>
          <p:nvPr/>
        </p:nvSpPr>
        <p:spPr>
          <a:xfrm rot="1140000">
            <a:off x="9368003" y="3123020"/>
            <a:ext cx="1132653" cy="228600"/>
          </a:xfrm>
          <a:prstGeom prst="rect">
            <a:avLst/>
          </a:prstGeom>
        </p:spPr>
        <p:txBody>
          <a:bodyPr vert="horz" wrap="square" lIns="0" tIns="0" rIns="0" bIns="0" rtlCol="0">
            <a:spAutoFit/>
          </a:bodyPr>
          <a:lstStyle/>
          <a:p>
            <a:pPr>
              <a:lnSpc>
                <a:spcPts val="1800"/>
              </a:lnSpc>
            </a:pPr>
            <a:r>
              <a:rPr sz="2700" spc="-44" baseline="3086" dirty="0">
                <a:solidFill>
                  <a:srgbClr val="659AFF"/>
                </a:solidFill>
                <a:latin typeface="Arial"/>
                <a:cs typeface="Arial"/>
              </a:rPr>
              <a:t>Com</a:t>
            </a:r>
            <a:r>
              <a:rPr sz="2700" spc="-44" baseline="1543" dirty="0">
                <a:solidFill>
                  <a:srgbClr val="659AFF"/>
                </a:solidFill>
                <a:latin typeface="Arial"/>
                <a:cs typeface="Arial"/>
              </a:rPr>
              <a:t>put</a:t>
            </a:r>
            <a:r>
              <a:rPr spc="-30" dirty="0">
                <a:solidFill>
                  <a:srgbClr val="659AFF"/>
                </a:solidFill>
                <a:latin typeface="Arial"/>
                <a:cs typeface="Arial"/>
              </a:rPr>
              <a:t>ing</a:t>
            </a:r>
            <a:endParaRPr>
              <a:latin typeface="Arial"/>
              <a:cs typeface="Arial"/>
            </a:endParaRPr>
          </a:p>
        </p:txBody>
      </p:sp>
      <p:sp>
        <p:nvSpPr>
          <p:cNvPr id="24" name="object 24"/>
          <p:cNvSpPr txBox="1"/>
          <p:nvPr/>
        </p:nvSpPr>
        <p:spPr>
          <a:xfrm rot="1140000">
            <a:off x="8465146" y="3297580"/>
            <a:ext cx="607867" cy="228600"/>
          </a:xfrm>
          <a:prstGeom prst="rect">
            <a:avLst/>
          </a:prstGeom>
        </p:spPr>
        <p:txBody>
          <a:bodyPr vert="horz" wrap="square" lIns="0" tIns="0" rIns="0" bIns="0" rtlCol="0">
            <a:spAutoFit/>
          </a:bodyPr>
          <a:lstStyle/>
          <a:p>
            <a:pPr>
              <a:lnSpc>
                <a:spcPts val="1800"/>
              </a:lnSpc>
            </a:pPr>
            <a:r>
              <a:rPr sz="2700" spc="-44" baseline="1543" dirty="0">
                <a:latin typeface="Arial"/>
                <a:cs typeface="Arial"/>
              </a:rPr>
              <a:t>Ut</a:t>
            </a:r>
            <a:r>
              <a:rPr spc="-30" dirty="0">
                <a:latin typeface="Arial"/>
                <a:cs typeface="Arial"/>
              </a:rPr>
              <a:t>ility</a:t>
            </a:r>
            <a:endParaRPr>
              <a:latin typeface="Arial"/>
              <a:cs typeface="Arial"/>
            </a:endParaRPr>
          </a:p>
        </p:txBody>
      </p:sp>
      <p:sp>
        <p:nvSpPr>
          <p:cNvPr id="25" name="object 25"/>
          <p:cNvSpPr txBox="1"/>
          <p:nvPr/>
        </p:nvSpPr>
        <p:spPr>
          <a:xfrm rot="1140000">
            <a:off x="8109042" y="3555574"/>
            <a:ext cx="1132653" cy="228600"/>
          </a:xfrm>
          <a:prstGeom prst="rect">
            <a:avLst/>
          </a:prstGeom>
        </p:spPr>
        <p:txBody>
          <a:bodyPr vert="horz" wrap="square" lIns="0" tIns="0" rIns="0" bIns="0" rtlCol="0">
            <a:spAutoFit/>
          </a:bodyPr>
          <a:lstStyle/>
          <a:p>
            <a:pPr>
              <a:lnSpc>
                <a:spcPts val="1800"/>
              </a:lnSpc>
            </a:pPr>
            <a:r>
              <a:rPr sz="2700" spc="-44" baseline="3086" dirty="0">
                <a:latin typeface="Arial"/>
                <a:cs typeface="Arial"/>
              </a:rPr>
              <a:t>Com</a:t>
            </a:r>
            <a:r>
              <a:rPr sz="2700" spc="-44" baseline="1543" dirty="0">
                <a:latin typeface="Arial"/>
                <a:cs typeface="Arial"/>
              </a:rPr>
              <a:t>put</a:t>
            </a:r>
            <a:r>
              <a:rPr spc="-30" dirty="0">
                <a:latin typeface="Arial"/>
                <a:cs typeface="Arial"/>
              </a:rPr>
              <a:t>ing</a:t>
            </a:r>
            <a:endParaRPr>
              <a:latin typeface="Arial"/>
              <a:cs typeface="Arial"/>
            </a:endParaRPr>
          </a:p>
        </p:txBody>
      </p:sp>
      <p:sp>
        <p:nvSpPr>
          <p:cNvPr id="26" name="object 26"/>
          <p:cNvSpPr txBox="1"/>
          <p:nvPr/>
        </p:nvSpPr>
        <p:spPr>
          <a:xfrm rot="1140000">
            <a:off x="9706562" y="4233966"/>
            <a:ext cx="643330" cy="228600"/>
          </a:xfrm>
          <a:prstGeom prst="rect">
            <a:avLst/>
          </a:prstGeom>
        </p:spPr>
        <p:txBody>
          <a:bodyPr vert="horz" wrap="square" lIns="0" tIns="0" rIns="0" bIns="0" rtlCol="0">
            <a:spAutoFit/>
          </a:bodyPr>
          <a:lstStyle/>
          <a:p>
            <a:pPr>
              <a:lnSpc>
                <a:spcPts val="1800"/>
              </a:lnSpc>
            </a:pPr>
            <a:r>
              <a:rPr sz="2700" spc="-37" baseline="1543" dirty="0">
                <a:solidFill>
                  <a:srgbClr val="7F7F7F"/>
                </a:solidFill>
                <a:latin typeface="Arial"/>
                <a:cs typeface="Arial"/>
              </a:rPr>
              <a:t>Clo</a:t>
            </a:r>
            <a:r>
              <a:rPr spc="-25" dirty="0">
                <a:solidFill>
                  <a:srgbClr val="7F7F7F"/>
                </a:solidFill>
                <a:latin typeface="Arial"/>
                <a:cs typeface="Arial"/>
              </a:rPr>
              <a:t>ud</a:t>
            </a:r>
            <a:endParaRPr>
              <a:latin typeface="Arial"/>
              <a:cs typeface="Arial"/>
            </a:endParaRPr>
          </a:p>
        </p:txBody>
      </p:sp>
      <p:sp>
        <p:nvSpPr>
          <p:cNvPr id="27" name="object 27"/>
          <p:cNvSpPr txBox="1"/>
          <p:nvPr/>
        </p:nvSpPr>
        <p:spPr>
          <a:xfrm rot="1140000">
            <a:off x="9367705" y="4492421"/>
            <a:ext cx="1132653" cy="228600"/>
          </a:xfrm>
          <a:prstGeom prst="rect">
            <a:avLst/>
          </a:prstGeom>
        </p:spPr>
        <p:txBody>
          <a:bodyPr vert="horz" wrap="square" lIns="0" tIns="0" rIns="0" bIns="0" rtlCol="0">
            <a:spAutoFit/>
          </a:bodyPr>
          <a:lstStyle/>
          <a:p>
            <a:pPr>
              <a:lnSpc>
                <a:spcPts val="1800"/>
              </a:lnSpc>
            </a:pPr>
            <a:r>
              <a:rPr sz="2700" spc="-44" baseline="3086" dirty="0">
                <a:solidFill>
                  <a:srgbClr val="7F7F7F"/>
                </a:solidFill>
                <a:latin typeface="Arial"/>
                <a:cs typeface="Arial"/>
              </a:rPr>
              <a:t>Com</a:t>
            </a:r>
            <a:r>
              <a:rPr sz="2700" spc="-44" baseline="1543" dirty="0">
                <a:solidFill>
                  <a:srgbClr val="7F7F7F"/>
                </a:solidFill>
                <a:latin typeface="Arial"/>
                <a:cs typeface="Arial"/>
              </a:rPr>
              <a:t>put</a:t>
            </a:r>
            <a:r>
              <a:rPr spc="-30" dirty="0">
                <a:solidFill>
                  <a:srgbClr val="7F7F7F"/>
                </a:solidFill>
                <a:latin typeface="Arial"/>
                <a:cs typeface="Arial"/>
              </a:rPr>
              <a:t>ing</a:t>
            </a:r>
            <a:endParaRPr>
              <a:latin typeface="Arial"/>
              <a:cs typeface="Arial"/>
            </a:endParaRPr>
          </a:p>
        </p:txBody>
      </p:sp>
      <p:sp>
        <p:nvSpPr>
          <p:cNvPr id="28" name="object 28"/>
          <p:cNvSpPr txBox="1"/>
          <p:nvPr/>
        </p:nvSpPr>
        <p:spPr>
          <a:xfrm rot="1140000">
            <a:off x="8178455" y="4593709"/>
            <a:ext cx="1032728" cy="228600"/>
          </a:xfrm>
          <a:prstGeom prst="rect">
            <a:avLst/>
          </a:prstGeom>
        </p:spPr>
        <p:txBody>
          <a:bodyPr vert="horz" wrap="square" lIns="0" tIns="0" rIns="0" bIns="0" rtlCol="0">
            <a:spAutoFit/>
          </a:bodyPr>
          <a:lstStyle/>
          <a:p>
            <a:pPr>
              <a:lnSpc>
                <a:spcPts val="1800"/>
              </a:lnSpc>
            </a:pPr>
            <a:r>
              <a:rPr sz="2700" spc="-44" baseline="3086" dirty="0">
                <a:solidFill>
                  <a:srgbClr val="00CC9A"/>
                </a:solidFill>
                <a:latin typeface="Arial"/>
                <a:cs typeface="Arial"/>
              </a:rPr>
              <a:t>Pe</a:t>
            </a:r>
            <a:r>
              <a:rPr sz="2700" spc="-44" baseline="1543" dirty="0">
                <a:solidFill>
                  <a:srgbClr val="00CC9A"/>
                </a:solidFill>
                <a:latin typeface="Arial"/>
                <a:cs typeface="Arial"/>
              </a:rPr>
              <a:t>rvas</a:t>
            </a:r>
            <a:r>
              <a:rPr spc="-30" dirty="0">
                <a:solidFill>
                  <a:srgbClr val="00CC9A"/>
                </a:solidFill>
                <a:latin typeface="Arial"/>
                <a:cs typeface="Arial"/>
              </a:rPr>
              <a:t>ive</a:t>
            </a:r>
            <a:endParaRPr>
              <a:latin typeface="Arial"/>
              <a:cs typeface="Arial"/>
            </a:endParaRPr>
          </a:p>
        </p:txBody>
      </p:sp>
      <p:sp>
        <p:nvSpPr>
          <p:cNvPr id="29" name="object 29"/>
          <p:cNvSpPr txBox="1"/>
          <p:nvPr/>
        </p:nvSpPr>
        <p:spPr>
          <a:xfrm rot="1140000">
            <a:off x="8035722" y="4851798"/>
            <a:ext cx="1132653" cy="228600"/>
          </a:xfrm>
          <a:prstGeom prst="rect">
            <a:avLst/>
          </a:prstGeom>
        </p:spPr>
        <p:txBody>
          <a:bodyPr vert="horz" wrap="square" lIns="0" tIns="0" rIns="0" bIns="0" rtlCol="0">
            <a:spAutoFit/>
          </a:bodyPr>
          <a:lstStyle/>
          <a:p>
            <a:pPr>
              <a:lnSpc>
                <a:spcPts val="1800"/>
              </a:lnSpc>
            </a:pPr>
            <a:r>
              <a:rPr sz="2700" spc="-44" baseline="3086" dirty="0">
                <a:solidFill>
                  <a:srgbClr val="00CC9A"/>
                </a:solidFill>
                <a:latin typeface="Arial"/>
                <a:cs typeface="Arial"/>
              </a:rPr>
              <a:t>Com</a:t>
            </a:r>
            <a:r>
              <a:rPr sz="2700" spc="-44" baseline="1543" dirty="0">
                <a:solidFill>
                  <a:srgbClr val="00CC9A"/>
                </a:solidFill>
                <a:latin typeface="Arial"/>
                <a:cs typeface="Arial"/>
              </a:rPr>
              <a:t>put</a:t>
            </a:r>
            <a:r>
              <a:rPr spc="-30" dirty="0">
                <a:solidFill>
                  <a:srgbClr val="00CC9A"/>
                </a:solidFill>
                <a:latin typeface="Arial"/>
                <a:cs typeface="Arial"/>
              </a:rPr>
              <a:t>ing</a:t>
            </a:r>
            <a:endParaRPr>
              <a:latin typeface="Arial"/>
              <a:cs typeface="Arial"/>
            </a:endParaRPr>
          </a:p>
        </p:txBody>
      </p:sp>
      <p:sp>
        <p:nvSpPr>
          <p:cNvPr id="30" name="object 30"/>
          <p:cNvSpPr txBox="1"/>
          <p:nvPr/>
        </p:nvSpPr>
        <p:spPr>
          <a:xfrm rot="1140000">
            <a:off x="9419822" y="5745810"/>
            <a:ext cx="715070" cy="228600"/>
          </a:xfrm>
          <a:prstGeom prst="rect">
            <a:avLst/>
          </a:prstGeom>
        </p:spPr>
        <p:txBody>
          <a:bodyPr vert="horz" wrap="square" lIns="0" tIns="0" rIns="0" bIns="0" rtlCol="0">
            <a:spAutoFit/>
          </a:bodyPr>
          <a:lstStyle/>
          <a:p>
            <a:pPr>
              <a:lnSpc>
                <a:spcPts val="1800"/>
              </a:lnSpc>
            </a:pPr>
            <a:r>
              <a:rPr sz="2700" spc="-37" baseline="1543" dirty="0">
                <a:solidFill>
                  <a:srgbClr val="9A6533"/>
                </a:solidFill>
                <a:latin typeface="Arial"/>
                <a:cs typeface="Arial"/>
              </a:rPr>
              <a:t>Mob</a:t>
            </a:r>
            <a:r>
              <a:rPr spc="-25" dirty="0">
                <a:solidFill>
                  <a:srgbClr val="9A6533"/>
                </a:solidFill>
                <a:latin typeface="Arial"/>
                <a:cs typeface="Arial"/>
              </a:rPr>
              <a:t>ile</a:t>
            </a:r>
            <a:endParaRPr>
              <a:latin typeface="Arial"/>
              <a:cs typeface="Arial"/>
            </a:endParaRPr>
          </a:p>
        </p:txBody>
      </p:sp>
      <p:sp>
        <p:nvSpPr>
          <p:cNvPr id="31" name="object 31"/>
          <p:cNvSpPr txBox="1"/>
          <p:nvPr/>
        </p:nvSpPr>
        <p:spPr>
          <a:xfrm rot="1140000">
            <a:off x="9117238" y="6004019"/>
            <a:ext cx="1132653" cy="228600"/>
          </a:xfrm>
          <a:prstGeom prst="rect">
            <a:avLst/>
          </a:prstGeom>
        </p:spPr>
        <p:txBody>
          <a:bodyPr vert="horz" wrap="square" lIns="0" tIns="0" rIns="0" bIns="0" rtlCol="0">
            <a:spAutoFit/>
          </a:bodyPr>
          <a:lstStyle/>
          <a:p>
            <a:pPr>
              <a:lnSpc>
                <a:spcPts val="1800"/>
              </a:lnSpc>
            </a:pPr>
            <a:r>
              <a:rPr sz="2700" spc="-44" baseline="3086" dirty="0">
                <a:solidFill>
                  <a:srgbClr val="9A6533"/>
                </a:solidFill>
                <a:latin typeface="Arial"/>
                <a:cs typeface="Arial"/>
              </a:rPr>
              <a:t>Com</a:t>
            </a:r>
            <a:r>
              <a:rPr sz="2700" spc="-44" baseline="1543" dirty="0">
                <a:solidFill>
                  <a:srgbClr val="9A6533"/>
                </a:solidFill>
                <a:latin typeface="Arial"/>
                <a:cs typeface="Arial"/>
              </a:rPr>
              <a:t>put</a:t>
            </a:r>
            <a:r>
              <a:rPr spc="-30" dirty="0">
                <a:solidFill>
                  <a:srgbClr val="9A6533"/>
                </a:solidFill>
                <a:latin typeface="Arial"/>
                <a:cs typeface="Arial"/>
              </a:rPr>
              <a:t>ing</a:t>
            </a:r>
            <a:endParaRPr>
              <a:latin typeface="Arial"/>
              <a:cs typeface="Arial"/>
            </a:endParaRPr>
          </a:p>
        </p:txBody>
      </p:sp>
      <p:sp>
        <p:nvSpPr>
          <p:cNvPr id="32" name="object 32"/>
          <p:cNvSpPr txBox="1"/>
          <p:nvPr/>
        </p:nvSpPr>
        <p:spPr>
          <a:xfrm rot="19860000">
            <a:off x="2848067" y="4680707"/>
            <a:ext cx="1106545" cy="228600"/>
          </a:xfrm>
          <a:prstGeom prst="rect">
            <a:avLst/>
          </a:prstGeom>
        </p:spPr>
        <p:txBody>
          <a:bodyPr vert="horz" wrap="square" lIns="0" tIns="0" rIns="0" bIns="0" rtlCol="0">
            <a:spAutoFit/>
          </a:bodyPr>
          <a:lstStyle/>
          <a:p>
            <a:pPr>
              <a:lnSpc>
                <a:spcPts val="1800"/>
              </a:lnSpc>
            </a:pPr>
            <a:r>
              <a:rPr spc="-30" dirty="0">
                <a:solidFill>
                  <a:srgbClr val="00CC9A"/>
                </a:solidFill>
                <a:latin typeface="Arial"/>
                <a:cs typeface="Arial"/>
              </a:rPr>
              <a:t>Ub</a:t>
            </a:r>
            <a:r>
              <a:rPr sz="2700" spc="-44" baseline="1543" dirty="0">
                <a:solidFill>
                  <a:srgbClr val="00CC9A"/>
                </a:solidFill>
                <a:latin typeface="Arial"/>
                <a:cs typeface="Arial"/>
              </a:rPr>
              <a:t>iquit</a:t>
            </a:r>
            <a:r>
              <a:rPr sz="2700" spc="-44" baseline="3086" dirty="0">
                <a:solidFill>
                  <a:srgbClr val="00CC9A"/>
                </a:solidFill>
                <a:latin typeface="Arial"/>
                <a:cs typeface="Arial"/>
              </a:rPr>
              <a:t>ous</a:t>
            </a:r>
            <a:endParaRPr sz="2700" baseline="3086">
              <a:latin typeface="Arial"/>
              <a:cs typeface="Arial"/>
            </a:endParaRPr>
          </a:p>
        </p:txBody>
      </p:sp>
      <p:sp>
        <p:nvSpPr>
          <p:cNvPr id="33" name="object 33"/>
          <p:cNvSpPr txBox="1"/>
          <p:nvPr/>
        </p:nvSpPr>
        <p:spPr>
          <a:xfrm rot="19860000">
            <a:off x="2971389" y="4918343"/>
            <a:ext cx="1132031" cy="228600"/>
          </a:xfrm>
          <a:prstGeom prst="rect">
            <a:avLst/>
          </a:prstGeom>
        </p:spPr>
        <p:txBody>
          <a:bodyPr vert="horz" wrap="square" lIns="0" tIns="0" rIns="0" bIns="0" rtlCol="0">
            <a:spAutoFit/>
          </a:bodyPr>
          <a:lstStyle/>
          <a:p>
            <a:pPr>
              <a:lnSpc>
                <a:spcPts val="1800"/>
              </a:lnSpc>
            </a:pPr>
            <a:r>
              <a:rPr spc="-30" dirty="0">
                <a:solidFill>
                  <a:srgbClr val="00CC9A"/>
                </a:solidFill>
                <a:latin typeface="Arial"/>
                <a:cs typeface="Arial"/>
              </a:rPr>
              <a:t>Co</a:t>
            </a:r>
            <a:r>
              <a:rPr sz="2700" spc="-44" baseline="1543" dirty="0">
                <a:solidFill>
                  <a:srgbClr val="00CC9A"/>
                </a:solidFill>
                <a:latin typeface="Arial"/>
                <a:cs typeface="Arial"/>
              </a:rPr>
              <a:t>mpu</a:t>
            </a:r>
            <a:r>
              <a:rPr sz="2700" spc="-44" baseline="3086" dirty="0">
                <a:solidFill>
                  <a:srgbClr val="00CC9A"/>
                </a:solidFill>
                <a:latin typeface="Arial"/>
                <a:cs typeface="Arial"/>
              </a:rPr>
              <a:t>ting</a:t>
            </a:r>
            <a:endParaRPr sz="2700" baseline="3086">
              <a:latin typeface="Arial"/>
              <a:cs typeface="Arial"/>
            </a:endParaRPr>
          </a:p>
        </p:txBody>
      </p:sp>
      <p:sp>
        <p:nvSpPr>
          <p:cNvPr id="36" name="object 36"/>
          <p:cNvSpPr txBox="1">
            <a:spLocks noGrp="1"/>
          </p:cNvSpPr>
          <p:nvPr>
            <p:ph type="title"/>
          </p:nvPr>
        </p:nvSpPr>
        <p:spPr/>
        <p:txBody>
          <a:bodyPr vert="horz" wrap="square" lIns="0" tIns="12700" rIns="0" bIns="0" rtlCol="0" anchor="ctr">
            <a:spAutoFit/>
          </a:bodyPr>
          <a:lstStyle/>
          <a:p>
            <a:r>
              <a:rPr lang="en-US" dirty="0"/>
              <a:t>Existing Computing Paradigms</a:t>
            </a:r>
          </a:p>
        </p:txBody>
      </p:sp>
      <p:sp>
        <p:nvSpPr>
          <p:cNvPr id="75" name="Slide Number Placeholder 74">
            <a:extLst>
              <a:ext uri="{FF2B5EF4-FFF2-40B4-BE49-F238E27FC236}">
                <a16:creationId xmlns:a16="http://schemas.microsoft.com/office/drawing/2014/main" id="{1647012E-1158-3A44-A142-54A0EE1401FD}"/>
              </a:ext>
            </a:extLst>
          </p:cNvPr>
          <p:cNvSpPr>
            <a:spLocks noGrp="1"/>
          </p:cNvSpPr>
          <p:nvPr>
            <p:ph type="sldNum" sz="quarter" idx="12"/>
          </p:nvPr>
        </p:nvSpPr>
        <p:spPr/>
        <p:txBody>
          <a:bodyPr/>
          <a:lstStyle/>
          <a:p>
            <a:fld id="{B6A95138-A96E-2F42-A959-2EFD44FE4AB7}" type="slidenum">
              <a:rPr lang="en-US" smtClean="0"/>
              <a:pPr/>
              <a:t>23</a:t>
            </a:fld>
            <a:endParaRPr lang="en-US" dirty="0"/>
          </a:p>
        </p:txBody>
      </p:sp>
      <p:grpSp>
        <p:nvGrpSpPr>
          <p:cNvPr id="37" name="object 37"/>
          <p:cNvGrpSpPr/>
          <p:nvPr/>
        </p:nvGrpSpPr>
        <p:grpSpPr>
          <a:xfrm>
            <a:off x="2626043" y="1118807"/>
            <a:ext cx="752475" cy="1040765"/>
            <a:chOff x="1102042" y="1118806"/>
            <a:chExt cx="752475" cy="1040765"/>
          </a:xfrm>
        </p:grpSpPr>
        <p:sp>
          <p:nvSpPr>
            <p:cNvPr id="38" name="object 38"/>
            <p:cNvSpPr/>
            <p:nvPr/>
          </p:nvSpPr>
          <p:spPr>
            <a:xfrm>
              <a:off x="1116329" y="1821180"/>
              <a:ext cx="128270" cy="312420"/>
            </a:xfrm>
            <a:custGeom>
              <a:avLst/>
              <a:gdLst/>
              <a:ahLst/>
              <a:cxnLst/>
              <a:rect l="l" t="t" r="r" b="b"/>
              <a:pathLst>
                <a:path w="128269" h="312419">
                  <a:moveTo>
                    <a:pt x="128015" y="312420"/>
                  </a:moveTo>
                  <a:lnTo>
                    <a:pt x="0" y="0"/>
                  </a:lnTo>
                </a:path>
              </a:pathLst>
            </a:custGeom>
            <a:ln w="28575">
              <a:solidFill>
                <a:srgbClr val="C0C0C0"/>
              </a:solidFill>
            </a:ln>
          </p:spPr>
          <p:txBody>
            <a:bodyPr wrap="square" lIns="0" tIns="0" rIns="0" bIns="0" rtlCol="0"/>
            <a:lstStyle/>
            <a:p>
              <a:endParaRPr/>
            </a:p>
          </p:txBody>
        </p:sp>
        <p:sp>
          <p:nvSpPr>
            <p:cNvPr id="39" name="object 39"/>
            <p:cNvSpPr/>
            <p:nvPr/>
          </p:nvSpPr>
          <p:spPr>
            <a:xfrm>
              <a:off x="1244345" y="1133093"/>
              <a:ext cx="596265" cy="1012190"/>
            </a:xfrm>
            <a:custGeom>
              <a:avLst/>
              <a:gdLst/>
              <a:ahLst/>
              <a:cxnLst/>
              <a:rect l="l" t="t" r="r" b="b"/>
              <a:pathLst>
                <a:path w="596264" h="1012189">
                  <a:moveTo>
                    <a:pt x="0" y="1011936"/>
                  </a:moveTo>
                  <a:lnTo>
                    <a:pt x="595883" y="0"/>
                  </a:lnTo>
                </a:path>
              </a:pathLst>
            </a:custGeom>
            <a:ln w="28575">
              <a:solidFill>
                <a:srgbClr val="C0C0C0"/>
              </a:solidFill>
            </a:ln>
          </p:spPr>
          <p:txBody>
            <a:bodyPr wrap="square" lIns="0" tIns="0" rIns="0" bIns="0" rtlCol="0"/>
            <a:lstStyle/>
            <a:p>
              <a:endParaRPr/>
            </a:p>
          </p:txBody>
        </p:sp>
      </p:grpSp>
      <p:grpSp>
        <p:nvGrpSpPr>
          <p:cNvPr id="46" name="object 46"/>
          <p:cNvGrpSpPr/>
          <p:nvPr/>
        </p:nvGrpSpPr>
        <p:grpSpPr>
          <a:xfrm>
            <a:off x="9401747" y="5629847"/>
            <a:ext cx="752475" cy="850265"/>
            <a:chOff x="7877746" y="5629846"/>
            <a:chExt cx="752475" cy="850265"/>
          </a:xfrm>
        </p:grpSpPr>
        <p:sp>
          <p:nvSpPr>
            <p:cNvPr id="47" name="object 47"/>
            <p:cNvSpPr/>
            <p:nvPr/>
          </p:nvSpPr>
          <p:spPr>
            <a:xfrm>
              <a:off x="8503919" y="6188964"/>
              <a:ext cx="112395" cy="266700"/>
            </a:xfrm>
            <a:custGeom>
              <a:avLst/>
              <a:gdLst/>
              <a:ahLst/>
              <a:cxnLst/>
              <a:rect l="l" t="t" r="r" b="b"/>
              <a:pathLst>
                <a:path w="112395" h="266700">
                  <a:moveTo>
                    <a:pt x="0" y="266700"/>
                  </a:moveTo>
                  <a:lnTo>
                    <a:pt x="112013" y="0"/>
                  </a:lnTo>
                </a:path>
              </a:pathLst>
            </a:custGeom>
            <a:ln w="28575">
              <a:solidFill>
                <a:srgbClr val="C0C0C0"/>
              </a:solidFill>
            </a:ln>
          </p:spPr>
          <p:txBody>
            <a:bodyPr wrap="square" lIns="0" tIns="0" rIns="0" bIns="0" rtlCol="0"/>
            <a:lstStyle/>
            <a:p>
              <a:endParaRPr/>
            </a:p>
          </p:txBody>
        </p:sp>
        <p:sp>
          <p:nvSpPr>
            <p:cNvPr id="48" name="object 48"/>
            <p:cNvSpPr/>
            <p:nvPr/>
          </p:nvSpPr>
          <p:spPr>
            <a:xfrm>
              <a:off x="7892033" y="5644134"/>
              <a:ext cx="612775" cy="821690"/>
            </a:xfrm>
            <a:custGeom>
              <a:avLst/>
              <a:gdLst/>
              <a:ahLst/>
              <a:cxnLst/>
              <a:rect l="l" t="t" r="r" b="b"/>
              <a:pathLst>
                <a:path w="612775" h="821689">
                  <a:moveTo>
                    <a:pt x="612648" y="821436"/>
                  </a:moveTo>
                  <a:lnTo>
                    <a:pt x="0" y="0"/>
                  </a:lnTo>
                </a:path>
              </a:pathLst>
            </a:custGeom>
            <a:ln w="28575">
              <a:solidFill>
                <a:srgbClr val="C0C0C0"/>
              </a:solidFill>
            </a:ln>
          </p:spPr>
          <p:txBody>
            <a:bodyPr wrap="square" lIns="0" tIns="0" rIns="0" bIns="0" rtlCol="0"/>
            <a:lstStyle/>
            <a:p>
              <a:endParaRPr/>
            </a:p>
          </p:txBody>
        </p:sp>
      </p:grpSp>
      <p:grpSp>
        <p:nvGrpSpPr>
          <p:cNvPr id="52" name="object 52"/>
          <p:cNvGrpSpPr/>
          <p:nvPr/>
        </p:nvGrpSpPr>
        <p:grpSpPr>
          <a:xfrm>
            <a:off x="1949387" y="3987736"/>
            <a:ext cx="752475" cy="1040130"/>
            <a:chOff x="425386" y="3987736"/>
            <a:chExt cx="752475" cy="1040130"/>
          </a:xfrm>
        </p:grpSpPr>
        <p:sp>
          <p:nvSpPr>
            <p:cNvPr id="53" name="object 53"/>
            <p:cNvSpPr/>
            <p:nvPr/>
          </p:nvSpPr>
          <p:spPr>
            <a:xfrm>
              <a:off x="439673" y="4689347"/>
              <a:ext cx="128905" cy="313690"/>
            </a:xfrm>
            <a:custGeom>
              <a:avLst/>
              <a:gdLst/>
              <a:ahLst/>
              <a:cxnLst/>
              <a:rect l="l" t="t" r="r" b="b"/>
              <a:pathLst>
                <a:path w="128904" h="313689">
                  <a:moveTo>
                    <a:pt x="128778" y="313181"/>
                  </a:moveTo>
                  <a:lnTo>
                    <a:pt x="0" y="0"/>
                  </a:lnTo>
                </a:path>
              </a:pathLst>
            </a:custGeom>
            <a:ln w="28575">
              <a:solidFill>
                <a:srgbClr val="C0C0C0"/>
              </a:solidFill>
            </a:ln>
          </p:spPr>
          <p:txBody>
            <a:bodyPr wrap="square" lIns="0" tIns="0" rIns="0" bIns="0" rtlCol="0"/>
            <a:lstStyle/>
            <a:p>
              <a:endParaRPr/>
            </a:p>
          </p:txBody>
        </p:sp>
        <p:sp>
          <p:nvSpPr>
            <p:cNvPr id="54" name="object 54"/>
            <p:cNvSpPr/>
            <p:nvPr/>
          </p:nvSpPr>
          <p:spPr>
            <a:xfrm>
              <a:off x="568451" y="4002023"/>
              <a:ext cx="595630" cy="1011555"/>
            </a:xfrm>
            <a:custGeom>
              <a:avLst/>
              <a:gdLst/>
              <a:ahLst/>
              <a:cxnLst/>
              <a:rect l="l" t="t" r="r" b="b"/>
              <a:pathLst>
                <a:path w="595630" h="1011554">
                  <a:moveTo>
                    <a:pt x="0" y="1011174"/>
                  </a:moveTo>
                  <a:lnTo>
                    <a:pt x="595121" y="0"/>
                  </a:lnTo>
                </a:path>
              </a:pathLst>
            </a:custGeom>
            <a:ln w="28575">
              <a:solidFill>
                <a:srgbClr val="C0C0C0"/>
              </a:solidFill>
            </a:ln>
          </p:spPr>
          <p:txBody>
            <a:bodyPr wrap="square" lIns="0" tIns="0" rIns="0" bIns="0" rtlCol="0"/>
            <a:lstStyle/>
            <a:p>
              <a:endParaRPr/>
            </a:p>
          </p:txBody>
        </p:sp>
      </p:grpSp>
      <p:grpSp>
        <p:nvGrpSpPr>
          <p:cNvPr id="55" name="object 55"/>
          <p:cNvGrpSpPr/>
          <p:nvPr/>
        </p:nvGrpSpPr>
        <p:grpSpPr>
          <a:xfrm>
            <a:off x="2987993" y="2890457"/>
            <a:ext cx="752475" cy="1040765"/>
            <a:chOff x="1463992" y="2890456"/>
            <a:chExt cx="752475" cy="1040765"/>
          </a:xfrm>
        </p:grpSpPr>
        <p:sp>
          <p:nvSpPr>
            <p:cNvPr id="56" name="object 56"/>
            <p:cNvSpPr/>
            <p:nvPr/>
          </p:nvSpPr>
          <p:spPr>
            <a:xfrm>
              <a:off x="1478279" y="3592830"/>
              <a:ext cx="128270" cy="312420"/>
            </a:xfrm>
            <a:custGeom>
              <a:avLst/>
              <a:gdLst/>
              <a:ahLst/>
              <a:cxnLst/>
              <a:rect l="l" t="t" r="r" b="b"/>
              <a:pathLst>
                <a:path w="128269" h="312420">
                  <a:moveTo>
                    <a:pt x="128015" y="312420"/>
                  </a:moveTo>
                  <a:lnTo>
                    <a:pt x="0" y="0"/>
                  </a:lnTo>
                </a:path>
              </a:pathLst>
            </a:custGeom>
            <a:ln w="28575">
              <a:solidFill>
                <a:srgbClr val="C0C0C0"/>
              </a:solidFill>
            </a:ln>
          </p:spPr>
          <p:txBody>
            <a:bodyPr wrap="square" lIns="0" tIns="0" rIns="0" bIns="0" rtlCol="0"/>
            <a:lstStyle/>
            <a:p>
              <a:endParaRPr/>
            </a:p>
          </p:txBody>
        </p:sp>
        <p:sp>
          <p:nvSpPr>
            <p:cNvPr id="57" name="object 57"/>
            <p:cNvSpPr/>
            <p:nvPr/>
          </p:nvSpPr>
          <p:spPr>
            <a:xfrm>
              <a:off x="1606295" y="2904744"/>
              <a:ext cx="596265" cy="1012190"/>
            </a:xfrm>
            <a:custGeom>
              <a:avLst/>
              <a:gdLst/>
              <a:ahLst/>
              <a:cxnLst/>
              <a:rect l="l" t="t" r="r" b="b"/>
              <a:pathLst>
                <a:path w="596264" h="1012189">
                  <a:moveTo>
                    <a:pt x="0" y="1011936"/>
                  </a:moveTo>
                  <a:lnTo>
                    <a:pt x="595883" y="0"/>
                  </a:lnTo>
                </a:path>
              </a:pathLst>
            </a:custGeom>
            <a:ln w="28575">
              <a:solidFill>
                <a:srgbClr val="C0C0C0"/>
              </a:solidFill>
            </a:ln>
          </p:spPr>
          <p:txBody>
            <a:bodyPr wrap="square" lIns="0" tIns="0" rIns="0" bIns="0" rtlCol="0"/>
            <a:lstStyle/>
            <a:p>
              <a:endParaRPr/>
            </a:p>
          </p:txBody>
        </p:sp>
      </p:grpSp>
      <p:grpSp>
        <p:nvGrpSpPr>
          <p:cNvPr id="58" name="object 58"/>
          <p:cNvGrpSpPr/>
          <p:nvPr/>
        </p:nvGrpSpPr>
        <p:grpSpPr>
          <a:xfrm>
            <a:off x="9627299" y="2675573"/>
            <a:ext cx="752475" cy="850265"/>
            <a:chOff x="8103298" y="2675572"/>
            <a:chExt cx="752475" cy="850265"/>
          </a:xfrm>
        </p:grpSpPr>
        <p:sp>
          <p:nvSpPr>
            <p:cNvPr id="59" name="object 59"/>
            <p:cNvSpPr/>
            <p:nvPr/>
          </p:nvSpPr>
          <p:spPr>
            <a:xfrm>
              <a:off x="8728709" y="3233928"/>
              <a:ext cx="113030" cy="267970"/>
            </a:xfrm>
            <a:custGeom>
              <a:avLst/>
              <a:gdLst/>
              <a:ahLst/>
              <a:cxnLst/>
              <a:rect l="l" t="t" r="r" b="b"/>
              <a:pathLst>
                <a:path w="113029" h="267970">
                  <a:moveTo>
                    <a:pt x="0" y="267462"/>
                  </a:moveTo>
                  <a:lnTo>
                    <a:pt x="112775" y="0"/>
                  </a:lnTo>
                </a:path>
              </a:pathLst>
            </a:custGeom>
            <a:ln w="28575">
              <a:solidFill>
                <a:srgbClr val="C0C0C0"/>
              </a:solidFill>
            </a:ln>
          </p:spPr>
          <p:txBody>
            <a:bodyPr wrap="square" lIns="0" tIns="0" rIns="0" bIns="0" rtlCol="0"/>
            <a:lstStyle/>
            <a:p>
              <a:endParaRPr/>
            </a:p>
          </p:txBody>
        </p:sp>
        <p:sp>
          <p:nvSpPr>
            <p:cNvPr id="60" name="object 60"/>
            <p:cNvSpPr/>
            <p:nvPr/>
          </p:nvSpPr>
          <p:spPr>
            <a:xfrm>
              <a:off x="8117585" y="2689860"/>
              <a:ext cx="612775" cy="821690"/>
            </a:xfrm>
            <a:custGeom>
              <a:avLst/>
              <a:gdLst/>
              <a:ahLst/>
              <a:cxnLst/>
              <a:rect l="l" t="t" r="r" b="b"/>
              <a:pathLst>
                <a:path w="612775" h="821689">
                  <a:moveTo>
                    <a:pt x="612648" y="821436"/>
                  </a:moveTo>
                  <a:lnTo>
                    <a:pt x="0" y="0"/>
                  </a:lnTo>
                </a:path>
              </a:pathLst>
            </a:custGeom>
            <a:ln w="28575">
              <a:solidFill>
                <a:srgbClr val="C0C0C0"/>
              </a:solidFill>
            </a:ln>
          </p:spPr>
          <p:txBody>
            <a:bodyPr wrap="square" lIns="0" tIns="0" rIns="0" bIns="0" rtlCol="0"/>
            <a:lstStyle/>
            <a:p>
              <a:endParaRPr/>
            </a:p>
          </p:txBody>
        </p:sp>
      </p:grpSp>
      <p:grpSp>
        <p:nvGrpSpPr>
          <p:cNvPr id="61" name="object 61"/>
          <p:cNvGrpSpPr/>
          <p:nvPr/>
        </p:nvGrpSpPr>
        <p:grpSpPr>
          <a:xfrm>
            <a:off x="9519095" y="1268921"/>
            <a:ext cx="752475" cy="850265"/>
            <a:chOff x="7995094" y="1268920"/>
            <a:chExt cx="752475" cy="850265"/>
          </a:xfrm>
        </p:grpSpPr>
        <p:sp>
          <p:nvSpPr>
            <p:cNvPr id="62" name="object 62"/>
            <p:cNvSpPr/>
            <p:nvPr/>
          </p:nvSpPr>
          <p:spPr>
            <a:xfrm>
              <a:off x="8621268" y="1828038"/>
              <a:ext cx="112395" cy="266700"/>
            </a:xfrm>
            <a:custGeom>
              <a:avLst/>
              <a:gdLst/>
              <a:ahLst/>
              <a:cxnLst/>
              <a:rect l="l" t="t" r="r" b="b"/>
              <a:pathLst>
                <a:path w="112395" h="266700">
                  <a:moveTo>
                    <a:pt x="0" y="266700"/>
                  </a:moveTo>
                  <a:lnTo>
                    <a:pt x="112013" y="0"/>
                  </a:lnTo>
                </a:path>
              </a:pathLst>
            </a:custGeom>
            <a:ln w="28575">
              <a:solidFill>
                <a:srgbClr val="C0C0C0"/>
              </a:solidFill>
            </a:ln>
          </p:spPr>
          <p:txBody>
            <a:bodyPr wrap="square" lIns="0" tIns="0" rIns="0" bIns="0" rtlCol="0"/>
            <a:lstStyle/>
            <a:p>
              <a:endParaRPr/>
            </a:p>
          </p:txBody>
        </p:sp>
        <p:sp>
          <p:nvSpPr>
            <p:cNvPr id="63" name="object 63"/>
            <p:cNvSpPr/>
            <p:nvPr/>
          </p:nvSpPr>
          <p:spPr>
            <a:xfrm>
              <a:off x="8009382" y="1283208"/>
              <a:ext cx="613410" cy="821690"/>
            </a:xfrm>
            <a:custGeom>
              <a:avLst/>
              <a:gdLst/>
              <a:ahLst/>
              <a:cxnLst/>
              <a:rect l="l" t="t" r="r" b="b"/>
              <a:pathLst>
                <a:path w="613409" h="821689">
                  <a:moveTo>
                    <a:pt x="613409" y="821436"/>
                  </a:moveTo>
                  <a:lnTo>
                    <a:pt x="0" y="0"/>
                  </a:lnTo>
                </a:path>
              </a:pathLst>
            </a:custGeom>
            <a:ln w="28575">
              <a:solidFill>
                <a:srgbClr val="C0C0C0"/>
              </a:solidFill>
            </a:ln>
          </p:spPr>
          <p:txBody>
            <a:bodyPr wrap="square" lIns="0" tIns="0" rIns="0" bIns="0" rtlCol="0"/>
            <a:lstStyle/>
            <a:p>
              <a:endParaRPr/>
            </a:p>
          </p:txBody>
        </p:sp>
      </p:grpSp>
      <p:grpSp>
        <p:nvGrpSpPr>
          <p:cNvPr id="64" name="object 64"/>
          <p:cNvGrpSpPr/>
          <p:nvPr/>
        </p:nvGrpSpPr>
        <p:grpSpPr>
          <a:xfrm>
            <a:off x="8355521" y="1720786"/>
            <a:ext cx="752475" cy="850900"/>
            <a:chOff x="6831520" y="1720786"/>
            <a:chExt cx="752475" cy="850900"/>
          </a:xfrm>
        </p:grpSpPr>
        <p:sp>
          <p:nvSpPr>
            <p:cNvPr id="65" name="object 65"/>
            <p:cNvSpPr/>
            <p:nvPr/>
          </p:nvSpPr>
          <p:spPr>
            <a:xfrm>
              <a:off x="7457693" y="2279903"/>
              <a:ext cx="112395" cy="267970"/>
            </a:xfrm>
            <a:custGeom>
              <a:avLst/>
              <a:gdLst/>
              <a:ahLst/>
              <a:cxnLst/>
              <a:rect l="l" t="t" r="r" b="b"/>
              <a:pathLst>
                <a:path w="112395" h="267969">
                  <a:moveTo>
                    <a:pt x="0" y="267462"/>
                  </a:moveTo>
                  <a:lnTo>
                    <a:pt x="112013" y="0"/>
                  </a:lnTo>
                </a:path>
              </a:pathLst>
            </a:custGeom>
            <a:ln w="28575">
              <a:solidFill>
                <a:srgbClr val="C0C0C0"/>
              </a:solidFill>
            </a:ln>
          </p:spPr>
          <p:txBody>
            <a:bodyPr wrap="square" lIns="0" tIns="0" rIns="0" bIns="0" rtlCol="0"/>
            <a:lstStyle/>
            <a:p>
              <a:endParaRPr/>
            </a:p>
          </p:txBody>
        </p:sp>
        <p:sp>
          <p:nvSpPr>
            <p:cNvPr id="66" name="object 66"/>
            <p:cNvSpPr/>
            <p:nvPr/>
          </p:nvSpPr>
          <p:spPr>
            <a:xfrm>
              <a:off x="6845807" y="1735073"/>
              <a:ext cx="613410" cy="822325"/>
            </a:xfrm>
            <a:custGeom>
              <a:avLst/>
              <a:gdLst/>
              <a:ahLst/>
              <a:cxnLst/>
              <a:rect l="l" t="t" r="r" b="b"/>
              <a:pathLst>
                <a:path w="613409" h="822325">
                  <a:moveTo>
                    <a:pt x="613409" y="822198"/>
                  </a:moveTo>
                  <a:lnTo>
                    <a:pt x="0" y="0"/>
                  </a:lnTo>
                </a:path>
              </a:pathLst>
            </a:custGeom>
            <a:ln w="28575">
              <a:solidFill>
                <a:srgbClr val="C0C0C0"/>
              </a:solidFill>
            </a:ln>
          </p:spPr>
          <p:txBody>
            <a:bodyPr wrap="square" lIns="0" tIns="0" rIns="0" bIns="0" rtlCol="0"/>
            <a:lstStyle/>
            <a:p>
              <a:endParaRPr/>
            </a:p>
          </p:txBody>
        </p:sp>
      </p:grpSp>
      <p:grpSp>
        <p:nvGrpSpPr>
          <p:cNvPr id="67" name="object 67"/>
          <p:cNvGrpSpPr/>
          <p:nvPr/>
        </p:nvGrpSpPr>
        <p:grpSpPr>
          <a:xfrm>
            <a:off x="8242745" y="4381691"/>
            <a:ext cx="752475" cy="850265"/>
            <a:chOff x="6718744" y="4381690"/>
            <a:chExt cx="752475" cy="850265"/>
          </a:xfrm>
        </p:grpSpPr>
        <p:sp>
          <p:nvSpPr>
            <p:cNvPr id="68" name="object 68"/>
            <p:cNvSpPr/>
            <p:nvPr/>
          </p:nvSpPr>
          <p:spPr>
            <a:xfrm>
              <a:off x="7344918" y="4940808"/>
              <a:ext cx="112395" cy="267970"/>
            </a:xfrm>
            <a:custGeom>
              <a:avLst/>
              <a:gdLst/>
              <a:ahLst/>
              <a:cxnLst/>
              <a:rect l="l" t="t" r="r" b="b"/>
              <a:pathLst>
                <a:path w="112395" h="267970">
                  <a:moveTo>
                    <a:pt x="0" y="267462"/>
                  </a:moveTo>
                  <a:lnTo>
                    <a:pt x="112013" y="0"/>
                  </a:lnTo>
                </a:path>
              </a:pathLst>
            </a:custGeom>
            <a:ln w="28575">
              <a:solidFill>
                <a:srgbClr val="C0C0C0"/>
              </a:solidFill>
            </a:ln>
          </p:spPr>
          <p:txBody>
            <a:bodyPr wrap="square" lIns="0" tIns="0" rIns="0" bIns="0" rtlCol="0"/>
            <a:lstStyle/>
            <a:p>
              <a:endParaRPr/>
            </a:p>
          </p:txBody>
        </p:sp>
        <p:sp>
          <p:nvSpPr>
            <p:cNvPr id="69" name="object 69"/>
            <p:cNvSpPr/>
            <p:nvPr/>
          </p:nvSpPr>
          <p:spPr>
            <a:xfrm>
              <a:off x="6733032" y="4395978"/>
              <a:ext cx="613410" cy="821690"/>
            </a:xfrm>
            <a:custGeom>
              <a:avLst/>
              <a:gdLst/>
              <a:ahLst/>
              <a:cxnLst/>
              <a:rect l="l" t="t" r="r" b="b"/>
              <a:pathLst>
                <a:path w="613409" h="821689">
                  <a:moveTo>
                    <a:pt x="613409" y="821436"/>
                  </a:moveTo>
                  <a:lnTo>
                    <a:pt x="0" y="0"/>
                  </a:lnTo>
                </a:path>
              </a:pathLst>
            </a:custGeom>
            <a:ln w="28575">
              <a:solidFill>
                <a:srgbClr val="C0C0C0"/>
              </a:solidFill>
            </a:ln>
          </p:spPr>
          <p:txBody>
            <a:bodyPr wrap="square" lIns="0" tIns="0" rIns="0" bIns="0" rtlCol="0"/>
            <a:lstStyle/>
            <a:p>
              <a:endParaRPr/>
            </a:p>
          </p:txBody>
        </p:sp>
      </p:grpSp>
      <p:grpSp>
        <p:nvGrpSpPr>
          <p:cNvPr id="70" name="object 70"/>
          <p:cNvGrpSpPr/>
          <p:nvPr/>
        </p:nvGrpSpPr>
        <p:grpSpPr>
          <a:xfrm>
            <a:off x="3116009" y="4342066"/>
            <a:ext cx="752475" cy="1040130"/>
            <a:chOff x="1592008" y="4342066"/>
            <a:chExt cx="752475" cy="1040130"/>
          </a:xfrm>
        </p:grpSpPr>
        <p:sp>
          <p:nvSpPr>
            <p:cNvPr id="71" name="object 71"/>
            <p:cNvSpPr/>
            <p:nvPr/>
          </p:nvSpPr>
          <p:spPr>
            <a:xfrm>
              <a:off x="1606295" y="5043677"/>
              <a:ext cx="128905" cy="312420"/>
            </a:xfrm>
            <a:custGeom>
              <a:avLst/>
              <a:gdLst/>
              <a:ahLst/>
              <a:cxnLst/>
              <a:rect l="l" t="t" r="r" b="b"/>
              <a:pathLst>
                <a:path w="128905" h="312420">
                  <a:moveTo>
                    <a:pt x="128778" y="312419"/>
                  </a:moveTo>
                  <a:lnTo>
                    <a:pt x="0" y="0"/>
                  </a:lnTo>
                </a:path>
              </a:pathLst>
            </a:custGeom>
            <a:ln w="28575">
              <a:solidFill>
                <a:srgbClr val="C0C0C0"/>
              </a:solidFill>
            </a:ln>
          </p:spPr>
          <p:txBody>
            <a:bodyPr wrap="square" lIns="0" tIns="0" rIns="0" bIns="0" rtlCol="0"/>
            <a:lstStyle/>
            <a:p>
              <a:endParaRPr/>
            </a:p>
          </p:txBody>
        </p:sp>
        <p:sp>
          <p:nvSpPr>
            <p:cNvPr id="72" name="object 72"/>
            <p:cNvSpPr/>
            <p:nvPr/>
          </p:nvSpPr>
          <p:spPr>
            <a:xfrm>
              <a:off x="1735073" y="4356353"/>
              <a:ext cx="595630" cy="1011555"/>
            </a:xfrm>
            <a:custGeom>
              <a:avLst/>
              <a:gdLst/>
              <a:ahLst/>
              <a:cxnLst/>
              <a:rect l="l" t="t" r="r" b="b"/>
              <a:pathLst>
                <a:path w="595630" h="1011554">
                  <a:moveTo>
                    <a:pt x="0" y="1011174"/>
                  </a:moveTo>
                  <a:lnTo>
                    <a:pt x="595121" y="0"/>
                  </a:lnTo>
                </a:path>
              </a:pathLst>
            </a:custGeom>
            <a:ln w="28575">
              <a:solidFill>
                <a:srgbClr val="C0C0C0"/>
              </a:solidFill>
            </a:ln>
          </p:spPr>
          <p:txBody>
            <a:bodyPr wrap="square" lIns="0" tIns="0" rIns="0" bIns="0" rtlCol="0"/>
            <a:lstStyle/>
            <a:p>
              <a:endParaRPr/>
            </a:p>
          </p:txBody>
        </p:sp>
      </p:grpSp>
    </p:spTree>
    <p:extLst>
      <p:ext uri="{BB962C8B-B14F-4D97-AF65-F5344CB8AC3E}">
        <p14:creationId xmlns:p14="http://schemas.microsoft.com/office/powerpoint/2010/main" val="1456093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00870" y="254"/>
            <a:ext cx="1116965" cy="197490"/>
          </a:xfrm>
          <a:prstGeom prst="rect">
            <a:avLst/>
          </a:prstGeom>
        </p:spPr>
        <p:txBody>
          <a:bodyPr vert="horz" wrap="square" lIns="0" tIns="12700" rIns="0" bIns="0" rtlCol="0">
            <a:spAutoFit/>
          </a:bodyPr>
          <a:lstStyle/>
          <a:p>
            <a:pPr marL="12700">
              <a:spcBef>
                <a:spcPts val="100"/>
              </a:spcBef>
            </a:pPr>
            <a:r>
              <a:rPr sz="1200" b="1" dirty="0">
                <a:solidFill>
                  <a:srgbClr val="FFFFFF"/>
                </a:solidFill>
                <a:latin typeface="Times New Roman"/>
                <a:cs typeface="Times New Roman"/>
              </a:rPr>
              <a:t>Carnegie</a:t>
            </a:r>
            <a:r>
              <a:rPr sz="1200" b="1" spc="-70" dirty="0">
                <a:solidFill>
                  <a:srgbClr val="FFFFFF"/>
                </a:solidFill>
                <a:latin typeface="Times New Roman"/>
                <a:cs typeface="Times New Roman"/>
              </a:rPr>
              <a:t> </a:t>
            </a:r>
            <a:r>
              <a:rPr sz="1200" b="1" dirty="0">
                <a:solidFill>
                  <a:srgbClr val="FFFFFF"/>
                </a:solidFill>
                <a:latin typeface="Times New Roman"/>
                <a:cs typeface="Times New Roman"/>
              </a:rPr>
              <a:t>Mellon</a:t>
            </a:r>
            <a:endParaRPr sz="1200">
              <a:latin typeface="Times New Roman"/>
              <a:cs typeface="Times New Roman"/>
            </a:endParaRPr>
          </a:p>
        </p:txBody>
      </p:sp>
      <p:sp>
        <p:nvSpPr>
          <p:cNvPr id="7" name="object 7"/>
          <p:cNvSpPr txBox="1">
            <a:spLocks noGrp="1"/>
          </p:cNvSpPr>
          <p:nvPr>
            <p:ph type="title"/>
          </p:nvPr>
        </p:nvSpPr>
        <p:spPr>
          <a:xfrm>
            <a:off x="427441" y="294538"/>
            <a:ext cx="10515600" cy="1231619"/>
          </a:xfrm>
        </p:spPr>
        <p:txBody>
          <a:bodyPr vert="horz" wrap="square" lIns="0" tIns="12700" rIns="0" bIns="0" rtlCol="0" anchor="ctr">
            <a:spAutoFit/>
          </a:bodyPr>
          <a:lstStyle/>
          <a:p>
            <a:r>
              <a:rPr lang="en-US" dirty="0"/>
              <a:t>Computing Paradigms (7):</a:t>
            </a:r>
            <a:br>
              <a:rPr lang="en-US" dirty="0"/>
            </a:br>
            <a:r>
              <a:rPr lang="en-US" b="1" dirty="0"/>
              <a:t>Utility Computing</a:t>
            </a:r>
          </a:p>
        </p:txBody>
      </p:sp>
      <p:sp>
        <p:nvSpPr>
          <p:cNvPr id="22" name="Content Placeholder 21">
            <a:extLst>
              <a:ext uri="{FF2B5EF4-FFF2-40B4-BE49-F238E27FC236}">
                <a16:creationId xmlns:a16="http://schemas.microsoft.com/office/drawing/2014/main" id="{38D724E3-B206-EF4D-9057-833672CA1741}"/>
              </a:ext>
            </a:extLst>
          </p:cNvPr>
          <p:cNvSpPr>
            <a:spLocks noGrp="1"/>
          </p:cNvSpPr>
          <p:nvPr>
            <p:ph idx="1"/>
          </p:nvPr>
        </p:nvSpPr>
        <p:spPr>
          <a:xfrm>
            <a:off x="838200" y="1825625"/>
            <a:ext cx="10515600" cy="4351338"/>
          </a:xfrm>
        </p:spPr>
        <p:txBody>
          <a:bodyPr/>
          <a:lstStyle/>
          <a:p>
            <a:r>
              <a:rPr lang="en-US" sz="2000" dirty="0"/>
              <a:t>Water, gas, and electricity are provided to every home and business  as commodity services</a:t>
            </a:r>
          </a:p>
          <a:p>
            <a:pPr lvl="1"/>
            <a:r>
              <a:rPr lang="en-US" sz="1800" dirty="0"/>
              <a:t>You get connected to the utility companies’ “public” infrastructure</a:t>
            </a:r>
          </a:p>
          <a:p>
            <a:pPr lvl="1"/>
            <a:r>
              <a:rPr lang="en-US" sz="1800" dirty="0"/>
              <a:t>You get these utility services on‐demand</a:t>
            </a:r>
          </a:p>
          <a:p>
            <a:pPr lvl="1"/>
            <a:r>
              <a:rPr lang="en-US" sz="1800" dirty="0"/>
              <a:t>And you  pay‐as‐you use: charges for specific usage rather than a flat rate. </a:t>
            </a:r>
          </a:p>
          <a:p>
            <a:pPr lvl="1"/>
            <a:endParaRPr lang="en-US" sz="1800" dirty="0"/>
          </a:p>
          <a:p>
            <a:r>
              <a:rPr lang="en-US" sz="2000" dirty="0"/>
              <a:t>Utility Computing is doing same for computing resources  (processing power, bandwidth, data storage, and enterprise  software services)</a:t>
            </a:r>
          </a:p>
          <a:p>
            <a:endParaRPr lang="en-US" sz="2000" dirty="0"/>
          </a:p>
          <a:p>
            <a:r>
              <a:rPr lang="en-US" sz="2000" dirty="0"/>
              <a:t>Thought of by 1960s but re‐surfaced late 90s</a:t>
            </a:r>
          </a:p>
          <a:p>
            <a:pPr lvl="1"/>
            <a:r>
              <a:rPr lang="en-US" sz="1800" dirty="0"/>
              <a:t>“If computers of the kind I have advocated become the computers of  the future, then computing may someday be organized as a public  utility just as the telephone system is a public utility... The computer  utility could become </a:t>
            </a:r>
            <a:r>
              <a:rPr lang="en-US" sz="2000" dirty="0"/>
              <a:t>the basis of a new and important industry.„</a:t>
            </a:r>
          </a:p>
          <a:p>
            <a:pPr lvl="2"/>
            <a:r>
              <a:rPr lang="en-US" sz="1800" dirty="0"/>
              <a:t>John McCarthy, MIT Centennial in 1961</a:t>
            </a:r>
          </a:p>
          <a:p>
            <a:endParaRPr lang="en-US" dirty="0"/>
          </a:p>
        </p:txBody>
      </p:sp>
      <p:sp>
        <p:nvSpPr>
          <p:cNvPr id="19" name="Slide Number Placeholder 18">
            <a:extLst>
              <a:ext uri="{FF2B5EF4-FFF2-40B4-BE49-F238E27FC236}">
                <a16:creationId xmlns:a16="http://schemas.microsoft.com/office/drawing/2014/main" id="{6D664265-6648-AD4C-97CB-3B96F68C55BC}"/>
              </a:ext>
            </a:extLst>
          </p:cNvPr>
          <p:cNvSpPr>
            <a:spLocks noGrp="1"/>
          </p:cNvSpPr>
          <p:nvPr>
            <p:ph type="sldNum" sz="quarter" idx="12"/>
          </p:nvPr>
        </p:nvSpPr>
        <p:spPr>
          <a:xfrm>
            <a:off x="8610600" y="6356350"/>
            <a:ext cx="2743200" cy="365125"/>
          </a:xfrm>
        </p:spPr>
        <p:txBody>
          <a:bodyPr/>
          <a:lstStyle/>
          <a:p>
            <a:fld id="{B6A95138-A96E-2F42-A959-2EFD44FE4AB7}" type="slidenum">
              <a:rPr lang="en-US" smtClean="0"/>
              <a:pPr/>
              <a:t>24</a:t>
            </a:fld>
            <a:endParaRPr lang="en-US" dirty="0"/>
          </a:p>
        </p:txBody>
      </p:sp>
      <p:pic>
        <p:nvPicPr>
          <p:cNvPr id="10" name="object 10"/>
          <p:cNvPicPr/>
          <p:nvPr/>
        </p:nvPicPr>
        <p:blipFill>
          <a:blip r:embed="rId3" cstate="print"/>
          <a:stretch>
            <a:fillRect/>
          </a:stretch>
        </p:blipFill>
        <p:spPr>
          <a:xfrm>
            <a:off x="10136956" y="461583"/>
            <a:ext cx="961758" cy="1111546"/>
          </a:xfrm>
          <a:prstGeom prst="rect">
            <a:avLst/>
          </a:prstGeom>
        </p:spPr>
      </p:pic>
      <p:pic>
        <p:nvPicPr>
          <p:cNvPr id="11" name="object 11"/>
          <p:cNvPicPr/>
          <p:nvPr/>
        </p:nvPicPr>
        <p:blipFill>
          <a:blip r:embed="rId4" cstate="print"/>
          <a:stretch>
            <a:fillRect/>
          </a:stretch>
        </p:blipFill>
        <p:spPr>
          <a:xfrm>
            <a:off x="8766028" y="620629"/>
            <a:ext cx="1210055" cy="905255"/>
          </a:xfrm>
          <a:prstGeom prst="rect">
            <a:avLst/>
          </a:prstGeom>
        </p:spPr>
      </p:pic>
      <p:pic>
        <p:nvPicPr>
          <p:cNvPr id="13" name="object 13"/>
          <p:cNvPicPr/>
          <p:nvPr/>
        </p:nvPicPr>
        <p:blipFill>
          <a:blip r:embed="rId5" cstate="print"/>
          <a:stretch>
            <a:fillRect/>
          </a:stretch>
        </p:blipFill>
        <p:spPr>
          <a:xfrm>
            <a:off x="10943041" y="5340561"/>
            <a:ext cx="1210055" cy="1088898"/>
          </a:xfrm>
          <a:prstGeom prst="rect">
            <a:avLst/>
          </a:prstGeom>
        </p:spPr>
      </p:pic>
      <p:pic>
        <p:nvPicPr>
          <p:cNvPr id="15" name="object 15"/>
          <p:cNvPicPr/>
          <p:nvPr/>
        </p:nvPicPr>
        <p:blipFill>
          <a:blip r:embed="rId6" cstate="print"/>
          <a:stretch>
            <a:fillRect/>
          </a:stretch>
        </p:blipFill>
        <p:spPr>
          <a:xfrm>
            <a:off x="7610856" y="573385"/>
            <a:ext cx="999744" cy="999744"/>
          </a:xfrm>
          <a:prstGeom prst="rect">
            <a:avLst/>
          </a:prstGeom>
        </p:spPr>
      </p:pic>
    </p:spTree>
    <p:extLst>
      <p:ext uri="{BB962C8B-B14F-4D97-AF65-F5344CB8AC3E}">
        <p14:creationId xmlns:p14="http://schemas.microsoft.com/office/powerpoint/2010/main" val="6342223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7C5C0-08F0-CE4A-AF40-48F0A28618A7}"/>
              </a:ext>
            </a:extLst>
          </p:cNvPr>
          <p:cNvSpPr>
            <a:spLocks noGrp="1"/>
          </p:cNvSpPr>
          <p:nvPr>
            <p:ph type="title"/>
          </p:nvPr>
        </p:nvSpPr>
        <p:spPr/>
        <p:txBody>
          <a:bodyPr/>
          <a:lstStyle/>
          <a:p>
            <a:r>
              <a:rPr lang="en-US" dirty="0"/>
              <a:t>History of Utility Computing</a:t>
            </a:r>
          </a:p>
        </p:txBody>
      </p:sp>
      <p:sp>
        <p:nvSpPr>
          <p:cNvPr id="3" name="Content Placeholder 2">
            <a:extLst>
              <a:ext uri="{FF2B5EF4-FFF2-40B4-BE49-F238E27FC236}">
                <a16:creationId xmlns:a16="http://schemas.microsoft.com/office/drawing/2014/main" id="{EC4B9FBA-ADA6-6743-98E9-6522921B6387}"/>
              </a:ext>
            </a:extLst>
          </p:cNvPr>
          <p:cNvSpPr>
            <a:spLocks noGrp="1"/>
          </p:cNvSpPr>
          <p:nvPr>
            <p:ph idx="1"/>
          </p:nvPr>
        </p:nvSpPr>
        <p:spPr/>
        <p:txBody>
          <a:bodyPr/>
          <a:lstStyle/>
          <a:p>
            <a:r>
              <a:rPr lang="en-US" dirty="0"/>
              <a:t>IBM and other mainframe providers conducted this kind of business, often referred to as time-sharing, offering computing power and database storage to banks and other large organizations from their worldwide data centers.</a:t>
            </a:r>
          </a:p>
          <a:p>
            <a:endParaRPr lang="en-US" dirty="0"/>
          </a:p>
          <a:p>
            <a:r>
              <a:rPr lang="en-US" dirty="0"/>
              <a:t>To facilitate this business model, mainframe operating systems evolved to include </a:t>
            </a:r>
            <a:r>
              <a:rPr lang="en-US" u="sng" dirty="0"/>
              <a:t>process control facilities</a:t>
            </a:r>
            <a:r>
              <a:rPr lang="en-US" dirty="0"/>
              <a:t>, </a:t>
            </a:r>
            <a:r>
              <a:rPr lang="en-US" u="sng" dirty="0"/>
              <a:t>security</a:t>
            </a:r>
            <a:r>
              <a:rPr lang="en-US" dirty="0"/>
              <a:t>, and </a:t>
            </a:r>
            <a:r>
              <a:rPr lang="en-US" u="sng" dirty="0"/>
              <a:t>user metering</a:t>
            </a:r>
            <a:r>
              <a:rPr lang="en-US" dirty="0"/>
              <a:t>. </a:t>
            </a:r>
          </a:p>
        </p:txBody>
      </p:sp>
      <p:sp>
        <p:nvSpPr>
          <p:cNvPr id="4" name="Slide Number Placeholder 3">
            <a:extLst>
              <a:ext uri="{FF2B5EF4-FFF2-40B4-BE49-F238E27FC236}">
                <a16:creationId xmlns:a16="http://schemas.microsoft.com/office/drawing/2014/main" id="{E0B7EBEB-A5C7-6F49-9442-54A3ECB997BD}"/>
              </a:ext>
            </a:extLst>
          </p:cNvPr>
          <p:cNvSpPr>
            <a:spLocks noGrp="1"/>
          </p:cNvSpPr>
          <p:nvPr>
            <p:ph type="sldNum" sz="quarter" idx="12"/>
          </p:nvPr>
        </p:nvSpPr>
        <p:spPr/>
        <p:txBody>
          <a:bodyPr/>
          <a:lstStyle/>
          <a:p>
            <a:fld id="{B6A95138-A96E-2F42-A959-2EFD44FE4AB7}" type="slidenum">
              <a:rPr lang="en-US" smtClean="0"/>
              <a:pPr/>
              <a:t>25</a:t>
            </a:fld>
            <a:endParaRPr lang="en-US" dirty="0"/>
          </a:p>
        </p:txBody>
      </p:sp>
    </p:spTree>
    <p:extLst>
      <p:ext uri="{BB962C8B-B14F-4D97-AF65-F5344CB8AC3E}">
        <p14:creationId xmlns:p14="http://schemas.microsoft.com/office/powerpoint/2010/main" val="440772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FEF00-0E17-F149-8E3A-31FCCBEDFDFF}"/>
              </a:ext>
            </a:extLst>
          </p:cNvPr>
          <p:cNvSpPr>
            <a:spLocks noGrp="1"/>
          </p:cNvSpPr>
          <p:nvPr>
            <p:ph type="title"/>
          </p:nvPr>
        </p:nvSpPr>
        <p:spPr>
          <a:xfrm>
            <a:off x="838200" y="365125"/>
            <a:ext cx="10515600" cy="1325563"/>
          </a:xfrm>
        </p:spPr>
        <p:txBody>
          <a:bodyPr/>
          <a:lstStyle/>
          <a:p>
            <a:r>
              <a:rPr lang="en-US" dirty="0"/>
              <a:t>Computing Paradigms (8):</a:t>
            </a:r>
            <a:br>
              <a:rPr lang="en-US" dirty="0"/>
            </a:br>
            <a:r>
              <a:rPr lang="en-US" dirty="0"/>
              <a:t>Cloud Computing</a:t>
            </a:r>
          </a:p>
        </p:txBody>
      </p:sp>
      <p:sp>
        <p:nvSpPr>
          <p:cNvPr id="3" name="Content Placeholder 2">
            <a:extLst>
              <a:ext uri="{FF2B5EF4-FFF2-40B4-BE49-F238E27FC236}">
                <a16:creationId xmlns:a16="http://schemas.microsoft.com/office/drawing/2014/main" id="{4574D8F1-606E-5C41-AAF6-987CEEBDA337}"/>
              </a:ext>
            </a:extLst>
          </p:cNvPr>
          <p:cNvSpPr>
            <a:spLocks noGrp="1"/>
          </p:cNvSpPr>
          <p:nvPr>
            <p:ph idx="1"/>
          </p:nvPr>
        </p:nvSpPr>
        <p:spPr>
          <a:xfrm>
            <a:off x="838200" y="1825625"/>
            <a:ext cx="10515600" cy="4351338"/>
          </a:xfrm>
        </p:spPr>
        <p:txBody>
          <a:bodyPr>
            <a:normAutofit/>
          </a:bodyPr>
          <a:lstStyle/>
          <a:p>
            <a:r>
              <a:rPr lang="en-US" sz="2400" dirty="0"/>
              <a:t>Think of it as Internet Computing in which computations are done over the internet</a:t>
            </a:r>
          </a:p>
          <a:p>
            <a:endParaRPr lang="en-US" sz="2400" dirty="0"/>
          </a:p>
          <a:p>
            <a:r>
              <a:rPr lang="en-US" sz="2400" dirty="0"/>
              <a:t>Using someone else’s computers.</a:t>
            </a:r>
          </a:p>
          <a:p>
            <a:endParaRPr lang="en-US" sz="2400" dirty="0"/>
          </a:p>
          <a:p>
            <a:r>
              <a:rPr lang="en-US" sz="2400" dirty="0"/>
              <a:t>The delivery of computing resources as a service, meaning that the resources are owned and managed by the cloud provider rather than the end user. </a:t>
            </a:r>
          </a:p>
          <a:p>
            <a:endParaRPr lang="en-US" sz="2400" dirty="0"/>
          </a:p>
          <a:p>
            <a:r>
              <a:rPr lang="en-US" sz="2400" dirty="0"/>
              <a:t>Enabled through:</a:t>
            </a:r>
          </a:p>
          <a:p>
            <a:pPr lvl="1"/>
            <a:r>
              <a:rPr lang="en-US" sz="2000" dirty="0"/>
              <a:t>High bandwidth and high-speed Internet</a:t>
            </a:r>
          </a:p>
          <a:p>
            <a:pPr lvl="1"/>
            <a:r>
              <a:rPr lang="en-US" sz="2000" dirty="0"/>
              <a:t>Utility Computing</a:t>
            </a:r>
          </a:p>
          <a:p>
            <a:pPr lvl="1"/>
            <a:r>
              <a:rPr lang="en-US" sz="2000" dirty="0"/>
              <a:t>Virtualization</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1C4BEBE1-37B4-D54C-9D99-B4CA8F0702E2}"/>
              </a:ext>
            </a:extLst>
          </p:cNvPr>
          <p:cNvSpPr>
            <a:spLocks noGrp="1"/>
          </p:cNvSpPr>
          <p:nvPr>
            <p:ph type="sldNum" sz="quarter" idx="12"/>
          </p:nvPr>
        </p:nvSpPr>
        <p:spPr>
          <a:xfrm>
            <a:off x="8610600" y="6356350"/>
            <a:ext cx="2743200" cy="365125"/>
          </a:xfrm>
        </p:spPr>
        <p:txBody>
          <a:bodyPr/>
          <a:lstStyle/>
          <a:p>
            <a:fld id="{B6A95138-A96E-2F42-A959-2EFD44FE4AB7}" type="slidenum">
              <a:rPr lang="en-US" smtClean="0"/>
              <a:pPr/>
              <a:t>26</a:t>
            </a:fld>
            <a:endParaRPr lang="en-US" dirty="0"/>
          </a:p>
        </p:txBody>
      </p:sp>
    </p:spTree>
    <p:extLst>
      <p:ext uri="{BB962C8B-B14F-4D97-AF65-F5344CB8AC3E}">
        <p14:creationId xmlns:p14="http://schemas.microsoft.com/office/powerpoint/2010/main" val="22651813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7"/>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Cloud computing is a continuation of a long-term shift in how computing resources are managed</a:t>
            </a:r>
            <a:endParaRPr/>
          </a:p>
        </p:txBody>
      </p:sp>
      <p:cxnSp>
        <p:nvCxnSpPr>
          <p:cNvPr id="301" name="Google Shape;301;p47"/>
          <p:cNvCxnSpPr/>
          <p:nvPr/>
        </p:nvCxnSpPr>
        <p:spPr>
          <a:xfrm>
            <a:off x="1461600" y="4238752"/>
            <a:ext cx="1400" cy="376200"/>
          </a:xfrm>
          <a:prstGeom prst="straightConnector1">
            <a:avLst/>
          </a:prstGeom>
          <a:noFill/>
          <a:ln w="19050" cap="flat" cmpd="sng">
            <a:solidFill>
              <a:schemeClr val="accent2"/>
            </a:solidFill>
            <a:prstDash val="solid"/>
            <a:round/>
            <a:headEnd type="none" w="med" len="med"/>
            <a:tailEnd type="oval" w="med" len="med"/>
          </a:ln>
        </p:spPr>
      </p:cxnSp>
      <p:sp>
        <p:nvSpPr>
          <p:cNvPr id="302" name="Google Shape;302;p47"/>
          <p:cNvSpPr/>
          <p:nvPr/>
        </p:nvSpPr>
        <p:spPr>
          <a:xfrm>
            <a:off x="1457517" y="4069533"/>
            <a:ext cx="2386200" cy="176400"/>
          </a:xfrm>
          <a:prstGeom prst="rect">
            <a:avLst/>
          </a:prstGeom>
          <a:solidFill>
            <a:srgbClr val="3B83F3"/>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03" name="Google Shape;303;p47"/>
          <p:cNvSpPr/>
          <p:nvPr/>
        </p:nvSpPr>
        <p:spPr>
          <a:xfrm>
            <a:off x="3811250" y="4069533"/>
            <a:ext cx="2386200" cy="176400"/>
          </a:xfrm>
          <a:prstGeom prst="rect">
            <a:avLst/>
          </a:prstGeom>
          <a:solidFill>
            <a:srgbClr val="EA4335"/>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04" name="Google Shape;304;p47"/>
          <p:cNvSpPr/>
          <p:nvPr/>
        </p:nvSpPr>
        <p:spPr>
          <a:xfrm>
            <a:off x="6164983" y="4069533"/>
            <a:ext cx="2386200" cy="176400"/>
          </a:xfrm>
          <a:prstGeom prst="rect">
            <a:avLst/>
          </a:prstGeom>
          <a:solidFill>
            <a:srgbClr val="34A853"/>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05" name="Google Shape;305;p47"/>
          <p:cNvSpPr/>
          <p:nvPr/>
        </p:nvSpPr>
        <p:spPr>
          <a:xfrm>
            <a:off x="8518717" y="4069533"/>
            <a:ext cx="2386200" cy="176400"/>
          </a:xfrm>
          <a:prstGeom prst="rect">
            <a:avLst/>
          </a:prstGeom>
          <a:solidFill>
            <a:srgbClr val="FBBC05"/>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06" name="Google Shape;306;p47"/>
          <p:cNvSpPr txBox="1"/>
          <p:nvPr/>
        </p:nvSpPr>
        <p:spPr>
          <a:xfrm>
            <a:off x="8487600" y="2012600"/>
            <a:ext cx="2485200" cy="1676400"/>
          </a:xfrm>
          <a:prstGeom prst="rect">
            <a:avLst/>
          </a:prstGeom>
          <a:noFill/>
          <a:ln>
            <a:noFill/>
          </a:ln>
        </p:spPr>
        <p:txBody>
          <a:bodyPr spcFirstLastPara="1" wrap="square" lIns="0" tIns="60950" rIns="0" bIns="60950" anchor="t" anchorCtr="0">
            <a:noAutofit/>
          </a:bodyPr>
          <a:lstStyle/>
          <a:p>
            <a:pPr defTabSz="609630">
              <a:buClr>
                <a:srgbClr val="000000"/>
              </a:buClr>
            </a:pPr>
            <a:r>
              <a:rPr lang="en" sz="1600" kern="0">
                <a:solidFill>
                  <a:srgbClr val="FBBC04"/>
                </a:solidFill>
                <a:latin typeface="Google Sans"/>
                <a:ea typeface="Google Sans"/>
                <a:cs typeface="Google Sans"/>
                <a:sym typeface="Google Sans"/>
              </a:rPr>
              <a:t>Third Wave</a:t>
            </a:r>
            <a:endParaRPr sz="1600" kern="0">
              <a:solidFill>
                <a:srgbClr val="FBBC04"/>
              </a:solidFill>
              <a:latin typeface="Google Sans"/>
              <a:ea typeface="Google Sans"/>
              <a:cs typeface="Google Sans"/>
              <a:sym typeface="Google Sans"/>
            </a:endParaRPr>
          </a:p>
          <a:p>
            <a:pPr defTabSz="609630">
              <a:buClr>
                <a:srgbClr val="000000"/>
              </a:buClr>
            </a:pPr>
            <a:r>
              <a:rPr lang="en" sz="1600" kern="0">
                <a:solidFill>
                  <a:srgbClr val="FBBC04"/>
                </a:solidFill>
                <a:latin typeface="Google Sans"/>
                <a:ea typeface="Google Sans"/>
                <a:cs typeface="Google Sans"/>
                <a:sym typeface="Google Sans"/>
              </a:rPr>
              <a:t>Managed service</a:t>
            </a:r>
            <a:endParaRPr sz="1600" kern="0">
              <a:solidFill>
                <a:srgbClr val="FBBC04"/>
              </a:solidFill>
              <a:latin typeface="Google Sans"/>
              <a:ea typeface="Google Sans"/>
              <a:cs typeface="Google Sans"/>
              <a:sym typeface="Google Sans"/>
            </a:endParaRPr>
          </a:p>
          <a:p>
            <a:pPr defTabSz="609630">
              <a:spcBef>
                <a:spcPts val="333"/>
              </a:spcBef>
              <a:buClr>
                <a:srgbClr val="000000"/>
              </a:buClr>
            </a:pPr>
            <a:r>
              <a:rPr lang="en" sz="1333" kern="0">
                <a:solidFill>
                  <a:srgbClr val="3C4043"/>
                </a:solidFill>
                <a:latin typeface="Roboto"/>
                <a:ea typeface="Roboto"/>
                <a:cs typeface="Roboto"/>
                <a:sym typeface="Roboto"/>
              </a:rPr>
              <a:t>Completely elastic storage, processing, and machine learning so that you can invest your energy in great apps. Pay for what you use.</a:t>
            </a:r>
            <a:endParaRPr sz="1333" kern="0">
              <a:solidFill>
                <a:srgbClr val="3C4043"/>
              </a:solidFill>
              <a:latin typeface="Roboto"/>
              <a:ea typeface="Roboto"/>
              <a:cs typeface="Roboto"/>
              <a:sym typeface="Roboto"/>
            </a:endParaRPr>
          </a:p>
        </p:txBody>
      </p:sp>
      <p:sp>
        <p:nvSpPr>
          <p:cNvPr id="307" name="Google Shape;307;p47"/>
          <p:cNvSpPr txBox="1"/>
          <p:nvPr/>
        </p:nvSpPr>
        <p:spPr>
          <a:xfrm>
            <a:off x="6127583" y="4677450"/>
            <a:ext cx="2386200" cy="1016800"/>
          </a:xfrm>
          <a:prstGeom prst="rect">
            <a:avLst/>
          </a:prstGeom>
          <a:noFill/>
          <a:ln>
            <a:noFill/>
          </a:ln>
        </p:spPr>
        <p:txBody>
          <a:bodyPr spcFirstLastPara="1" wrap="square" lIns="0" tIns="60950" rIns="60950" bIns="60950" anchor="t" anchorCtr="0">
            <a:noAutofit/>
          </a:bodyPr>
          <a:lstStyle/>
          <a:p>
            <a:pPr defTabSz="609630">
              <a:buClr>
                <a:srgbClr val="000000"/>
              </a:buClr>
            </a:pPr>
            <a:r>
              <a:rPr lang="en" sz="1600" kern="0">
                <a:solidFill>
                  <a:srgbClr val="34A853"/>
                </a:solidFill>
                <a:latin typeface="Google Sans"/>
                <a:ea typeface="Google Sans"/>
                <a:cs typeface="Google Sans"/>
                <a:sym typeface="Google Sans"/>
              </a:rPr>
              <a:t>First Generation Cloud</a:t>
            </a:r>
            <a:endParaRPr sz="1600" kern="0">
              <a:solidFill>
                <a:srgbClr val="34A853"/>
              </a:solidFill>
              <a:latin typeface="Google Sans"/>
              <a:ea typeface="Google Sans"/>
              <a:cs typeface="Google Sans"/>
              <a:sym typeface="Google Sans"/>
            </a:endParaRPr>
          </a:p>
          <a:p>
            <a:pPr defTabSz="609630">
              <a:buClr>
                <a:srgbClr val="000000"/>
              </a:buClr>
            </a:pPr>
            <a:r>
              <a:rPr lang="en" sz="1600" kern="0">
                <a:solidFill>
                  <a:srgbClr val="34A853"/>
                </a:solidFill>
                <a:latin typeface="Google Sans"/>
                <a:ea typeface="Google Sans"/>
                <a:cs typeface="Google Sans"/>
                <a:sym typeface="Google Sans"/>
              </a:rPr>
              <a:t>Virtualized data centers</a:t>
            </a:r>
            <a:endParaRPr sz="1600" kern="0">
              <a:solidFill>
                <a:srgbClr val="34A853"/>
              </a:solidFill>
              <a:latin typeface="Google Sans"/>
              <a:ea typeface="Google Sans"/>
              <a:cs typeface="Google Sans"/>
              <a:sym typeface="Google Sans"/>
            </a:endParaRPr>
          </a:p>
          <a:p>
            <a:pPr defTabSz="609630">
              <a:spcBef>
                <a:spcPts val="333"/>
              </a:spcBef>
              <a:buClr>
                <a:srgbClr val="000000"/>
              </a:buClr>
            </a:pPr>
            <a:r>
              <a:rPr lang="en" sz="1333" kern="0">
                <a:solidFill>
                  <a:srgbClr val="3C4043"/>
                </a:solidFill>
                <a:latin typeface="Roboto"/>
                <a:ea typeface="Roboto"/>
                <a:cs typeface="Roboto"/>
                <a:sym typeface="Roboto"/>
              </a:rPr>
              <a:t>You rent hardware and space, but still control and configure virtual machines. Pay for what you provision.</a:t>
            </a:r>
            <a:endParaRPr sz="1333" kern="0">
              <a:solidFill>
                <a:srgbClr val="3C4043"/>
              </a:solidFill>
              <a:latin typeface="Roboto"/>
              <a:ea typeface="Roboto"/>
              <a:cs typeface="Roboto"/>
              <a:sym typeface="Roboto"/>
            </a:endParaRPr>
          </a:p>
        </p:txBody>
      </p:sp>
      <p:sp>
        <p:nvSpPr>
          <p:cNvPr id="308" name="Google Shape;308;p47"/>
          <p:cNvSpPr txBox="1"/>
          <p:nvPr/>
        </p:nvSpPr>
        <p:spPr>
          <a:xfrm>
            <a:off x="3792917" y="2418367"/>
            <a:ext cx="2386200" cy="1217600"/>
          </a:xfrm>
          <a:prstGeom prst="rect">
            <a:avLst/>
          </a:prstGeom>
          <a:noFill/>
          <a:ln>
            <a:noFill/>
          </a:ln>
        </p:spPr>
        <p:txBody>
          <a:bodyPr spcFirstLastPara="1" wrap="square" lIns="0" tIns="60950" rIns="0" bIns="60950" anchor="t" anchorCtr="0">
            <a:noAutofit/>
          </a:bodyPr>
          <a:lstStyle/>
          <a:p>
            <a:pPr defTabSz="609630">
              <a:buClr>
                <a:srgbClr val="000000"/>
              </a:buClr>
            </a:pPr>
            <a:r>
              <a:rPr lang="en" sz="1600" kern="0">
                <a:solidFill>
                  <a:srgbClr val="EA4335"/>
                </a:solidFill>
                <a:latin typeface="Google Sans"/>
                <a:ea typeface="Google Sans"/>
                <a:cs typeface="Google Sans"/>
                <a:sym typeface="Google Sans"/>
              </a:rPr>
              <a:t>Second Wave</a:t>
            </a:r>
            <a:endParaRPr sz="1600" kern="0">
              <a:solidFill>
                <a:srgbClr val="EA4335"/>
              </a:solidFill>
              <a:latin typeface="Google Sans"/>
              <a:ea typeface="Google Sans"/>
              <a:cs typeface="Google Sans"/>
              <a:sym typeface="Google Sans"/>
            </a:endParaRPr>
          </a:p>
          <a:p>
            <a:pPr defTabSz="609630">
              <a:buClr>
                <a:srgbClr val="000000"/>
              </a:buClr>
            </a:pPr>
            <a:r>
              <a:rPr lang="en" sz="1600" kern="0">
                <a:solidFill>
                  <a:srgbClr val="EA4335"/>
                </a:solidFill>
                <a:latin typeface="Google Sans"/>
                <a:ea typeface="Google Sans"/>
                <a:cs typeface="Google Sans"/>
                <a:sym typeface="Google Sans"/>
              </a:rPr>
              <a:t>Data centers (colocation)</a:t>
            </a:r>
            <a:endParaRPr sz="1600" kern="0">
              <a:solidFill>
                <a:srgbClr val="EA4335"/>
              </a:solidFill>
              <a:latin typeface="Google Sans"/>
              <a:ea typeface="Google Sans"/>
              <a:cs typeface="Google Sans"/>
              <a:sym typeface="Google Sans"/>
            </a:endParaRPr>
          </a:p>
          <a:p>
            <a:pPr defTabSz="609630">
              <a:spcBef>
                <a:spcPts val="333"/>
              </a:spcBef>
              <a:buClr>
                <a:srgbClr val="000000"/>
              </a:buClr>
            </a:pPr>
            <a:r>
              <a:rPr lang="en" sz="1333" kern="0">
                <a:solidFill>
                  <a:srgbClr val="3C4043"/>
                </a:solidFill>
                <a:latin typeface="Roboto"/>
                <a:ea typeface="Roboto"/>
                <a:cs typeface="Roboto"/>
                <a:sym typeface="Roboto"/>
              </a:rPr>
              <a:t>You pay for the hardware but rent the space. Still yours to manage.</a:t>
            </a:r>
            <a:endParaRPr sz="1333" kern="0">
              <a:solidFill>
                <a:srgbClr val="3C4043"/>
              </a:solidFill>
              <a:latin typeface="Roboto"/>
              <a:ea typeface="Roboto"/>
              <a:cs typeface="Roboto"/>
              <a:sym typeface="Roboto"/>
            </a:endParaRPr>
          </a:p>
        </p:txBody>
      </p:sp>
      <p:sp>
        <p:nvSpPr>
          <p:cNvPr id="309" name="Google Shape;309;p47"/>
          <p:cNvSpPr txBox="1"/>
          <p:nvPr/>
        </p:nvSpPr>
        <p:spPr>
          <a:xfrm>
            <a:off x="1432783" y="4677450"/>
            <a:ext cx="2386200" cy="1016800"/>
          </a:xfrm>
          <a:prstGeom prst="rect">
            <a:avLst/>
          </a:prstGeom>
          <a:noFill/>
          <a:ln>
            <a:noFill/>
          </a:ln>
        </p:spPr>
        <p:txBody>
          <a:bodyPr spcFirstLastPara="1" wrap="square" lIns="0" tIns="60950" rIns="0" bIns="60950" anchor="t" anchorCtr="0">
            <a:noAutofit/>
          </a:bodyPr>
          <a:lstStyle/>
          <a:p>
            <a:pPr defTabSz="609630">
              <a:buClr>
                <a:srgbClr val="000000"/>
              </a:buClr>
            </a:pPr>
            <a:r>
              <a:rPr lang="en" sz="1600" kern="0">
                <a:solidFill>
                  <a:srgbClr val="1A73E8"/>
                </a:solidFill>
                <a:latin typeface="Google Sans"/>
                <a:ea typeface="Google Sans"/>
                <a:cs typeface="Google Sans"/>
                <a:sym typeface="Google Sans"/>
              </a:rPr>
              <a:t>First Wave</a:t>
            </a:r>
            <a:endParaRPr sz="1600" kern="0">
              <a:solidFill>
                <a:srgbClr val="1A73E8"/>
              </a:solidFill>
              <a:latin typeface="Google Sans"/>
              <a:ea typeface="Google Sans"/>
              <a:cs typeface="Google Sans"/>
              <a:sym typeface="Google Sans"/>
            </a:endParaRPr>
          </a:p>
          <a:p>
            <a:pPr defTabSz="609630">
              <a:buClr>
                <a:srgbClr val="000000"/>
              </a:buClr>
            </a:pPr>
            <a:r>
              <a:rPr lang="en" sz="1600" kern="0">
                <a:solidFill>
                  <a:srgbClr val="1A73E8"/>
                </a:solidFill>
                <a:latin typeface="Google Sans"/>
                <a:ea typeface="Google Sans"/>
                <a:cs typeface="Google Sans"/>
                <a:sym typeface="Google Sans"/>
              </a:rPr>
              <a:t>Server on-premises</a:t>
            </a:r>
            <a:endParaRPr sz="1600" kern="0">
              <a:solidFill>
                <a:srgbClr val="1A73E8"/>
              </a:solidFill>
              <a:latin typeface="Google Sans"/>
              <a:ea typeface="Google Sans"/>
              <a:cs typeface="Google Sans"/>
              <a:sym typeface="Google Sans"/>
            </a:endParaRPr>
          </a:p>
          <a:p>
            <a:pPr defTabSz="609630">
              <a:spcBef>
                <a:spcPts val="333"/>
              </a:spcBef>
              <a:buClr>
                <a:srgbClr val="000000"/>
              </a:buClr>
            </a:pPr>
            <a:r>
              <a:rPr lang="en" sz="1333" kern="0">
                <a:solidFill>
                  <a:srgbClr val="3C4043"/>
                </a:solidFill>
                <a:latin typeface="Roboto"/>
                <a:ea typeface="Roboto"/>
                <a:cs typeface="Roboto"/>
                <a:sym typeface="Roboto"/>
              </a:rPr>
              <a:t>You own everything. </a:t>
            </a:r>
            <a:r>
              <a:rPr lang="en" sz="1333" b="1" kern="0">
                <a:solidFill>
                  <a:srgbClr val="3C4043"/>
                </a:solidFill>
                <a:latin typeface="Roboto"/>
                <a:ea typeface="Roboto"/>
                <a:cs typeface="Roboto"/>
                <a:sym typeface="Roboto"/>
              </a:rPr>
              <a:t>It’s yours to manage.</a:t>
            </a:r>
            <a:endParaRPr sz="1333" b="1" kern="0">
              <a:solidFill>
                <a:srgbClr val="3C4043"/>
              </a:solidFill>
              <a:latin typeface="Roboto"/>
              <a:ea typeface="Roboto"/>
              <a:cs typeface="Roboto"/>
              <a:sym typeface="Roboto"/>
            </a:endParaRPr>
          </a:p>
        </p:txBody>
      </p:sp>
      <p:cxnSp>
        <p:nvCxnSpPr>
          <p:cNvPr id="310" name="Google Shape;310;p47"/>
          <p:cNvCxnSpPr/>
          <p:nvPr/>
        </p:nvCxnSpPr>
        <p:spPr>
          <a:xfrm>
            <a:off x="6169152" y="4238752"/>
            <a:ext cx="1400" cy="376200"/>
          </a:xfrm>
          <a:prstGeom prst="straightConnector1">
            <a:avLst/>
          </a:prstGeom>
          <a:noFill/>
          <a:ln w="19050" cap="flat" cmpd="sng">
            <a:solidFill>
              <a:schemeClr val="accent6"/>
            </a:solidFill>
            <a:prstDash val="solid"/>
            <a:round/>
            <a:headEnd type="none" w="med" len="med"/>
            <a:tailEnd type="oval" w="med" len="med"/>
          </a:ln>
        </p:spPr>
      </p:cxnSp>
      <p:cxnSp>
        <p:nvCxnSpPr>
          <p:cNvPr id="311" name="Google Shape;311;p47"/>
          <p:cNvCxnSpPr/>
          <p:nvPr/>
        </p:nvCxnSpPr>
        <p:spPr>
          <a:xfrm rot="10800000">
            <a:off x="3810000" y="3696208"/>
            <a:ext cx="1400" cy="376200"/>
          </a:xfrm>
          <a:prstGeom prst="straightConnector1">
            <a:avLst/>
          </a:prstGeom>
          <a:noFill/>
          <a:ln w="19050" cap="flat" cmpd="sng">
            <a:solidFill>
              <a:schemeClr val="accent4"/>
            </a:solidFill>
            <a:prstDash val="solid"/>
            <a:round/>
            <a:headEnd type="none" w="med" len="med"/>
            <a:tailEnd type="oval" w="med" len="med"/>
          </a:ln>
        </p:spPr>
      </p:cxnSp>
      <p:cxnSp>
        <p:nvCxnSpPr>
          <p:cNvPr id="312" name="Google Shape;312;p47"/>
          <p:cNvCxnSpPr/>
          <p:nvPr/>
        </p:nvCxnSpPr>
        <p:spPr>
          <a:xfrm rot="10800000">
            <a:off x="8516112" y="3696208"/>
            <a:ext cx="1400" cy="376200"/>
          </a:xfrm>
          <a:prstGeom prst="straightConnector1">
            <a:avLst/>
          </a:prstGeom>
          <a:noFill/>
          <a:ln w="19050" cap="flat" cmpd="sng">
            <a:solidFill>
              <a:schemeClr val="accent5"/>
            </a:solidFill>
            <a:prstDash val="solid"/>
            <a:round/>
            <a:headEnd type="none" w="med" len="med"/>
            <a:tailEnd type="oval" w="med" len="med"/>
          </a:ln>
        </p:spPr>
      </p:cxnSp>
      <p:sp>
        <p:nvSpPr>
          <p:cNvPr id="313" name="Google Shape;313;p47"/>
          <p:cNvSpPr txBox="1"/>
          <p:nvPr/>
        </p:nvSpPr>
        <p:spPr>
          <a:xfrm>
            <a:off x="1122667" y="3697483"/>
            <a:ext cx="819600" cy="304800"/>
          </a:xfrm>
          <a:prstGeom prst="rect">
            <a:avLst/>
          </a:prstGeom>
          <a:noFill/>
          <a:ln>
            <a:noFill/>
          </a:ln>
        </p:spPr>
        <p:txBody>
          <a:bodyPr spcFirstLastPara="1" wrap="square" lIns="60950" tIns="60950" rIns="60950" bIns="60950" anchor="ctr" anchorCtr="0">
            <a:noAutofit/>
          </a:bodyPr>
          <a:lstStyle/>
          <a:p>
            <a:pPr algn="ctr" defTabSz="609630">
              <a:buClr>
                <a:srgbClr val="000000"/>
              </a:buClr>
            </a:pPr>
            <a:r>
              <a:rPr lang="en" sz="2000" kern="0">
                <a:solidFill>
                  <a:srgbClr val="1A73E8"/>
                </a:solidFill>
                <a:latin typeface="Google Sans"/>
                <a:ea typeface="Google Sans"/>
                <a:cs typeface="Google Sans"/>
                <a:sym typeface="Google Sans"/>
              </a:rPr>
              <a:t>1980s</a:t>
            </a:r>
            <a:endParaRPr sz="2000" kern="0">
              <a:solidFill>
                <a:srgbClr val="1A73E8"/>
              </a:solidFill>
              <a:latin typeface="Google Sans"/>
              <a:ea typeface="Google Sans"/>
              <a:cs typeface="Google Sans"/>
              <a:sym typeface="Google Sans"/>
            </a:endParaRPr>
          </a:p>
        </p:txBody>
      </p:sp>
      <p:sp>
        <p:nvSpPr>
          <p:cNvPr id="314" name="Google Shape;314;p47"/>
          <p:cNvSpPr txBox="1"/>
          <p:nvPr/>
        </p:nvSpPr>
        <p:spPr>
          <a:xfrm>
            <a:off x="3408667" y="4307083"/>
            <a:ext cx="819600" cy="304800"/>
          </a:xfrm>
          <a:prstGeom prst="rect">
            <a:avLst/>
          </a:prstGeom>
          <a:noFill/>
          <a:ln>
            <a:noFill/>
          </a:ln>
        </p:spPr>
        <p:txBody>
          <a:bodyPr spcFirstLastPara="1" wrap="square" lIns="60950" tIns="60950" rIns="60950" bIns="60950" anchor="ctr" anchorCtr="0">
            <a:noAutofit/>
          </a:bodyPr>
          <a:lstStyle/>
          <a:p>
            <a:pPr algn="ctr" defTabSz="609630">
              <a:buClr>
                <a:srgbClr val="000000"/>
              </a:buClr>
            </a:pPr>
            <a:r>
              <a:rPr lang="en" sz="2000" kern="0">
                <a:solidFill>
                  <a:srgbClr val="EA4335"/>
                </a:solidFill>
                <a:latin typeface="Google Sans"/>
                <a:ea typeface="Google Sans"/>
                <a:cs typeface="Google Sans"/>
                <a:sym typeface="Google Sans"/>
              </a:rPr>
              <a:t>2000</a:t>
            </a:r>
            <a:endParaRPr sz="2000" kern="0">
              <a:solidFill>
                <a:srgbClr val="EA4335"/>
              </a:solidFill>
              <a:latin typeface="Google Sans"/>
              <a:ea typeface="Google Sans"/>
              <a:cs typeface="Google Sans"/>
              <a:sym typeface="Google Sans"/>
            </a:endParaRPr>
          </a:p>
        </p:txBody>
      </p:sp>
      <p:sp>
        <p:nvSpPr>
          <p:cNvPr id="315" name="Google Shape;315;p47"/>
          <p:cNvSpPr txBox="1"/>
          <p:nvPr/>
        </p:nvSpPr>
        <p:spPr>
          <a:xfrm>
            <a:off x="5758167" y="3697483"/>
            <a:ext cx="819600" cy="304800"/>
          </a:xfrm>
          <a:prstGeom prst="rect">
            <a:avLst/>
          </a:prstGeom>
          <a:noFill/>
          <a:ln>
            <a:noFill/>
          </a:ln>
        </p:spPr>
        <p:txBody>
          <a:bodyPr spcFirstLastPara="1" wrap="square" lIns="60950" tIns="60950" rIns="60950" bIns="60950" anchor="ctr" anchorCtr="0">
            <a:noAutofit/>
          </a:bodyPr>
          <a:lstStyle/>
          <a:p>
            <a:pPr algn="ctr" defTabSz="609630">
              <a:buClr>
                <a:srgbClr val="000000"/>
              </a:buClr>
            </a:pPr>
            <a:r>
              <a:rPr lang="en" sz="2000" kern="0">
                <a:solidFill>
                  <a:srgbClr val="34A853"/>
                </a:solidFill>
                <a:latin typeface="Google Sans"/>
                <a:ea typeface="Google Sans"/>
                <a:cs typeface="Google Sans"/>
                <a:sym typeface="Google Sans"/>
              </a:rPr>
              <a:t>2006</a:t>
            </a:r>
            <a:endParaRPr sz="2000" kern="0">
              <a:solidFill>
                <a:srgbClr val="34A853"/>
              </a:solidFill>
              <a:latin typeface="Google Sans"/>
              <a:ea typeface="Google Sans"/>
              <a:cs typeface="Google Sans"/>
              <a:sym typeface="Google Sans"/>
            </a:endParaRPr>
          </a:p>
        </p:txBody>
      </p:sp>
      <p:sp>
        <p:nvSpPr>
          <p:cNvPr id="316" name="Google Shape;316;p47"/>
          <p:cNvSpPr txBox="1"/>
          <p:nvPr/>
        </p:nvSpPr>
        <p:spPr>
          <a:xfrm>
            <a:off x="8107667" y="4307083"/>
            <a:ext cx="819600" cy="304800"/>
          </a:xfrm>
          <a:prstGeom prst="rect">
            <a:avLst/>
          </a:prstGeom>
          <a:noFill/>
          <a:ln>
            <a:noFill/>
          </a:ln>
        </p:spPr>
        <p:txBody>
          <a:bodyPr spcFirstLastPara="1" wrap="square" lIns="60950" tIns="60950" rIns="60950" bIns="60950" anchor="ctr" anchorCtr="0">
            <a:noAutofit/>
          </a:bodyPr>
          <a:lstStyle/>
          <a:p>
            <a:pPr algn="ctr" defTabSz="609630">
              <a:buClr>
                <a:srgbClr val="000000"/>
              </a:buClr>
            </a:pPr>
            <a:r>
              <a:rPr lang="en" sz="2000" kern="0">
                <a:solidFill>
                  <a:srgbClr val="FBBC04"/>
                </a:solidFill>
                <a:latin typeface="Google Sans"/>
                <a:ea typeface="Google Sans"/>
                <a:cs typeface="Google Sans"/>
                <a:sym typeface="Google Sans"/>
              </a:rPr>
              <a:t>2009</a:t>
            </a:r>
            <a:endParaRPr sz="2000" kern="0">
              <a:solidFill>
                <a:srgbClr val="FBBC04"/>
              </a:solidFill>
              <a:latin typeface="Google Sans"/>
              <a:ea typeface="Google Sans"/>
              <a:cs typeface="Google Sans"/>
              <a:sym typeface="Google Sans"/>
            </a:endParaRPr>
          </a:p>
        </p:txBody>
      </p:sp>
      <p:sp>
        <p:nvSpPr>
          <p:cNvPr id="317" name="Google Shape;317;p47"/>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extLst>
      <p:ext uri="{BB962C8B-B14F-4D97-AF65-F5344CB8AC3E}">
        <p14:creationId xmlns:p14="http://schemas.microsoft.com/office/powerpoint/2010/main" val="8024564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Definition of Cloud Computing</a:t>
            </a:r>
          </a:p>
        </p:txBody>
      </p:sp>
      <p:sp>
        <p:nvSpPr>
          <p:cNvPr id="3" name="Content Placeholder 2"/>
          <p:cNvSpPr>
            <a:spLocks noGrp="1"/>
          </p:cNvSpPr>
          <p:nvPr>
            <p:ph idx="1"/>
          </p:nvPr>
        </p:nvSpPr>
        <p:spPr>
          <a:xfrm>
            <a:off x="838200" y="1825625"/>
            <a:ext cx="7264400" cy="4351338"/>
          </a:xfrm>
        </p:spPr>
        <p:txBody>
          <a:bodyPr/>
          <a:lstStyle/>
          <a:p>
            <a:pPr marL="0" indent="0">
              <a:buNone/>
            </a:pPr>
            <a:r>
              <a:rPr lang="en-US" dirty="0"/>
              <a:t>Cloud computing is the on-demand delivery of IT resources over the Internet with </a:t>
            </a:r>
            <a:r>
              <a:rPr lang="en-US" dirty="0">
                <a:highlight>
                  <a:srgbClr val="FFFF00"/>
                </a:highlight>
              </a:rPr>
              <a:t>pay-as-you-go</a:t>
            </a:r>
            <a:r>
              <a:rPr lang="en-US" dirty="0"/>
              <a:t> pricing. </a:t>
            </a:r>
          </a:p>
          <a:p>
            <a:pPr marL="0" indent="0">
              <a:buNone/>
            </a:pPr>
            <a:endParaRPr lang="en-US" dirty="0"/>
          </a:p>
          <a:p>
            <a:pPr marL="0" indent="0">
              <a:buNone/>
            </a:pPr>
            <a:r>
              <a:rPr lang="en-US" dirty="0"/>
              <a:t>Instead of buying, owning, and maintaining physical data centers and servers, you can access technology services, such as computing power, storage, and databases, on an as-needed basis from a cloud provider like Amazon Web Services (AWS).</a:t>
            </a:r>
          </a:p>
        </p:txBody>
      </p:sp>
      <p:sp>
        <p:nvSpPr>
          <p:cNvPr id="4" name="Slide Number Placeholder 3">
            <a:extLst>
              <a:ext uri="{FF2B5EF4-FFF2-40B4-BE49-F238E27FC236}">
                <a16:creationId xmlns:a16="http://schemas.microsoft.com/office/drawing/2014/main" id="{F90F76FF-E219-6541-BA3E-57D00F570746}"/>
              </a:ext>
            </a:extLst>
          </p:cNvPr>
          <p:cNvSpPr>
            <a:spLocks noGrp="1"/>
          </p:cNvSpPr>
          <p:nvPr>
            <p:ph type="sldNum" sz="quarter" idx="12"/>
          </p:nvPr>
        </p:nvSpPr>
        <p:spPr/>
        <p:txBody>
          <a:bodyPr/>
          <a:lstStyle/>
          <a:p>
            <a:fld id="{B6A95138-A96E-2F42-A959-2EFD44FE4AB7}" type="slidenum">
              <a:rPr lang="en-US" smtClean="0"/>
              <a:pPr/>
              <a:t>28</a:t>
            </a:fld>
            <a:endParaRPr lang="en-US" dirty="0"/>
          </a:p>
        </p:txBody>
      </p:sp>
      <p:pic>
        <p:nvPicPr>
          <p:cNvPr id="6" name="Picture 2" descr="Cloud Computing def">
            <a:extLst>
              <a:ext uri="{FF2B5EF4-FFF2-40B4-BE49-F238E27FC236}">
                <a16:creationId xmlns:a16="http://schemas.microsoft.com/office/drawing/2014/main" id="{E1975D16-5CFC-9644-9BA5-ACA2E5D350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2177" y="1690688"/>
            <a:ext cx="3540045" cy="3229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2301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cloud?</a:t>
            </a:r>
          </a:p>
        </p:txBody>
      </p:sp>
      <p:sp>
        <p:nvSpPr>
          <p:cNvPr id="3" name="Content Placeholder 2"/>
          <p:cNvSpPr>
            <a:spLocks noGrp="1"/>
          </p:cNvSpPr>
          <p:nvPr>
            <p:ph idx="1"/>
          </p:nvPr>
        </p:nvSpPr>
        <p:spPr/>
        <p:txBody>
          <a:bodyPr/>
          <a:lstStyle/>
          <a:p>
            <a:r>
              <a:rPr lang="en-US" dirty="0"/>
              <a:t>It’s a cluster</a:t>
            </a:r>
          </a:p>
          <a:p>
            <a:r>
              <a:rPr lang="en-US" dirty="0"/>
              <a:t>It’s a supercomputer</a:t>
            </a:r>
          </a:p>
          <a:p>
            <a:r>
              <a:rPr lang="en-US" dirty="0"/>
              <a:t>It’s a data store</a:t>
            </a:r>
          </a:p>
          <a:p>
            <a:endParaRPr lang="en-US" dirty="0"/>
          </a:p>
          <a:p>
            <a:r>
              <a:rPr lang="en-US" dirty="0"/>
              <a:t>None of the above</a:t>
            </a:r>
          </a:p>
          <a:p>
            <a:r>
              <a:rPr lang="en-US" dirty="0"/>
              <a:t>All of the above</a:t>
            </a:r>
          </a:p>
          <a:p>
            <a:endParaRPr lang="en-US" dirty="0"/>
          </a:p>
          <a:p>
            <a:r>
              <a:rPr lang="en-US" dirty="0"/>
              <a:t>Cloud = Lots of storage + computer cycles near by.</a:t>
            </a:r>
          </a:p>
        </p:txBody>
      </p:sp>
      <p:pic>
        <p:nvPicPr>
          <p:cNvPr id="4" name="Picture 3"/>
          <p:cNvPicPr>
            <a:picLocks noChangeAspect="1"/>
          </p:cNvPicPr>
          <p:nvPr/>
        </p:nvPicPr>
        <p:blipFill>
          <a:blip r:embed="rId3"/>
          <a:stretch>
            <a:fillRect/>
          </a:stretch>
        </p:blipFill>
        <p:spPr>
          <a:xfrm>
            <a:off x="6096000" y="1435100"/>
            <a:ext cx="4914900" cy="3835400"/>
          </a:xfrm>
          <a:prstGeom prst="rect">
            <a:avLst/>
          </a:prstGeom>
        </p:spPr>
      </p:pic>
      <p:sp>
        <p:nvSpPr>
          <p:cNvPr id="5" name="Slide Number Placeholder 4">
            <a:extLst>
              <a:ext uri="{FF2B5EF4-FFF2-40B4-BE49-F238E27FC236}">
                <a16:creationId xmlns:a16="http://schemas.microsoft.com/office/drawing/2014/main" id="{E9DE0057-7E7B-6349-8D3D-FDFBE915562B}"/>
              </a:ext>
            </a:extLst>
          </p:cNvPr>
          <p:cNvSpPr>
            <a:spLocks noGrp="1"/>
          </p:cNvSpPr>
          <p:nvPr>
            <p:ph type="sldNum" sz="quarter" idx="12"/>
          </p:nvPr>
        </p:nvSpPr>
        <p:spPr/>
        <p:txBody>
          <a:bodyPr/>
          <a:lstStyle/>
          <a:p>
            <a:fld id="{B6A95138-A96E-2F42-A959-2EFD44FE4AB7}" type="slidenum">
              <a:rPr lang="en-US" smtClean="0"/>
              <a:pPr/>
              <a:t>29</a:t>
            </a:fld>
            <a:endParaRPr lang="en-US" dirty="0"/>
          </a:p>
        </p:txBody>
      </p:sp>
    </p:spTree>
    <p:extLst>
      <p:ext uri="{BB962C8B-B14F-4D97-AF65-F5344CB8AC3E}">
        <p14:creationId xmlns:p14="http://schemas.microsoft.com/office/powerpoint/2010/main" val="3554329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FCA5D-966E-1F48-9DEF-DF5480A2C270}"/>
              </a:ext>
            </a:extLst>
          </p:cNvPr>
          <p:cNvSpPr>
            <a:spLocks noGrp="1"/>
          </p:cNvSpPr>
          <p:nvPr>
            <p:ph type="title"/>
          </p:nvPr>
        </p:nvSpPr>
        <p:spPr>
          <a:xfrm>
            <a:off x="838200" y="203179"/>
            <a:ext cx="10515600" cy="1325563"/>
          </a:xfrm>
        </p:spPr>
        <p:txBody>
          <a:bodyPr/>
          <a:lstStyle/>
          <a:p>
            <a:r>
              <a:rPr lang="en-US" dirty="0"/>
              <a:t>Important Note</a:t>
            </a:r>
          </a:p>
        </p:txBody>
      </p:sp>
      <p:sp>
        <p:nvSpPr>
          <p:cNvPr id="3" name="Content Placeholder 2">
            <a:extLst>
              <a:ext uri="{FF2B5EF4-FFF2-40B4-BE49-F238E27FC236}">
                <a16:creationId xmlns:a16="http://schemas.microsoft.com/office/drawing/2014/main" id="{394DBDA5-1A46-EE43-AE7A-8875CBDCA667}"/>
              </a:ext>
            </a:extLst>
          </p:cNvPr>
          <p:cNvSpPr>
            <a:spLocks noGrp="1"/>
          </p:cNvSpPr>
          <p:nvPr>
            <p:ph idx="1"/>
          </p:nvPr>
        </p:nvSpPr>
        <p:spPr>
          <a:xfrm>
            <a:off x="838200" y="1528742"/>
            <a:ext cx="10515600" cy="4351338"/>
          </a:xfrm>
        </p:spPr>
        <p:txBody>
          <a:bodyPr/>
          <a:lstStyle/>
          <a:p>
            <a:r>
              <a:rPr lang="en-US" dirty="0"/>
              <a:t>I am not going to follow a specific textbook for this course.</a:t>
            </a:r>
          </a:p>
          <a:p>
            <a:endParaRPr lang="en-US" dirty="0"/>
          </a:p>
          <a:p>
            <a:r>
              <a:rPr lang="en-US" dirty="0"/>
              <a:t>I use several online resources to prepare my course and lecture materials.</a:t>
            </a:r>
          </a:p>
          <a:p>
            <a:endParaRPr lang="en-US" dirty="0"/>
          </a:p>
          <a:p>
            <a:r>
              <a:rPr lang="en-US" dirty="0"/>
              <a:t>I try my best to references the sources for all the materials I use as much as I can.</a:t>
            </a:r>
          </a:p>
          <a:p>
            <a:endParaRPr lang="en-US" dirty="0"/>
          </a:p>
          <a:p>
            <a:r>
              <a:rPr lang="en-US" dirty="0"/>
              <a:t>Let me know if you think I used a resource without referencing and I will include the reference in materials.</a:t>
            </a:r>
          </a:p>
        </p:txBody>
      </p:sp>
      <p:sp>
        <p:nvSpPr>
          <p:cNvPr id="4" name="Slide Number Placeholder 3">
            <a:extLst>
              <a:ext uri="{FF2B5EF4-FFF2-40B4-BE49-F238E27FC236}">
                <a16:creationId xmlns:a16="http://schemas.microsoft.com/office/drawing/2014/main" id="{A62EB8FA-1E98-8244-876F-BE9D248A669B}"/>
              </a:ext>
            </a:extLst>
          </p:cNvPr>
          <p:cNvSpPr>
            <a:spLocks noGrp="1"/>
          </p:cNvSpPr>
          <p:nvPr>
            <p:ph type="sldNum" sz="quarter" idx="12"/>
          </p:nvPr>
        </p:nvSpPr>
        <p:spPr/>
        <p:txBody>
          <a:bodyPr/>
          <a:lstStyle/>
          <a:p>
            <a:fld id="{B6A95138-A96E-2F42-A959-2EFD44FE4AB7}" type="slidenum">
              <a:rPr lang="en-US" smtClean="0"/>
              <a:pPr/>
              <a:t>3</a:t>
            </a:fld>
            <a:endParaRPr lang="en-US" dirty="0"/>
          </a:p>
        </p:txBody>
      </p:sp>
    </p:spTree>
    <p:extLst>
      <p:ext uri="{BB962C8B-B14F-4D97-AF65-F5344CB8AC3E}">
        <p14:creationId xmlns:p14="http://schemas.microsoft.com/office/powerpoint/2010/main" val="37699173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3D813-64AB-9E4E-8A3D-4217D1912B51}"/>
              </a:ext>
            </a:extLst>
          </p:cNvPr>
          <p:cNvSpPr>
            <a:spLocks noGrp="1"/>
          </p:cNvSpPr>
          <p:nvPr>
            <p:ph type="title"/>
          </p:nvPr>
        </p:nvSpPr>
        <p:spPr/>
        <p:txBody>
          <a:bodyPr/>
          <a:lstStyle/>
          <a:p>
            <a:r>
              <a:rPr lang="en-US" dirty="0"/>
              <a:t>Short video explaining Cloud Computing</a:t>
            </a:r>
          </a:p>
        </p:txBody>
      </p:sp>
      <p:sp>
        <p:nvSpPr>
          <p:cNvPr id="3" name="Content Placeholder 2">
            <a:extLst>
              <a:ext uri="{FF2B5EF4-FFF2-40B4-BE49-F238E27FC236}">
                <a16:creationId xmlns:a16="http://schemas.microsoft.com/office/drawing/2014/main" id="{866432F4-5A3C-044F-AB2A-EDD877BF30FE}"/>
              </a:ext>
            </a:extLst>
          </p:cNvPr>
          <p:cNvSpPr>
            <a:spLocks noGrp="1"/>
          </p:cNvSpPr>
          <p:nvPr>
            <p:ph idx="1"/>
          </p:nvPr>
        </p:nvSpPr>
        <p:spPr/>
        <p:txBody>
          <a:bodyPr/>
          <a:lstStyle/>
          <a:p>
            <a:r>
              <a:rPr lang="en-US" dirty="0"/>
              <a:t>Provider-independent Cloud Computing </a:t>
            </a:r>
            <a:r>
              <a:rPr lang="en-US" dirty="0">
                <a:solidFill>
                  <a:srgbClr val="FF0000"/>
                </a:solidFill>
              </a:rPr>
              <a:t>(3 minutes)</a:t>
            </a:r>
          </a:p>
          <a:p>
            <a:pPr marL="0" indent="0">
              <a:buNone/>
            </a:pPr>
            <a:r>
              <a:rPr lang="en-US" dirty="0">
                <a:hlinkClick r:id="rId3"/>
              </a:rPr>
              <a:t>https://www.youtube.com/watch?v=a0jfeP_WBms</a:t>
            </a:r>
            <a:endParaRPr lang="en-US" dirty="0"/>
          </a:p>
          <a:p>
            <a:pPr marL="0" indent="0">
              <a:buNone/>
            </a:pPr>
            <a:endParaRPr lang="en-US" dirty="0"/>
          </a:p>
          <a:p>
            <a:pPr marL="0" indent="0">
              <a:buNone/>
            </a:pPr>
            <a:r>
              <a:rPr lang="en-US" dirty="0"/>
              <a:t>Provided by </a:t>
            </a:r>
            <a:r>
              <a:rPr lang="en-US" dirty="0" err="1"/>
              <a:t>InfoClipz</a:t>
            </a:r>
            <a:r>
              <a:rPr lang="en-US" dirty="0"/>
              <a:t> videos: Information Technology explained 	in 3 minutes or less</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4660A364-EE73-8C4E-98E0-9B293A8ED73E}"/>
              </a:ext>
            </a:extLst>
          </p:cNvPr>
          <p:cNvSpPr>
            <a:spLocks noGrp="1"/>
          </p:cNvSpPr>
          <p:nvPr>
            <p:ph type="sldNum" sz="quarter" idx="12"/>
          </p:nvPr>
        </p:nvSpPr>
        <p:spPr/>
        <p:txBody>
          <a:bodyPr/>
          <a:lstStyle/>
          <a:p>
            <a:fld id="{B6A95138-A96E-2F42-A959-2EFD44FE4AB7}" type="slidenum">
              <a:rPr lang="en-US" smtClean="0"/>
              <a:pPr/>
              <a:t>30</a:t>
            </a:fld>
            <a:endParaRPr lang="en-US" dirty="0"/>
          </a:p>
        </p:txBody>
      </p:sp>
    </p:spTree>
    <p:extLst>
      <p:ext uri="{BB962C8B-B14F-4D97-AF65-F5344CB8AC3E}">
        <p14:creationId xmlns:p14="http://schemas.microsoft.com/office/powerpoint/2010/main" val="2671491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C37EF-D548-A543-B7E7-986D1C540BF7}"/>
              </a:ext>
            </a:extLst>
          </p:cNvPr>
          <p:cNvSpPr>
            <a:spLocks noGrp="1"/>
          </p:cNvSpPr>
          <p:nvPr>
            <p:ph type="title"/>
          </p:nvPr>
        </p:nvSpPr>
        <p:spPr/>
        <p:txBody>
          <a:bodyPr/>
          <a:lstStyle/>
          <a:p>
            <a:r>
              <a:rPr lang="en-US" dirty="0"/>
              <a:t>What can we use clouds for?</a:t>
            </a:r>
          </a:p>
        </p:txBody>
      </p:sp>
      <p:sp>
        <p:nvSpPr>
          <p:cNvPr id="3" name="Content Placeholder 2">
            <a:extLst>
              <a:ext uri="{FF2B5EF4-FFF2-40B4-BE49-F238E27FC236}">
                <a16:creationId xmlns:a16="http://schemas.microsoft.com/office/drawing/2014/main" id="{4A295DE6-AC5C-B84A-A97B-2D6C492B126F}"/>
              </a:ext>
            </a:extLst>
          </p:cNvPr>
          <p:cNvSpPr>
            <a:spLocks noGrp="1"/>
          </p:cNvSpPr>
          <p:nvPr>
            <p:ph idx="1"/>
          </p:nvPr>
        </p:nvSpPr>
        <p:spPr/>
        <p:txBody>
          <a:bodyPr/>
          <a:lstStyle/>
          <a:p>
            <a:r>
              <a:rPr lang="en-US" dirty="0"/>
              <a:t>Data storage</a:t>
            </a:r>
          </a:p>
          <a:p>
            <a:r>
              <a:rPr lang="en-US" dirty="0"/>
              <a:t>Data processing</a:t>
            </a:r>
          </a:p>
          <a:p>
            <a:r>
              <a:rPr lang="en-US" dirty="0"/>
              <a:t>Arbitrary computation or data intensive tasks</a:t>
            </a:r>
          </a:p>
          <a:p>
            <a:r>
              <a:rPr lang="en-US" dirty="0"/>
              <a:t>machine learning</a:t>
            </a:r>
          </a:p>
          <a:p>
            <a:r>
              <a:rPr lang="en-US" dirty="0"/>
              <a:t>Serving web traffic</a:t>
            </a:r>
          </a:p>
          <a:p>
            <a:r>
              <a:rPr lang="en-US" dirty="0"/>
              <a:t>Hosting software/services</a:t>
            </a:r>
          </a:p>
        </p:txBody>
      </p:sp>
      <p:sp>
        <p:nvSpPr>
          <p:cNvPr id="4" name="Slide Number Placeholder 3">
            <a:extLst>
              <a:ext uri="{FF2B5EF4-FFF2-40B4-BE49-F238E27FC236}">
                <a16:creationId xmlns:a16="http://schemas.microsoft.com/office/drawing/2014/main" id="{A05EF40E-E9E0-874F-9C6F-B6CE03938F98}"/>
              </a:ext>
            </a:extLst>
          </p:cNvPr>
          <p:cNvSpPr>
            <a:spLocks noGrp="1"/>
          </p:cNvSpPr>
          <p:nvPr>
            <p:ph type="sldNum" sz="quarter" idx="12"/>
          </p:nvPr>
        </p:nvSpPr>
        <p:spPr/>
        <p:txBody>
          <a:bodyPr/>
          <a:lstStyle/>
          <a:p>
            <a:fld id="{B6A95138-A96E-2F42-A959-2EFD44FE4AB7}" type="slidenum">
              <a:rPr lang="en-US" smtClean="0"/>
              <a:pPr/>
              <a:t>31</a:t>
            </a:fld>
            <a:endParaRPr lang="en-US" dirty="0"/>
          </a:p>
        </p:txBody>
      </p:sp>
    </p:spTree>
    <p:extLst>
      <p:ext uri="{BB962C8B-B14F-4D97-AF65-F5344CB8AC3E}">
        <p14:creationId xmlns:p14="http://schemas.microsoft.com/office/powerpoint/2010/main" val="19607413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D56A9-496C-C145-B9C0-27D5A78E7BC0}"/>
              </a:ext>
            </a:extLst>
          </p:cNvPr>
          <p:cNvSpPr>
            <a:spLocks noGrp="1"/>
          </p:cNvSpPr>
          <p:nvPr>
            <p:ph type="title"/>
          </p:nvPr>
        </p:nvSpPr>
        <p:spPr/>
        <p:txBody>
          <a:bodyPr/>
          <a:lstStyle/>
          <a:p>
            <a:r>
              <a:rPr lang="en-US" dirty="0"/>
              <a:t>Do you currently use cloud computing?</a:t>
            </a:r>
          </a:p>
        </p:txBody>
      </p:sp>
      <p:sp>
        <p:nvSpPr>
          <p:cNvPr id="3" name="Content Placeholder 2">
            <a:extLst>
              <a:ext uri="{FF2B5EF4-FFF2-40B4-BE49-F238E27FC236}">
                <a16:creationId xmlns:a16="http://schemas.microsoft.com/office/drawing/2014/main" id="{8CE663AC-2B61-1742-BCC5-35B7B081E578}"/>
              </a:ext>
            </a:extLst>
          </p:cNvPr>
          <p:cNvSpPr>
            <a:spLocks noGrp="1"/>
          </p:cNvSpPr>
          <p:nvPr>
            <p:ph idx="1"/>
          </p:nvPr>
        </p:nvSpPr>
        <p:spPr>
          <a:xfrm>
            <a:off x="585657" y="1825624"/>
            <a:ext cx="6222168" cy="4351338"/>
          </a:xfrm>
        </p:spPr>
        <p:txBody>
          <a:bodyPr/>
          <a:lstStyle/>
          <a:p>
            <a:r>
              <a:rPr lang="en-US" dirty="0"/>
              <a:t>The following services are considered cloud services:</a:t>
            </a:r>
          </a:p>
          <a:p>
            <a:pPr lvl="1"/>
            <a:r>
              <a:rPr lang="en-US" dirty="0"/>
              <a:t>Google Docs</a:t>
            </a:r>
          </a:p>
          <a:p>
            <a:pPr lvl="1"/>
            <a:r>
              <a:rPr lang="en-US" dirty="0"/>
              <a:t>Dropbox</a:t>
            </a:r>
          </a:p>
          <a:p>
            <a:pPr lvl="1"/>
            <a:r>
              <a:rPr lang="en-US" dirty="0"/>
              <a:t>GitHub</a:t>
            </a:r>
          </a:p>
          <a:p>
            <a:pPr lvl="1"/>
            <a:r>
              <a:rPr lang="en-US" dirty="0"/>
              <a:t>Skype</a:t>
            </a:r>
          </a:p>
          <a:p>
            <a:pPr lvl="1"/>
            <a:endParaRPr lang="en-US" dirty="0"/>
          </a:p>
        </p:txBody>
      </p:sp>
      <p:sp>
        <p:nvSpPr>
          <p:cNvPr id="4" name="Slide Number Placeholder 3">
            <a:extLst>
              <a:ext uri="{FF2B5EF4-FFF2-40B4-BE49-F238E27FC236}">
                <a16:creationId xmlns:a16="http://schemas.microsoft.com/office/drawing/2014/main" id="{DF4FD078-8ED3-244D-943F-86ADB0D72C0F}"/>
              </a:ext>
            </a:extLst>
          </p:cNvPr>
          <p:cNvSpPr>
            <a:spLocks noGrp="1"/>
          </p:cNvSpPr>
          <p:nvPr>
            <p:ph type="sldNum" sz="quarter" idx="12"/>
          </p:nvPr>
        </p:nvSpPr>
        <p:spPr/>
        <p:txBody>
          <a:bodyPr/>
          <a:lstStyle/>
          <a:p>
            <a:fld id="{B6A95138-A96E-2F42-A959-2EFD44FE4AB7}" type="slidenum">
              <a:rPr lang="en-US" smtClean="0"/>
              <a:pPr/>
              <a:t>32</a:t>
            </a:fld>
            <a:endParaRPr lang="en-US" dirty="0"/>
          </a:p>
        </p:txBody>
      </p:sp>
      <p:pic>
        <p:nvPicPr>
          <p:cNvPr id="5" name="Picture 4" descr=" Google – Mail, Drive Calendar etc., Twitter, Facebook and Flickr&#10;etc. are all examples of SaaS, with users able to acces...">
            <a:extLst>
              <a:ext uri="{FF2B5EF4-FFF2-40B4-BE49-F238E27FC236}">
                <a16:creationId xmlns:a16="http://schemas.microsoft.com/office/drawing/2014/main" id="{4BAAAD13-178E-3143-85C2-B0C06E7AE9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433" t="47512" r="27883"/>
          <a:stretch/>
        </p:blipFill>
        <p:spPr bwMode="auto">
          <a:xfrm>
            <a:off x="7618969" y="2036484"/>
            <a:ext cx="3620531" cy="3193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0761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8F23C-63A7-9D4A-A1BE-ADF51F2D4D8D}"/>
              </a:ext>
            </a:extLst>
          </p:cNvPr>
          <p:cNvSpPr>
            <a:spLocks noGrp="1"/>
          </p:cNvSpPr>
          <p:nvPr>
            <p:ph type="title"/>
          </p:nvPr>
        </p:nvSpPr>
        <p:spPr/>
        <p:txBody>
          <a:bodyPr/>
          <a:lstStyle/>
          <a:p>
            <a:r>
              <a:rPr lang="en-US" dirty="0"/>
              <a:t>Major Cloud Service Providers</a:t>
            </a:r>
          </a:p>
        </p:txBody>
      </p:sp>
      <p:sp>
        <p:nvSpPr>
          <p:cNvPr id="4" name="Slide Number Placeholder 3">
            <a:extLst>
              <a:ext uri="{FF2B5EF4-FFF2-40B4-BE49-F238E27FC236}">
                <a16:creationId xmlns:a16="http://schemas.microsoft.com/office/drawing/2014/main" id="{D5B5B559-60D4-7A4F-BA5E-7E709394F162}"/>
              </a:ext>
            </a:extLst>
          </p:cNvPr>
          <p:cNvSpPr>
            <a:spLocks noGrp="1"/>
          </p:cNvSpPr>
          <p:nvPr>
            <p:ph type="sldNum" sz="quarter" idx="12"/>
          </p:nvPr>
        </p:nvSpPr>
        <p:spPr/>
        <p:txBody>
          <a:bodyPr/>
          <a:lstStyle/>
          <a:p>
            <a:fld id="{B6A95138-A96E-2F42-A959-2EFD44FE4AB7}" type="slidenum">
              <a:rPr lang="en-US" smtClean="0"/>
              <a:pPr/>
              <a:t>33</a:t>
            </a:fld>
            <a:endParaRPr lang="en-US" dirty="0"/>
          </a:p>
        </p:txBody>
      </p:sp>
      <p:pic>
        <p:nvPicPr>
          <p:cNvPr id="4098" name="Picture 2" descr="Examples of Cloud Computing">
            <a:extLst>
              <a:ext uri="{FF2B5EF4-FFF2-40B4-BE49-F238E27FC236}">
                <a16:creationId xmlns:a16="http://schemas.microsoft.com/office/drawing/2014/main" id="{D7272C36-F36A-6944-BD3E-210D77E2208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59108" y="2365180"/>
            <a:ext cx="9473784" cy="3690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90484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534" y="206661"/>
            <a:ext cx="10515600" cy="1325563"/>
          </a:xfrm>
        </p:spPr>
        <p:txBody>
          <a:bodyPr/>
          <a:lstStyle/>
          <a:p>
            <a:r>
              <a:rPr lang="en-US" dirty="0"/>
              <a:t>Cloud Computing History</a:t>
            </a:r>
          </a:p>
        </p:txBody>
      </p:sp>
      <p:sp>
        <p:nvSpPr>
          <p:cNvPr id="3" name="Slide Number Placeholder 2">
            <a:extLst>
              <a:ext uri="{FF2B5EF4-FFF2-40B4-BE49-F238E27FC236}">
                <a16:creationId xmlns:a16="http://schemas.microsoft.com/office/drawing/2014/main" id="{B07272CE-E41F-934A-8953-C42513BFFF9A}"/>
              </a:ext>
            </a:extLst>
          </p:cNvPr>
          <p:cNvSpPr>
            <a:spLocks noGrp="1"/>
          </p:cNvSpPr>
          <p:nvPr>
            <p:ph type="sldNum" sz="quarter" idx="12"/>
          </p:nvPr>
        </p:nvSpPr>
        <p:spPr/>
        <p:txBody>
          <a:bodyPr/>
          <a:lstStyle/>
          <a:p>
            <a:fld id="{B6A95138-A96E-2F42-A959-2EFD44FE4AB7}" type="slidenum">
              <a:rPr lang="en-US" smtClean="0"/>
              <a:pPr/>
              <a:t>34</a:t>
            </a:fld>
            <a:endParaRPr lang="en-US" dirty="0"/>
          </a:p>
        </p:txBody>
      </p:sp>
      <p:pic>
        <p:nvPicPr>
          <p:cNvPr id="1026" name="Picture 2">
            <a:extLst>
              <a:ext uri="{FF2B5EF4-FFF2-40B4-BE49-F238E27FC236}">
                <a16:creationId xmlns:a16="http://schemas.microsoft.com/office/drawing/2014/main" id="{77940AC0-F79B-9F47-B010-B75C16DE9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78250"/>
            <a:ext cx="12192000" cy="514985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65BBAC6D-3A8B-B547-8725-89277547093A}"/>
              </a:ext>
            </a:extLst>
          </p:cNvPr>
          <p:cNvSpPr/>
          <p:nvPr/>
        </p:nvSpPr>
        <p:spPr>
          <a:xfrm>
            <a:off x="9045146" y="4032354"/>
            <a:ext cx="1642841" cy="76449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F0E48F9-A870-5F42-BA56-06A27BA4DB66}"/>
              </a:ext>
            </a:extLst>
          </p:cNvPr>
          <p:cNvSpPr/>
          <p:nvPr/>
        </p:nvSpPr>
        <p:spPr>
          <a:xfrm>
            <a:off x="10141927" y="2835913"/>
            <a:ext cx="1642841" cy="76449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DAA9701-AAD8-3340-B6A7-71BCF82298BA}"/>
              </a:ext>
            </a:extLst>
          </p:cNvPr>
          <p:cNvSpPr/>
          <p:nvPr/>
        </p:nvSpPr>
        <p:spPr>
          <a:xfrm>
            <a:off x="4115880" y="2400040"/>
            <a:ext cx="2824566" cy="76449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0116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136CD-4E6D-3C4F-B9C5-4BE0B45BB6A9}"/>
              </a:ext>
            </a:extLst>
          </p:cNvPr>
          <p:cNvSpPr>
            <a:spLocks noGrp="1"/>
          </p:cNvSpPr>
          <p:nvPr>
            <p:ph type="title"/>
          </p:nvPr>
        </p:nvSpPr>
        <p:spPr/>
        <p:txBody>
          <a:bodyPr/>
          <a:lstStyle/>
          <a:p>
            <a:r>
              <a:rPr lang="en-US" dirty="0"/>
              <a:t>Motivation for Cloud Computing</a:t>
            </a:r>
          </a:p>
        </p:txBody>
      </p:sp>
      <p:sp>
        <p:nvSpPr>
          <p:cNvPr id="3" name="Content Placeholder 2">
            <a:extLst>
              <a:ext uri="{FF2B5EF4-FFF2-40B4-BE49-F238E27FC236}">
                <a16:creationId xmlns:a16="http://schemas.microsoft.com/office/drawing/2014/main" id="{5E57DAF0-4100-4A4E-A4B0-3205270BB9C2}"/>
              </a:ext>
            </a:extLst>
          </p:cNvPr>
          <p:cNvSpPr>
            <a:spLocks noGrp="1"/>
          </p:cNvSpPr>
          <p:nvPr>
            <p:ph idx="1"/>
          </p:nvPr>
        </p:nvSpPr>
        <p:spPr/>
        <p:txBody>
          <a:bodyPr/>
          <a:lstStyle/>
          <a:p>
            <a:r>
              <a:rPr lang="en-US" dirty="0"/>
              <a:t>Massive amounts of data</a:t>
            </a:r>
          </a:p>
          <a:p>
            <a:r>
              <a:rPr lang="en-US" dirty="0"/>
              <a:t>Limitations of local compute resources</a:t>
            </a:r>
          </a:p>
          <a:p>
            <a:pPr lvl="1"/>
            <a:r>
              <a:rPr lang="en-US" dirty="0"/>
              <a:t>1GB dataset can be processed by your laptop, but what about 1 petabyte.</a:t>
            </a:r>
          </a:p>
          <a:p>
            <a:r>
              <a:rPr lang="en-US" dirty="0"/>
              <a:t>Scalability</a:t>
            </a:r>
          </a:p>
          <a:p>
            <a:pPr lvl="1"/>
            <a:r>
              <a:rPr lang="en-US" dirty="0"/>
              <a:t>Every month your data scales by 2x. What now?</a:t>
            </a:r>
          </a:p>
          <a:p>
            <a:r>
              <a:rPr lang="en-US" dirty="0"/>
              <a:t>Availability</a:t>
            </a:r>
          </a:p>
          <a:p>
            <a:pPr lvl="1"/>
            <a:r>
              <a:rPr lang="en-US" dirty="0"/>
              <a:t>Your customers / clients want 99.99% uptime</a:t>
            </a:r>
          </a:p>
          <a:p>
            <a:r>
              <a:rPr lang="en-US" dirty="0"/>
              <a:t>Distribution</a:t>
            </a:r>
          </a:p>
          <a:p>
            <a:pPr lvl="1"/>
            <a:r>
              <a:rPr lang="en-US" dirty="0"/>
              <a:t>Availability in multiple geographic regions</a:t>
            </a:r>
          </a:p>
        </p:txBody>
      </p:sp>
      <p:sp>
        <p:nvSpPr>
          <p:cNvPr id="4" name="Slide Number Placeholder 3">
            <a:extLst>
              <a:ext uri="{FF2B5EF4-FFF2-40B4-BE49-F238E27FC236}">
                <a16:creationId xmlns:a16="http://schemas.microsoft.com/office/drawing/2014/main" id="{D73F394D-F0EF-8145-A0AD-028A05CB89E9}"/>
              </a:ext>
            </a:extLst>
          </p:cNvPr>
          <p:cNvSpPr>
            <a:spLocks noGrp="1"/>
          </p:cNvSpPr>
          <p:nvPr>
            <p:ph type="sldNum" sz="quarter" idx="12"/>
          </p:nvPr>
        </p:nvSpPr>
        <p:spPr/>
        <p:txBody>
          <a:bodyPr/>
          <a:lstStyle/>
          <a:p>
            <a:fld id="{B6A95138-A96E-2F42-A959-2EFD44FE4AB7}" type="slidenum">
              <a:rPr lang="en-US" smtClean="0"/>
              <a:pPr/>
              <a:t>35</a:t>
            </a:fld>
            <a:endParaRPr lang="en-US" dirty="0"/>
          </a:p>
        </p:txBody>
      </p:sp>
    </p:spTree>
    <p:extLst>
      <p:ext uri="{BB962C8B-B14F-4D97-AF65-F5344CB8AC3E}">
        <p14:creationId xmlns:p14="http://schemas.microsoft.com/office/powerpoint/2010/main" val="41341446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63DC6-4D41-C54C-A9EA-EC8D9604FB73}"/>
              </a:ext>
            </a:extLst>
          </p:cNvPr>
          <p:cNvSpPr>
            <a:spLocks noGrp="1"/>
          </p:cNvSpPr>
          <p:nvPr>
            <p:ph type="title"/>
          </p:nvPr>
        </p:nvSpPr>
        <p:spPr/>
        <p:txBody>
          <a:bodyPr/>
          <a:lstStyle/>
          <a:p>
            <a:r>
              <a:rPr lang="en-US" dirty="0"/>
              <a:t>Benefits of using Cloud Computing</a:t>
            </a:r>
          </a:p>
        </p:txBody>
      </p:sp>
      <p:sp>
        <p:nvSpPr>
          <p:cNvPr id="4" name="Slide Number Placeholder 3">
            <a:extLst>
              <a:ext uri="{FF2B5EF4-FFF2-40B4-BE49-F238E27FC236}">
                <a16:creationId xmlns:a16="http://schemas.microsoft.com/office/drawing/2014/main" id="{F98B02FE-2C03-3040-9AFF-C2F6B5BF194D}"/>
              </a:ext>
            </a:extLst>
          </p:cNvPr>
          <p:cNvSpPr>
            <a:spLocks noGrp="1"/>
          </p:cNvSpPr>
          <p:nvPr>
            <p:ph type="sldNum" sz="quarter" idx="12"/>
          </p:nvPr>
        </p:nvSpPr>
        <p:spPr/>
        <p:txBody>
          <a:bodyPr/>
          <a:lstStyle/>
          <a:p>
            <a:fld id="{B6A95138-A96E-2F42-A959-2EFD44FE4AB7}" type="slidenum">
              <a:rPr lang="en-US" smtClean="0"/>
              <a:pPr/>
              <a:t>36</a:t>
            </a:fld>
            <a:endParaRPr lang="en-US" dirty="0"/>
          </a:p>
        </p:txBody>
      </p:sp>
      <p:pic>
        <p:nvPicPr>
          <p:cNvPr id="5" name="Content Placeholder 1">
            <a:extLst>
              <a:ext uri="{FF2B5EF4-FFF2-40B4-BE49-F238E27FC236}">
                <a16:creationId xmlns:a16="http://schemas.microsoft.com/office/drawing/2014/main" id="{60FAAABE-32F7-AE4E-85D5-DB440E660C9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909367" y="1825625"/>
            <a:ext cx="6373265" cy="4351338"/>
          </a:xfrm>
        </p:spPr>
      </p:pic>
    </p:spTree>
    <p:extLst>
      <p:ext uri="{BB962C8B-B14F-4D97-AF65-F5344CB8AC3E}">
        <p14:creationId xmlns:p14="http://schemas.microsoft.com/office/powerpoint/2010/main" val="29351203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2EF4D-0C08-6B4F-A40B-C053CA4EEE3B}"/>
              </a:ext>
            </a:extLst>
          </p:cNvPr>
          <p:cNvSpPr>
            <a:spLocks noGrp="1"/>
          </p:cNvSpPr>
          <p:nvPr>
            <p:ph type="title"/>
          </p:nvPr>
        </p:nvSpPr>
        <p:spPr/>
        <p:txBody>
          <a:bodyPr/>
          <a:lstStyle/>
          <a:p>
            <a:r>
              <a:rPr lang="en-US" dirty="0"/>
              <a:t>Topics covered in ICS 432 </a:t>
            </a:r>
          </a:p>
        </p:txBody>
      </p:sp>
      <p:sp>
        <p:nvSpPr>
          <p:cNvPr id="3" name="Content Placeholder 2">
            <a:extLst>
              <a:ext uri="{FF2B5EF4-FFF2-40B4-BE49-F238E27FC236}">
                <a16:creationId xmlns:a16="http://schemas.microsoft.com/office/drawing/2014/main" id="{790E3060-6F26-0048-8A2C-4F6D798BE88F}"/>
              </a:ext>
            </a:extLst>
          </p:cNvPr>
          <p:cNvSpPr>
            <a:spLocks noGrp="1"/>
          </p:cNvSpPr>
          <p:nvPr>
            <p:ph idx="1"/>
          </p:nvPr>
        </p:nvSpPr>
        <p:spPr>
          <a:xfrm>
            <a:off x="838200" y="1825625"/>
            <a:ext cx="10515600" cy="3335922"/>
          </a:xfrm>
        </p:spPr>
        <p:txBody>
          <a:bodyPr/>
          <a:lstStyle/>
          <a:p>
            <a:r>
              <a:rPr lang="en-US" dirty="0"/>
              <a:t>Basic concepts in the field of distributed computing, including distributed operating systems and distributed programming models.</a:t>
            </a:r>
          </a:p>
          <a:p>
            <a:endParaRPr lang="en-US" dirty="0"/>
          </a:p>
          <a:p>
            <a:r>
              <a:rPr lang="en-US" dirty="0"/>
              <a:t>Study of cloud computing and its enabling technologies and main building blocks. </a:t>
            </a:r>
          </a:p>
          <a:p>
            <a:endParaRPr lang="en-US" dirty="0"/>
          </a:p>
          <a:p>
            <a:r>
              <a:rPr lang="en-US" dirty="0"/>
              <a:t>Hands-on experience through projects utilizing public cloud infrastructures including:</a:t>
            </a:r>
          </a:p>
          <a:p>
            <a:pPr lvl="1"/>
            <a:r>
              <a:rPr lang="en-US" dirty="0"/>
              <a:t>Amazon Web Services (</a:t>
            </a:r>
            <a:r>
              <a:rPr lang="en-US" dirty="0">
                <a:solidFill>
                  <a:srgbClr val="FF0000"/>
                </a:solidFill>
              </a:rPr>
              <a:t>AWS</a:t>
            </a:r>
            <a:r>
              <a:rPr lang="en-US" dirty="0"/>
              <a:t>), and </a:t>
            </a:r>
          </a:p>
          <a:p>
            <a:pPr lvl="1"/>
            <a:r>
              <a:rPr lang="en-US" dirty="0"/>
              <a:t>Google Cloud Platform (</a:t>
            </a:r>
            <a:r>
              <a:rPr lang="en-US" dirty="0">
                <a:solidFill>
                  <a:srgbClr val="FF0000"/>
                </a:solidFill>
              </a:rPr>
              <a:t>GCP</a:t>
            </a:r>
            <a:r>
              <a:rPr lang="en-US" dirty="0"/>
              <a:t>).</a:t>
            </a:r>
          </a:p>
        </p:txBody>
      </p:sp>
      <p:sp>
        <p:nvSpPr>
          <p:cNvPr id="5" name="Slide Number Placeholder 4">
            <a:extLst>
              <a:ext uri="{FF2B5EF4-FFF2-40B4-BE49-F238E27FC236}">
                <a16:creationId xmlns:a16="http://schemas.microsoft.com/office/drawing/2014/main" id="{7677A059-AE04-8F44-9453-3D6916419E6F}"/>
              </a:ext>
            </a:extLst>
          </p:cNvPr>
          <p:cNvSpPr>
            <a:spLocks noGrp="1"/>
          </p:cNvSpPr>
          <p:nvPr>
            <p:ph type="sldNum" sz="quarter" idx="12"/>
          </p:nvPr>
        </p:nvSpPr>
        <p:spPr/>
        <p:txBody>
          <a:bodyPr/>
          <a:lstStyle/>
          <a:p>
            <a:fld id="{B6A95138-A96E-2F42-A959-2EFD44FE4AB7}" type="slidenum">
              <a:rPr lang="en-US" smtClean="0"/>
              <a:pPr/>
              <a:t>37</a:t>
            </a:fld>
            <a:endParaRPr lang="en-US" dirty="0"/>
          </a:p>
        </p:txBody>
      </p:sp>
    </p:spTree>
    <p:extLst>
      <p:ext uri="{BB962C8B-B14F-4D97-AF65-F5344CB8AC3E}">
        <p14:creationId xmlns:p14="http://schemas.microsoft.com/office/powerpoint/2010/main" val="13928873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42089-15FB-484E-A083-40AD9B0996F2}"/>
              </a:ext>
            </a:extLst>
          </p:cNvPr>
          <p:cNvSpPr>
            <a:spLocks noGrp="1"/>
          </p:cNvSpPr>
          <p:nvPr>
            <p:ph type="title"/>
          </p:nvPr>
        </p:nvSpPr>
        <p:spPr>
          <a:xfrm>
            <a:off x="643328" y="136525"/>
            <a:ext cx="10515600" cy="1325563"/>
          </a:xfrm>
        </p:spPr>
        <p:txBody>
          <a:bodyPr/>
          <a:lstStyle/>
          <a:p>
            <a:r>
              <a:rPr lang="en-US" dirty="0"/>
              <a:t>Topics covered in ICS 432  (continued)</a:t>
            </a:r>
          </a:p>
        </p:txBody>
      </p:sp>
      <p:sp>
        <p:nvSpPr>
          <p:cNvPr id="3" name="Content Placeholder 2">
            <a:extLst>
              <a:ext uri="{FF2B5EF4-FFF2-40B4-BE49-F238E27FC236}">
                <a16:creationId xmlns:a16="http://schemas.microsoft.com/office/drawing/2014/main" id="{BDDF8F98-D106-DC47-B1C3-B73E7EB620F5}"/>
              </a:ext>
            </a:extLst>
          </p:cNvPr>
          <p:cNvSpPr>
            <a:spLocks noGrp="1"/>
          </p:cNvSpPr>
          <p:nvPr>
            <p:ph idx="1"/>
          </p:nvPr>
        </p:nvSpPr>
        <p:spPr>
          <a:xfrm>
            <a:off x="838200" y="1525821"/>
            <a:ext cx="4720389" cy="2476553"/>
          </a:xfrm>
        </p:spPr>
        <p:txBody>
          <a:bodyPr/>
          <a:lstStyle/>
          <a:p>
            <a:pPr marL="0" indent="0">
              <a:buNone/>
            </a:pPr>
            <a:r>
              <a:rPr lang="en-US" b="1" dirty="0"/>
              <a:t>Theoretical Background:</a:t>
            </a:r>
          </a:p>
          <a:p>
            <a:pPr lvl="1"/>
            <a:r>
              <a:rPr lang="en-US" dirty="0"/>
              <a:t>Operating Systems</a:t>
            </a:r>
          </a:p>
          <a:p>
            <a:pPr lvl="1"/>
            <a:r>
              <a:rPr lang="en-US" dirty="0"/>
              <a:t>Distributed Systems</a:t>
            </a:r>
          </a:p>
          <a:p>
            <a:pPr lvl="1"/>
            <a:r>
              <a:rPr lang="en-US" dirty="0"/>
              <a:t>Virtualization</a:t>
            </a:r>
          </a:p>
          <a:p>
            <a:pPr lvl="1"/>
            <a:r>
              <a:rPr lang="en-US" dirty="0"/>
              <a:t>Cloud Computing concepts</a:t>
            </a:r>
          </a:p>
          <a:p>
            <a:pPr lvl="1"/>
            <a:endParaRPr lang="en-US" dirty="0"/>
          </a:p>
          <a:p>
            <a:endParaRPr lang="en-US" dirty="0"/>
          </a:p>
        </p:txBody>
      </p:sp>
      <p:sp>
        <p:nvSpPr>
          <p:cNvPr id="4" name="Slide Number Placeholder 3">
            <a:extLst>
              <a:ext uri="{FF2B5EF4-FFF2-40B4-BE49-F238E27FC236}">
                <a16:creationId xmlns:a16="http://schemas.microsoft.com/office/drawing/2014/main" id="{A40AF2D5-9170-8748-BC67-C11EC495F25F}"/>
              </a:ext>
            </a:extLst>
          </p:cNvPr>
          <p:cNvSpPr>
            <a:spLocks noGrp="1"/>
          </p:cNvSpPr>
          <p:nvPr>
            <p:ph type="sldNum" sz="quarter" idx="12"/>
          </p:nvPr>
        </p:nvSpPr>
        <p:spPr/>
        <p:txBody>
          <a:bodyPr/>
          <a:lstStyle/>
          <a:p>
            <a:fld id="{B6A95138-A96E-2F42-A959-2EFD44FE4AB7}" type="slidenum">
              <a:rPr lang="en-US" smtClean="0"/>
              <a:pPr/>
              <a:t>38</a:t>
            </a:fld>
            <a:endParaRPr lang="en-US" dirty="0"/>
          </a:p>
        </p:txBody>
      </p:sp>
      <p:sp>
        <p:nvSpPr>
          <p:cNvPr id="5" name="TextBox 4">
            <a:extLst>
              <a:ext uri="{FF2B5EF4-FFF2-40B4-BE49-F238E27FC236}">
                <a16:creationId xmlns:a16="http://schemas.microsoft.com/office/drawing/2014/main" id="{A7F2B444-011B-FD4E-80CE-8A8EE7663243}"/>
              </a:ext>
            </a:extLst>
          </p:cNvPr>
          <p:cNvSpPr txBox="1"/>
          <p:nvPr/>
        </p:nvSpPr>
        <p:spPr>
          <a:xfrm>
            <a:off x="5662100" y="1332097"/>
            <a:ext cx="5896999" cy="3477875"/>
          </a:xfrm>
          <a:prstGeom prst="rect">
            <a:avLst/>
          </a:prstGeom>
          <a:noFill/>
        </p:spPr>
        <p:txBody>
          <a:bodyPr wrap="none" rtlCol="0">
            <a:spAutoFit/>
          </a:bodyPr>
          <a:lstStyle/>
          <a:p>
            <a:pPr lvl="1"/>
            <a:r>
              <a:rPr lang="en-US" sz="2800" b="1" dirty="0"/>
              <a:t>Cloud Computing Topics</a:t>
            </a:r>
            <a:r>
              <a:rPr lang="en-US" sz="2800" dirty="0"/>
              <a:t>:</a:t>
            </a:r>
          </a:p>
          <a:p>
            <a:pPr marL="742950" lvl="1" indent="-285750">
              <a:buFont typeface="Arial" panose="020B0604020202020204" pitchFamily="34" charset="0"/>
              <a:buChar char="•"/>
            </a:pPr>
            <a:r>
              <a:rPr lang="en-US" sz="2400" dirty="0"/>
              <a:t>Security &amp; Networking in the cloud</a:t>
            </a:r>
          </a:p>
          <a:p>
            <a:pPr marL="742950" lvl="1" indent="-285750">
              <a:buFont typeface="Arial" panose="020B0604020202020204" pitchFamily="34" charset="0"/>
              <a:buChar char="•"/>
            </a:pPr>
            <a:r>
              <a:rPr lang="en-US" sz="2400" dirty="0"/>
              <a:t>Compute in the cloud</a:t>
            </a:r>
          </a:p>
          <a:p>
            <a:pPr marL="742950" lvl="1" indent="-285750">
              <a:buFont typeface="Arial" panose="020B0604020202020204" pitchFamily="34" charset="0"/>
              <a:buChar char="•"/>
            </a:pPr>
            <a:r>
              <a:rPr lang="en-US" sz="2400" dirty="0"/>
              <a:t>Storage in the cloud</a:t>
            </a:r>
          </a:p>
          <a:p>
            <a:pPr marL="742950" lvl="1" indent="-285750">
              <a:buFont typeface="Arial" panose="020B0604020202020204" pitchFamily="34" charset="0"/>
              <a:buChar char="•"/>
            </a:pPr>
            <a:r>
              <a:rPr lang="en-US" sz="2400" dirty="0"/>
              <a:t>Cloud Databases (relational and NoSQL)</a:t>
            </a:r>
          </a:p>
          <a:p>
            <a:pPr marL="742950" lvl="1" indent="-285750">
              <a:buFont typeface="Arial" panose="020B0604020202020204" pitchFamily="34" charset="0"/>
              <a:buChar char="•"/>
            </a:pPr>
            <a:r>
              <a:rPr lang="en-US" sz="2400" dirty="0"/>
              <a:t>Web services and APIs</a:t>
            </a:r>
          </a:p>
          <a:p>
            <a:pPr marL="742950" lvl="1" indent="-285750">
              <a:buFont typeface="Arial" panose="020B0604020202020204" pitchFamily="34" charset="0"/>
              <a:buChar char="•"/>
            </a:pPr>
            <a:r>
              <a:rPr lang="en-US" sz="2400" dirty="0"/>
              <a:t>Containers</a:t>
            </a:r>
          </a:p>
          <a:p>
            <a:pPr marL="742950" lvl="1" indent="-285750">
              <a:buFont typeface="Arial" panose="020B0604020202020204" pitchFamily="34" charset="0"/>
              <a:buChar char="•"/>
            </a:pPr>
            <a:r>
              <a:rPr lang="en-US" sz="2400" dirty="0"/>
              <a:t>Auto scaling</a:t>
            </a:r>
          </a:p>
          <a:p>
            <a:pPr marL="742950" lvl="1" indent="-285750">
              <a:buFont typeface="Arial" panose="020B0604020202020204" pitchFamily="34" charset="0"/>
              <a:buChar char="•"/>
            </a:pPr>
            <a:endParaRPr lang="en-US" sz="2400" dirty="0"/>
          </a:p>
        </p:txBody>
      </p:sp>
      <p:sp>
        <p:nvSpPr>
          <p:cNvPr id="8" name="TextBox 7">
            <a:extLst>
              <a:ext uri="{FF2B5EF4-FFF2-40B4-BE49-F238E27FC236}">
                <a16:creationId xmlns:a16="http://schemas.microsoft.com/office/drawing/2014/main" id="{29BFA275-60AC-714E-9BEF-8C1B7165DD77}"/>
              </a:ext>
            </a:extLst>
          </p:cNvPr>
          <p:cNvSpPr txBox="1"/>
          <p:nvPr/>
        </p:nvSpPr>
        <p:spPr>
          <a:xfrm>
            <a:off x="6304547" y="4690557"/>
            <a:ext cx="3176337" cy="369332"/>
          </a:xfrm>
          <a:prstGeom prst="rect">
            <a:avLst/>
          </a:prstGeom>
          <a:noFill/>
          <a:ln w="44450">
            <a:solidFill>
              <a:schemeClr val="tx1"/>
            </a:solidFill>
          </a:ln>
        </p:spPr>
        <p:txBody>
          <a:bodyPr wrap="square" rtlCol="0">
            <a:spAutoFit/>
          </a:bodyPr>
          <a:lstStyle/>
          <a:p>
            <a:r>
              <a:rPr lang="en-US" dirty="0"/>
              <a:t>Provider-independent Concepts</a:t>
            </a:r>
          </a:p>
        </p:txBody>
      </p:sp>
      <p:sp>
        <p:nvSpPr>
          <p:cNvPr id="9" name="TextBox 8">
            <a:extLst>
              <a:ext uri="{FF2B5EF4-FFF2-40B4-BE49-F238E27FC236}">
                <a16:creationId xmlns:a16="http://schemas.microsoft.com/office/drawing/2014/main" id="{02C96C2E-F595-F443-98C8-C175BFFB9618}"/>
              </a:ext>
            </a:extLst>
          </p:cNvPr>
          <p:cNvSpPr txBox="1"/>
          <p:nvPr/>
        </p:nvSpPr>
        <p:spPr>
          <a:xfrm>
            <a:off x="6304546" y="5213829"/>
            <a:ext cx="5666875" cy="369332"/>
          </a:xfrm>
          <a:prstGeom prst="rect">
            <a:avLst/>
          </a:prstGeom>
          <a:noFill/>
          <a:ln w="44450">
            <a:solidFill>
              <a:schemeClr val="tx1"/>
            </a:solidFill>
          </a:ln>
        </p:spPr>
        <p:txBody>
          <a:bodyPr wrap="square" rtlCol="0">
            <a:spAutoFit/>
          </a:bodyPr>
          <a:lstStyle/>
          <a:p>
            <a:r>
              <a:rPr lang="en-US" dirty="0">
                <a:solidFill>
                  <a:srgbClr val="FF0000"/>
                </a:solidFill>
              </a:rPr>
              <a:t>AWS Cloud: </a:t>
            </a:r>
            <a:r>
              <a:rPr lang="en-US" dirty="0"/>
              <a:t>AWS Academy Cloud Foundations course</a:t>
            </a:r>
          </a:p>
        </p:txBody>
      </p:sp>
      <p:sp>
        <p:nvSpPr>
          <p:cNvPr id="10" name="TextBox 9">
            <a:extLst>
              <a:ext uri="{FF2B5EF4-FFF2-40B4-BE49-F238E27FC236}">
                <a16:creationId xmlns:a16="http://schemas.microsoft.com/office/drawing/2014/main" id="{00558E33-7AE0-AC4F-BE83-729D0F5B30C1}"/>
              </a:ext>
            </a:extLst>
          </p:cNvPr>
          <p:cNvSpPr txBox="1"/>
          <p:nvPr/>
        </p:nvSpPr>
        <p:spPr>
          <a:xfrm>
            <a:off x="6280483" y="5785089"/>
            <a:ext cx="5690938" cy="369332"/>
          </a:xfrm>
          <a:prstGeom prst="rect">
            <a:avLst/>
          </a:prstGeom>
          <a:noFill/>
          <a:ln w="50800">
            <a:solidFill>
              <a:schemeClr val="tx1"/>
            </a:solidFill>
          </a:ln>
        </p:spPr>
        <p:txBody>
          <a:bodyPr wrap="square" rtlCol="0">
            <a:spAutoFit/>
          </a:bodyPr>
          <a:lstStyle/>
          <a:p>
            <a:r>
              <a:rPr lang="en-US" dirty="0">
                <a:solidFill>
                  <a:srgbClr val="FF0000"/>
                </a:solidFill>
              </a:rPr>
              <a:t>GCP cloud: </a:t>
            </a:r>
            <a:r>
              <a:rPr lang="en-US" dirty="0"/>
              <a:t>Google Cloud Computing Foundations Course</a:t>
            </a:r>
          </a:p>
        </p:txBody>
      </p:sp>
    </p:spTree>
    <p:extLst>
      <p:ext uri="{BB962C8B-B14F-4D97-AF65-F5344CB8AC3E}">
        <p14:creationId xmlns:p14="http://schemas.microsoft.com/office/powerpoint/2010/main" val="34719830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2EDC4-BBC9-A34B-B07F-B774B7F62572}"/>
              </a:ext>
            </a:extLst>
          </p:cNvPr>
          <p:cNvSpPr>
            <a:spLocks noGrp="1"/>
          </p:cNvSpPr>
          <p:nvPr>
            <p:ph type="title"/>
          </p:nvPr>
        </p:nvSpPr>
        <p:spPr/>
        <p:txBody>
          <a:bodyPr/>
          <a:lstStyle/>
          <a:p>
            <a:r>
              <a:rPr lang="en-US" dirty="0"/>
              <a:t>Hands-on Practice in ICS 432</a:t>
            </a:r>
          </a:p>
        </p:txBody>
      </p:sp>
      <p:sp>
        <p:nvSpPr>
          <p:cNvPr id="3" name="Content Placeholder 2">
            <a:extLst>
              <a:ext uri="{FF2B5EF4-FFF2-40B4-BE49-F238E27FC236}">
                <a16:creationId xmlns:a16="http://schemas.microsoft.com/office/drawing/2014/main" id="{0D50D3FA-DFA7-4C47-A03A-14D10EC661B7}"/>
              </a:ext>
            </a:extLst>
          </p:cNvPr>
          <p:cNvSpPr>
            <a:spLocks noGrp="1"/>
          </p:cNvSpPr>
          <p:nvPr>
            <p:ph idx="1"/>
          </p:nvPr>
        </p:nvSpPr>
        <p:spPr>
          <a:xfrm>
            <a:off x="838200" y="1690688"/>
            <a:ext cx="10515600" cy="4351338"/>
          </a:xfrm>
        </p:spPr>
        <p:txBody>
          <a:bodyPr/>
          <a:lstStyle/>
          <a:p>
            <a:r>
              <a:rPr lang="en-US" dirty="0"/>
              <a:t>We will practice the Cloud Computing Concepts using the two major cloud provided</a:t>
            </a:r>
          </a:p>
          <a:p>
            <a:endParaRPr lang="en-US" dirty="0"/>
          </a:p>
          <a:p>
            <a:pPr lvl="1"/>
            <a:r>
              <a:rPr lang="en-US" dirty="0"/>
              <a:t>Amazon Web Services (AWS)</a:t>
            </a:r>
          </a:p>
          <a:p>
            <a:pPr lvl="1"/>
            <a:endParaRPr lang="en-US" dirty="0"/>
          </a:p>
          <a:p>
            <a:pPr lvl="1"/>
            <a:endParaRPr lang="en-US" dirty="0"/>
          </a:p>
          <a:p>
            <a:pPr lvl="1"/>
            <a:r>
              <a:rPr lang="en-US" dirty="0"/>
              <a:t>Google Cloud Platform (GCP)</a:t>
            </a:r>
          </a:p>
        </p:txBody>
      </p:sp>
      <p:sp>
        <p:nvSpPr>
          <p:cNvPr id="4" name="Slide Number Placeholder 3">
            <a:extLst>
              <a:ext uri="{FF2B5EF4-FFF2-40B4-BE49-F238E27FC236}">
                <a16:creationId xmlns:a16="http://schemas.microsoft.com/office/drawing/2014/main" id="{17784892-CB11-5D42-B498-F9E81D7D18C6}"/>
              </a:ext>
            </a:extLst>
          </p:cNvPr>
          <p:cNvSpPr>
            <a:spLocks noGrp="1"/>
          </p:cNvSpPr>
          <p:nvPr>
            <p:ph type="sldNum" sz="quarter" idx="12"/>
          </p:nvPr>
        </p:nvSpPr>
        <p:spPr/>
        <p:txBody>
          <a:bodyPr/>
          <a:lstStyle/>
          <a:p>
            <a:fld id="{B6A95138-A96E-2F42-A959-2EFD44FE4AB7}" type="slidenum">
              <a:rPr lang="en-US" smtClean="0"/>
              <a:pPr/>
              <a:t>39</a:t>
            </a:fld>
            <a:endParaRPr lang="en-US" dirty="0"/>
          </a:p>
        </p:txBody>
      </p:sp>
      <p:pic>
        <p:nvPicPr>
          <p:cNvPr id="2050" name="Picture 2" descr="An Introduction to Amazon Web Services (AWS) | Zarantech">
            <a:extLst>
              <a:ext uri="{FF2B5EF4-FFF2-40B4-BE49-F238E27FC236}">
                <a16:creationId xmlns:a16="http://schemas.microsoft.com/office/drawing/2014/main" id="{8040D6F3-230B-6845-8F9A-CF9C2E7C31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0223" y="2557568"/>
            <a:ext cx="3657600" cy="127991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oogle Cloud Platform – The Cloud People">
            <a:extLst>
              <a:ext uri="{FF2B5EF4-FFF2-40B4-BE49-F238E27FC236}">
                <a16:creationId xmlns:a16="http://schemas.microsoft.com/office/drawing/2014/main" id="{9AAD5734-DA20-E148-8E84-EAEC7783B9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4764323"/>
            <a:ext cx="7620000" cy="82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283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Today’s Topics</a:t>
            </a:r>
            <a:endParaRPr lang="en-US" dirty="0"/>
          </a:p>
        </p:txBody>
      </p:sp>
      <p:sp>
        <p:nvSpPr>
          <p:cNvPr id="3" name="Content Placeholder 2"/>
          <p:cNvSpPr>
            <a:spLocks noGrp="1"/>
          </p:cNvSpPr>
          <p:nvPr>
            <p:ph idx="1"/>
          </p:nvPr>
        </p:nvSpPr>
        <p:spPr/>
        <p:txBody>
          <a:bodyPr/>
          <a:lstStyle/>
          <a:p>
            <a:r>
              <a:rPr lang="en-US" dirty="0"/>
              <a:t>Introduction to the course.</a:t>
            </a:r>
          </a:p>
          <a:p>
            <a:endParaRPr lang="en-US" dirty="0"/>
          </a:p>
          <a:p>
            <a:r>
              <a:rPr lang="en-US" dirty="0"/>
              <a:t>Course Syllabus.</a:t>
            </a:r>
          </a:p>
          <a:p>
            <a:endParaRPr lang="en-US" dirty="0"/>
          </a:p>
          <a:p>
            <a:r>
              <a:rPr lang="en-US" dirty="0"/>
              <a:t>Introduction to Cloud Computing</a:t>
            </a:r>
          </a:p>
          <a:p>
            <a:endParaRPr lang="en-US" dirty="0"/>
          </a:p>
        </p:txBody>
      </p:sp>
      <p:sp>
        <p:nvSpPr>
          <p:cNvPr id="6" name="Slide Number Placeholder 5"/>
          <p:cNvSpPr>
            <a:spLocks noGrp="1"/>
          </p:cNvSpPr>
          <p:nvPr>
            <p:ph type="sldNum" sz="quarter" idx="12"/>
          </p:nvPr>
        </p:nvSpPr>
        <p:spPr/>
        <p:txBody>
          <a:bodyPr/>
          <a:lstStyle/>
          <a:p>
            <a:fld id="{400042AC-F56E-184B-868B-19B6300652F2}" type="slidenum">
              <a:rPr lang="en-US" altLang="x-none" smtClean="0"/>
              <a:pPr/>
              <a:t>4</a:t>
            </a:fld>
            <a:endParaRPr lang="en-US" altLang="x-none" dirty="0"/>
          </a:p>
        </p:txBody>
      </p:sp>
    </p:spTree>
    <p:extLst>
      <p:ext uri="{BB962C8B-B14F-4D97-AF65-F5344CB8AC3E}">
        <p14:creationId xmlns:p14="http://schemas.microsoft.com/office/powerpoint/2010/main" val="10686283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E04AD-837C-0649-A19D-39BB3A38EFFB}"/>
              </a:ext>
            </a:extLst>
          </p:cNvPr>
          <p:cNvSpPr>
            <a:spLocks noGrp="1"/>
          </p:cNvSpPr>
          <p:nvPr>
            <p:ph type="title"/>
          </p:nvPr>
        </p:nvSpPr>
        <p:spPr/>
        <p:txBody>
          <a:bodyPr/>
          <a:lstStyle/>
          <a:p>
            <a:r>
              <a:rPr lang="en-US" dirty="0"/>
              <a:t>AWS Educate &amp; AWS Academy</a:t>
            </a:r>
          </a:p>
        </p:txBody>
      </p:sp>
      <p:sp>
        <p:nvSpPr>
          <p:cNvPr id="3" name="Content Placeholder 2">
            <a:extLst>
              <a:ext uri="{FF2B5EF4-FFF2-40B4-BE49-F238E27FC236}">
                <a16:creationId xmlns:a16="http://schemas.microsoft.com/office/drawing/2014/main" id="{35D7F610-A196-CC4E-B95A-017E6D11E199}"/>
              </a:ext>
            </a:extLst>
          </p:cNvPr>
          <p:cNvSpPr>
            <a:spLocks noGrp="1"/>
          </p:cNvSpPr>
          <p:nvPr>
            <p:ph idx="1"/>
          </p:nvPr>
        </p:nvSpPr>
        <p:spPr>
          <a:xfrm>
            <a:off x="838200" y="1825625"/>
            <a:ext cx="6055895" cy="4351338"/>
          </a:xfrm>
        </p:spPr>
        <p:txBody>
          <a:bodyPr>
            <a:noAutofit/>
          </a:bodyPr>
          <a:lstStyle/>
          <a:p>
            <a:pPr marL="0" indent="0">
              <a:buNone/>
            </a:pPr>
            <a:r>
              <a:rPr lang="en-US" sz="2400" dirty="0"/>
              <a:t>We will use the following AWS resources:</a:t>
            </a:r>
          </a:p>
          <a:p>
            <a:endParaRPr lang="en-US" sz="2400" dirty="0"/>
          </a:p>
          <a:p>
            <a:r>
              <a:rPr lang="en-US" sz="2400" dirty="0"/>
              <a:t> </a:t>
            </a:r>
            <a:r>
              <a:rPr lang="en-US" sz="2400" b="1" dirty="0"/>
              <a:t>AWS Academy </a:t>
            </a:r>
            <a:r>
              <a:rPr lang="en-US" sz="2400" b="1" dirty="0">
                <a:hlinkClick r:id="rId3"/>
              </a:rPr>
              <a:t>Cloud Foundations Course</a:t>
            </a:r>
            <a:endParaRPr lang="en-US" sz="2400" b="1" dirty="0"/>
          </a:p>
          <a:p>
            <a:pPr lvl="1"/>
            <a:r>
              <a:rPr lang="en-US" sz="2000" dirty="0"/>
              <a:t>course contents (including power point slides and labs) are provided to certified instructors by AWS Academy.</a:t>
            </a:r>
          </a:p>
          <a:p>
            <a:pPr marL="0" indent="0">
              <a:buNone/>
            </a:pPr>
            <a:endParaRPr lang="en-US" sz="2400" dirty="0"/>
          </a:p>
          <a:p>
            <a:r>
              <a:rPr lang="en-US" sz="2400" dirty="0">
                <a:hlinkClick r:id="rId4"/>
              </a:rPr>
              <a:t>AWS Educate</a:t>
            </a:r>
            <a:endParaRPr lang="en-US" sz="2400" dirty="0"/>
          </a:p>
          <a:p>
            <a:pPr lvl="1"/>
            <a:r>
              <a:rPr lang="en-US" sz="2000" dirty="0"/>
              <a:t>You will be given </a:t>
            </a:r>
            <a:r>
              <a:rPr lang="en-US" sz="2000" dirty="0">
                <a:highlight>
                  <a:srgbClr val="FFFF00"/>
                </a:highlight>
              </a:rPr>
              <a:t>$50 </a:t>
            </a:r>
            <a:r>
              <a:rPr lang="en-US" sz="2000" dirty="0"/>
              <a:t>credits to use for the labs and assignments.</a:t>
            </a:r>
          </a:p>
        </p:txBody>
      </p:sp>
      <p:sp>
        <p:nvSpPr>
          <p:cNvPr id="4" name="Slide Number Placeholder 3">
            <a:extLst>
              <a:ext uri="{FF2B5EF4-FFF2-40B4-BE49-F238E27FC236}">
                <a16:creationId xmlns:a16="http://schemas.microsoft.com/office/drawing/2014/main" id="{12099904-0C19-E947-9761-6A5C820F22DA}"/>
              </a:ext>
            </a:extLst>
          </p:cNvPr>
          <p:cNvSpPr>
            <a:spLocks noGrp="1"/>
          </p:cNvSpPr>
          <p:nvPr>
            <p:ph type="sldNum" sz="quarter" idx="12"/>
          </p:nvPr>
        </p:nvSpPr>
        <p:spPr/>
        <p:txBody>
          <a:bodyPr/>
          <a:lstStyle/>
          <a:p>
            <a:fld id="{B6A95138-A96E-2F42-A959-2EFD44FE4AB7}" type="slidenum">
              <a:rPr lang="en-US" smtClean="0"/>
              <a:pPr/>
              <a:t>40</a:t>
            </a:fld>
            <a:endParaRPr lang="en-US" dirty="0"/>
          </a:p>
        </p:txBody>
      </p:sp>
      <p:pic>
        <p:nvPicPr>
          <p:cNvPr id="6" name="Picture 5">
            <a:extLst>
              <a:ext uri="{FF2B5EF4-FFF2-40B4-BE49-F238E27FC236}">
                <a16:creationId xmlns:a16="http://schemas.microsoft.com/office/drawing/2014/main" id="{11D23D75-3147-A54D-B263-EE6EBD2C555C}"/>
              </a:ext>
            </a:extLst>
          </p:cNvPr>
          <p:cNvPicPr>
            <a:picLocks noChangeAspect="1"/>
          </p:cNvPicPr>
          <p:nvPr/>
        </p:nvPicPr>
        <p:blipFill>
          <a:blip r:embed="rId5"/>
          <a:stretch>
            <a:fillRect/>
          </a:stretch>
        </p:blipFill>
        <p:spPr>
          <a:xfrm>
            <a:off x="7491560" y="4717719"/>
            <a:ext cx="2490640" cy="1126791"/>
          </a:xfrm>
          <a:prstGeom prst="rect">
            <a:avLst/>
          </a:prstGeom>
        </p:spPr>
      </p:pic>
      <p:pic>
        <p:nvPicPr>
          <p:cNvPr id="8" name="Picture 7">
            <a:extLst>
              <a:ext uri="{FF2B5EF4-FFF2-40B4-BE49-F238E27FC236}">
                <a16:creationId xmlns:a16="http://schemas.microsoft.com/office/drawing/2014/main" id="{572EE717-3E3F-0B4D-9288-E3266233FBE2}"/>
              </a:ext>
            </a:extLst>
          </p:cNvPr>
          <p:cNvPicPr>
            <a:picLocks noChangeAspect="1"/>
          </p:cNvPicPr>
          <p:nvPr/>
        </p:nvPicPr>
        <p:blipFill>
          <a:blip r:embed="rId6"/>
          <a:stretch>
            <a:fillRect/>
          </a:stretch>
        </p:blipFill>
        <p:spPr>
          <a:xfrm>
            <a:off x="7050505" y="2776960"/>
            <a:ext cx="4255141" cy="1417883"/>
          </a:xfrm>
          <a:prstGeom prst="rect">
            <a:avLst/>
          </a:prstGeom>
        </p:spPr>
      </p:pic>
    </p:spTree>
    <p:extLst>
      <p:ext uri="{BB962C8B-B14F-4D97-AF65-F5344CB8AC3E}">
        <p14:creationId xmlns:p14="http://schemas.microsoft.com/office/powerpoint/2010/main" val="31573295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1E237-6F69-7447-A508-E01F59712F94}"/>
              </a:ext>
            </a:extLst>
          </p:cNvPr>
          <p:cNvSpPr>
            <a:spLocks noGrp="1"/>
          </p:cNvSpPr>
          <p:nvPr>
            <p:ph type="title"/>
          </p:nvPr>
        </p:nvSpPr>
        <p:spPr/>
        <p:txBody>
          <a:bodyPr/>
          <a:lstStyle/>
          <a:p>
            <a:r>
              <a:rPr lang="en-US" dirty="0"/>
              <a:t>Google Cloud Platform</a:t>
            </a:r>
          </a:p>
        </p:txBody>
      </p:sp>
      <p:sp>
        <p:nvSpPr>
          <p:cNvPr id="3" name="Content Placeholder 2">
            <a:extLst>
              <a:ext uri="{FF2B5EF4-FFF2-40B4-BE49-F238E27FC236}">
                <a16:creationId xmlns:a16="http://schemas.microsoft.com/office/drawing/2014/main" id="{E3AC4435-F585-734A-B23A-B7E03B21F327}"/>
              </a:ext>
            </a:extLst>
          </p:cNvPr>
          <p:cNvSpPr>
            <a:spLocks noGrp="1"/>
          </p:cNvSpPr>
          <p:nvPr>
            <p:ph idx="1"/>
          </p:nvPr>
        </p:nvSpPr>
        <p:spPr>
          <a:xfrm>
            <a:off x="838200" y="1825625"/>
            <a:ext cx="10515600" cy="905543"/>
          </a:xfrm>
        </p:spPr>
        <p:txBody>
          <a:bodyPr/>
          <a:lstStyle/>
          <a:p>
            <a:r>
              <a:rPr lang="en-US" dirty="0">
                <a:hlinkClick r:id="rId3"/>
              </a:rPr>
              <a:t>Google Cloud Computing Foundations Course</a:t>
            </a:r>
          </a:p>
          <a:p>
            <a:pPr lvl="1"/>
            <a:r>
              <a:rPr lang="en-US" dirty="0"/>
              <a:t>Course slides and labs are provided to instructors</a:t>
            </a:r>
          </a:p>
          <a:p>
            <a:endParaRPr lang="en-US" dirty="0"/>
          </a:p>
          <a:p>
            <a:r>
              <a:rPr lang="en-US" dirty="0" err="1"/>
              <a:t>Qwiklabs</a:t>
            </a:r>
            <a:r>
              <a:rPr lang="en-US" dirty="0"/>
              <a:t>:</a:t>
            </a:r>
          </a:p>
          <a:p>
            <a:pPr lvl="1"/>
            <a:r>
              <a:rPr lang="en-US" dirty="0">
                <a:hlinkClick r:id="rId4"/>
              </a:rPr>
              <a:t>https://www.qwiklabs.com/</a:t>
            </a:r>
            <a:endParaRPr lang="en-US" dirty="0"/>
          </a:p>
          <a:p>
            <a:pPr lvl="1"/>
            <a:r>
              <a:rPr lang="en-US" dirty="0"/>
              <a:t>You will be given credits to use for any class assignments.</a:t>
            </a:r>
          </a:p>
          <a:p>
            <a:pPr lvl="1"/>
            <a:r>
              <a:rPr lang="en-US" dirty="0"/>
              <a:t>You can </a:t>
            </a:r>
            <a:r>
              <a:rPr lang="en-US" dirty="0">
                <a:hlinkClick r:id="rId5"/>
              </a:rPr>
              <a:t>apply</a:t>
            </a:r>
            <a:r>
              <a:rPr lang="en-US" dirty="0"/>
              <a:t> to get your 200 credits to use to practice using cloud services.</a:t>
            </a:r>
          </a:p>
          <a:p>
            <a:endParaRPr lang="en-US" dirty="0"/>
          </a:p>
          <a:p>
            <a:r>
              <a:rPr lang="en-US" dirty="0"/>
              <a:t>Google Cloud Console: </a:t>
            </a:r>
            <a:r>
              <a:rPr lang="en-US" dirty="0">
                <a:hlinkClick r:id="rId6"/>
              </a:rPr>
              <a:t>http://console.cloud.google.com</a:t>
            </a:r>
            <a:endParaRPr lang="en-US" dirty="0"/>
          </a:p>
          <a:p>
            <a:pPr lvl="1"/>
            <a:r>
              <a:rPr lang="en-US" dirty="0"/>
              <a:t>Each student will receive </a:t>
            </a:r>
            <a:r>
              <a:rPr lang="en-US" dirty="0">
                <a:highlight>
                  <a:srgbClr val="FFFF00"/>
                </a:highlight>
              </a:rPr>
              <a:t>$50 </a:t>
            </a:r>
            <a:r>
              <a:rPr lang="en-US" dirty="0"/>
              <a:t>credits to use in labs and homework assignments.</a:t>
            </a:r>
          </a:p>
        </p:txBody>
      </p:sp>
      <p:sp>
        <p:nvSpPr>
          <p:cNvPr id="4" name="Slide Number Placeholder 3">
            <a:extLst>
              <a:ext uri="{FF2B5EF4-FFF2-40B4-BE49-F238E27FC236}">
                <a16:creationId xmlns:a16="http://schemas.microsoft.com/office/drawing/2014/main" id="{060A9E88-DBD9-044B-AE34-35B8DB90E6E6}"/>
              </a:ext>
            </a:extLst>
          </p:cNvPr>
          <p:cNvSpPr>
            <a:spLocks noGrp="1"/>
          </p:cNvSpPr>
          <p:nvPr>
            <p:ph type="sldNum" sz="quarter" idx="12"/>
          </p:nvPr>
        </p:nvSpPr>
        <p:spPr/>
        <p:txBody>
          <a:bodyPr/>
          <a:lstStyle/>
          <a:p>
            <a:fld id="{B6A95138-A96E-2F42-A959-2EFD44FE4AB7}" type="slidenum">
              <a:rPr lang="en-US" smtClean="0"/>
              <a:pPr/>
              <a:t>41</a:t>
            </a:fld>
            <a:endParaRPr lang="en-US" dirty="0"/>
          </a:p>
        </p:txBody>
      </p:sp>
    </p:spTree>
    <p:extLst>
      <p:ext uri="{BB962C8B-B14F-4D97-AF65-F5344CB8AC3E}">
        <p14:creationId xmlns:p14="http://schemas.microsoft.com/office/powerpoint/2010/main" val="22979237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137F0-1B0D-AA4A-AC4D-507C56189894}"/>
              </a:ext>
            </a:extLst>
          </p:cNvPr>
          <p:cNvSpPr>
            <a:spLocks noGrp="1"/>
          </p:cNvSpPr>
          <p:nvPr>
            <p:ph type="title"/>
          </p:nvPr>
        </p:nvSpPr>
        <p:spPr/>
        <p:txBody>
          <a:bodyPr/>
          <a:lstStyle/>
          <a:p>
            <a:r>
              <a:rPr lang="en-US" dirty="0"/>
              <a:t>Your AWS and GCP Accounts</a:t>
            </a:r>
          </a:p>
        </p:txBody>
      </p:sp>
      <p:sp>
        <p:nvSpPr>
          <p:cNvPr id="3" name="Content Placeholder 2">
            <a:extLst>
              <a:ext uri="{FF2B5EF4-FFF2-40B4-BE49-F238E27FC236}">
                <a16:creationId xmlns:a16="http://schemas.microsoft.com/office/drawing/2014/main" id="{31F743E3-82DF-3147-8640-04DECF2AC2B9}"/>
              </a:ext>
            </a:extLst>
          </p:cNvPr>
          <p:cNvSpPr>
            <a:spLocks noGrp="1"/>
          </p:cNvSpPr>
          <p:nvPr>
            <p:ph idx="1"/>
          </p:nvPr>
        </p:nvSpPr>
        <p:spPr/>
        <p:txBody>
          <a:bodyPr/>
          <a:lstStyle/>
          <a:p>
            <a:r>
              <a:rPr lang="en-US" dirty="0"/>
              <a:t>Two documents are posted on D2L with step-to-step instructions on how to activate your AWS and GCP accounts.</a:t>
            </a:r>
          </a:p>
          <a:p>
            <a:endParaRPr lang="en-US" dirty="0"/>
          </a:p>
          <a:p>
            <a:r>
              <a:rPr lang="en-US" dirty="0"/>
              <a:t>Use your </a:t>
            </a:r>
            <a:r>
              <a:rPr lang="en-US" dirty="0">
                <a:highlight>
                  <a:srgbClr val="FFFF00"/>
                </a:highlight>
              </a:rPr>
              <a:t>@</a:t>
            </a:r>
            <a:r>
              <a:rPr lang="en-US" dirty="0" err="1">
                <a:highlight>
                  <a:srgbClr val="FFFF00"/>
                </a:highlight>
              </a:rPr>
              <a:t>metrostate.edu</a:t>
            </a:r>
            <a:r>
              <a:rPr lang="en-US" dirty="0">
                <a:highlight>
                  <a:srgbClr val="FFFF00"/>
                </a:highlight>
              </a:rPr>
              <a:t> </a:t>
            </a:r>
            <a:r>
              <a:rPr lang="en-US" dirty="0"/>
              <a:t>email address to create the accounts.</a:t>
            </a:r>
          </a:p>
          <a:p>
            <a:pPr lvl="1"/>
            <a:r>
              <a:rPr lang="en-US" dirty="0"/>
              <a:t>At the beginning of each lab or homework, make sure to use the class account and not your personal account (especially on GCP to avoid charges on your personal google account’s credit card).</a:t>
            </a:r>
          </a:p>
          <a:p>
            <a:endParaRPr lang="en-US" dirty="0"/>
          </a:p>
          <a:p>
            <a:r>
              <a:rPr lang="en-US" dirty="0"/>
              <a:t>Do not use the class credits in any projects out of the scope of ICS432.</a:t>
            </a:r>
          </a:p>
          <a:p>
            <a:endParaRPr lang="en-US" dirty="0"/>
          </a:p>
          <a:p>
            <a:r>
              <a:rPr lang="en-US" dirty="0">
                <a:highlight>
                  <a:srgbClr val="FF0000"/>
                </a:highlight>
              </a:rPr>
              <a:t>DO NOT ENTER YOUR CREDIT CARD DETAILS.</a:t>
            </a:r>
          </a:p>
        </p:txBody>
      </p:sp>
      <p:sp>
        <p:nvSpPr>
          <p:cNvPr id="4" name="Slide Number Placeholder 3">
            <a:extLst>
              <a:ext uri="{FF2B5EF4-FFF2-40B4-BE49-F238E27FC236}">
                <a16:creationId xmlns:a16="http://schemas.microsoft.com/office/drawing/2014/main" id="{FB2CAF12-FB6B-1949-9696-14918429C92F}"/>
              </a:ext>
            </a:extLst>
          </p:cNvPr>
          <p:cNvSpPr>
            <a:spLocks noGrp="1"/>
          </p:cNvSpPr>
          <p:nvPr>
            <p:ph type="sldNum" sz="quarter" idx="12"/>
          </p:nvPr>
        </p:nvSpPr>
        <p:spPr/>
        <p:txBody>
          <a:bodyPr/>
          <a:lstStyle/>
          <a:p>
            <a:fld id="{B6A95138-A96E-2F42-A959-2EFD44FE4AB7}" type="slidenum">
              <a:rPr lang="en-US" smtClean="0"/>
              <a:pPr/>
              <a:t>42</a:t>
            </a:fld>
            <a:endParaRPr lang="en-US" dirty="0"/>
          </a:p>
        </p:txBody>
      </p:sp>
    </p:spTree>
    <p:extLst>
      <p:ext uri="{BB962C8B-B14F-4D97-AF65-F5344CB8AC3E}">
        <p14:creationId xmlns:p14="http://schemas.microsoft.com/office/powerpoint/2010/main" val="30933469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Today’s Topics</a:t>
            </a:r>
            <a:endParaRPr lang="en-US" dirty="0"/>
          </a:p>
        </p:txBody>
      </p:sp>
      <p:sp>
        <p:nvSpPr>
          <p:cNvPr id="3" name="Content Placeholder 2"/>
          <p:cNvSpPr>
            <a:spLocks noGrp="1"/>
          </p:cNvSpPr>
          <p:nvPr>
            <p:ph idx="1"/>
          </p:nvPr>
        </p:nvSpPr>
        <p:spPr>
          <a:xfrm>
            <a:off x="838200" y="1825625"/>
            <a:ext cx="10940716" cy="4351338"/>
          </a:xfrm>
        </p:spPr>
        <p:txBody>
          <a:bodyPr/>
          <a:lstStyle/>
          <a:p>
            <a:r>
              <a:rPr lang="en-US" dirty="0">
                <a:solidFill>
                  <a:schemeClr val="bg1">
                    <a:lumMod val="65000"/>
                  </a:schemeClr>
                </a:solidFill>
              </a:rPr>
              <a:t>Introduction to the course</a:t>
            </a:r>
          </a:p>
          <a:p>
            <a:endParaRPr lang="en-US" dirty="0"/>
          </a:p>
          <a:p>
            <a:r>
              <a:rPr lang="en-US" dirty="0"/>
              <a:t>Course Syllabus </a:t>
            </a:r>
            <a:r>
              <a:rPr lang="en-US" dirty="0">
                <a:highlight>
                  <a:srgbClr val="FFFF00"/>
                </a:highlight>
              </a:rPr>
              <a:t>– You are required to carefully read the whole syllabus </a:t>
            </a:r>
          </a:p>
          <a:p>
            <a:endParaRPr lang="en-US" dirty="0">
              <a:solidFill>
                <a:schemeClr val="bg1">
                  <a:lumMod val="75000"/>
                </a:schemeClr>
              </a:solidFill>
            </a:endParaRPr>
          </a:p>
          <a:p>
            <a:r>
              <a:rPr lang="en-US" dirty="0">
                <a:solidFill>
                  <a:schemeClr val="bg1">
                    <a:lumMod val="75000"/>
                  </a:schemeClr>
                </a:solidFill>
              </a:rPr>
              <a:t>Introduction to Cloud Computing</a:t>
            </a:r>
          </a:p>
          <a:p>
            <a:endParaRPr lang="en-US" dirty="0">
              <a:solidFill>
                <a:schemeClr val="bg1">
                  <a:lumMod val="75000"/>
                </a:schemeClr>
              </a:solidFill>
            </a:endParaRPr>
          </a:p>
        </p:txBody>
      </p:sp>
      <p:sp>
        <p:nvSpPr>
          <p:cNvPr id="6" name="Slide Number Placeholder 5"/>
          <p:cNvSpPr>
            <a:spLocks noGrp="1"/>
          </p:cNvSpPr>
          <p:nvPr>
            <p:ph type="sldNum" sz="quarter" idx="12"/>
          </p:nvPr>
        </p:nvSpPr>
        <p:spPr/>
        <p:txBody>
          <a:bodyPr/>
          <a:lstStyle/>
          <a:p>
            <a:fld id="{400042AC-F56E-184B-868B-19B6300652F2}" type="slidenum">
              <a:rPr lang="en-US" altLang="x-none" smtClean="0"/>
              <a:pPr/>
              <a:t>43</a:t>
            </a:fld>
            <a:endParaRPr lang="en-US" altLang="x-none" dirty="0"/>
          </a:p>
        </p:txBody>
      </p:sp>
    </p:spTree>
    <p:extLst>
      <p:ext uri="{BB962C8B-B14F-4D97-AF65-F5344CB8AC3E}">
        <p14:creationId xmlns:p14="http://schemas.microsoft.com/office/powerpoint/2010/main" val="13303462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Reading Assignments</a:t>
            </a:r>
          </a:p>
        </p:txBody>
      </p:sp>
      <p:sp>
        <p:nvSpPr>
          <p:cNvPr id="5" name="Content Placeholder 4">
            <a:extLst>
              <a:ext uri="{FF2B5EF4-FFF2-40B4-BE49-F238E27FC236}">
                <a16:creationId xmlns:a16="http://schemas.microsoft.com/office/drawing/2014/main" id="{926E9E46-DCEC-744E-8384-1C6D13021A5E}"/>
              </a:ext>
            </a:extLst>
          </p:cNvPr>
          <p:cNvSpPr>
            <a:spLocks noGrp="1"/>
          </p:cNvSpPr>
          <p:nvPr>
            <p:ph idx="1"/>
          </p:nvPr>
        </p:nvSpPr>
        <p:spPr/>
        <p:txBody>
          <a:bodyPr/>
          <a:lstStyle/>
          <a:p>
            <a:r>
              <a:rPr lang="en-US" dirty="0"/>
              <a:t>There is no textbook to purchase for this course.</a:t>
            </a:r>
          </a:p>
          <a:p>
            <a:endParaRPr lang="en-US" dirty="0"/>
          </a:p>
          <a:p>
            <a:r>
              <a:rPr lang="en-US" dirty="0"/>
              <a:t>Weekly readings will be assigned from several online resources including (but nor limited to) the following books. More books are listed in the course syllabus.</a:t>
            </a:r>
          </a:p>
          <a:p>
            <a:pPr lvl="1"/>
            <a:r>
              <a:rPr lang="en-US" u="sng" dirty="0">
                <a:hlinkClick r:id="rId3"/>
              </a:rPr>
              <a:t>Mastering Cloud Computing</a:t>
            </a:r>
            <a:r>
              <a:rPr lang="en-US" dirty="0"/>
              <a:t> </a:t>
            </a:r>
            <a:r>
              <a:rPr lang="en-US" dirty="0">
                <a:highlight>
                  <a:srgbClr val="FFFF00"/>
                </a:highlight>
              </a:rPr>
              <a:t>(MCC)</a:t>
            </a:r>
            <a:r>
              <a:rPr lang="en-US" dirty="0"/>
              <a:t>.</a:t>
            </a:r>
            <a:endParaRPr lang="en-US" sz="2800" dirty="0"/>
          </a:p>
          <a:p>
            <a:pPr lvl="1"/>
            <a:r>
              <a:rPr lang="en-US" u="sng" dirty="0">
                <a:hlinkClick r:id="rId4"/>
              </a:rPr>
              <a:t>Cloud Computing: Concepts, Technology &amp; Architecture</a:t>
            </a:r>
            <a:r>
              <a:rPr lang="en-US" dirty="0"/>
              <a:t> </a:t>
            </a:r>
            <a:r>
              <a:rPr lang="en-US" dirty="0">
                <a:highlight>
                  <a:srgbClr val="FFFF00"/>
                </a:highlight>
              </a:rPr>
              <a:t>(CCC)</a:t>
            </a:r>
            <a:r>
              <a:rPr lang="en-US" dirty="0"/>
              <a:t>.</a:t>
            </a:r>
            <a:endParaRPr lang="en-US" sz="2800" dirty="0"/>
          </a:p>
          <a:p>
            <a:pPr lvl="1"/>
            <a:r>
              <a:rPr lang="en-US" u="sng" dirty="0">
                <a:hlinkClick r:id="rId5"/>
              </a:rPr>
              <a:t>Cloud computing for Science and Engineering</a:t>
            </a:r>
            <a:r>
              <a:rPr lang="en-US" dirty="0">
                <a:highlight>
                  <a:srgbClr val="FFFF00"/>
                </a:highlight>
              </a:rPr>
              <a:t> (CCSE)</a:t>
            </a:r>
            <a:r>
              <a:rPr lang="en-US" dirty="0"/>
              <a:t>.</a:t>
            </a:r>
            <a:endParaRPr lang="en-US" sz="2800" dirty="0"/>
          </a:p>
          <a:p>
            <a:pPr lvl="1"/>
            <a:r>
              <a:rPr lang="en-US" u="sng" dirty="0">
                <a:hlinkClick r:id="rId6"/>
              </a:rPr>
              <a:t>Operating Systems Concepts</a:t>
            </a:r>
            <a:r>
              <a:rPr lang="en-US" dirty="0">
                <a:hlinkClick r:id="rId6"/>
              </a:rPr>
              <a:t>, 9</a:t>
            </a:r>
            <a:r>
              <a:rPr lang="en-US" baseline="30000" dirty="0">
                <a:hlinkClick r:id="rId6"/>
              </a:rPr>
              <a:t>th</a:t>
            </a:r>
            <a:r>
              <a:rPr lang="en-US" dirty="0">
                <a:hlinkClick r:id="rId6"/>
              </a:rPr>
              <a:t> Edition </a:t>
            </a:r>
            <a:r>
              <a:rPr lang="en-US" dirty="0">
                <a:highlight>
                  <a:srgbClr val="FFFF00"/>
                </a:highlight>
              </a:rPr>
              <a:t>(OSC)</a:t>
            </a:r>
            <a:r>
              <a:rPr lang="en-US" dirty="0"/>
              <a:t>. </a:t>
            </a:r>
            <a:endParaRPr lang="en-US" sz="2800" dirty="0"/>
          </a:p>
          <a:p>
            <a:pPr lvl="1"/>
            <a:r>
              <a:rPr lang="en-US" u="sng" dirty="0">
                <a:hlinkClick r:id="rId7"/>
              </a:rPr>
              <a:t>Distributed Systems</a:t>
            </a:r>
            <a:r>
              <a:rPr lang="en-US" dirty="0">
                <a:hlinkClick r:id="rId7"/>
              </a:rPr>
              <a:t>, 3</a:t>
            </a:r>
            <a:r>
              <a:rPr lang="en-US" baseline="30000" dirty="0">
                <a:hlinkClick r:id="rId7"/>
              </a:rPr>
              <a:t>rd</a:t>
            </a:r>
            <a:r>
              <a:rPr lang="en-US" dirty="0">
                <a:hlinkClick r:id="rId7"/>
              </a:rPr>
              <a:t> Edition (version 3.03) </a:t>
            </a:r>
            <a:r>
              <a:rPr lang="en-US" dirty="0">
                <a:highlight>
                  <a:srgbClr val="FFFF00"/>
                </a:highlight>
              </a:rPr>
              <a:t>(DS)</a:t>
            </a:r>
            <a:r>
              <a:rPr lang="en-US" dirty="0"/>
              <a:t>.</a:t>
            </a:r>
            <a:endParaRPr lang="en-US" sz="2800" dirty="0"/>
          </a:p>
          <a:p>
            <a:pPr lvl="1"/>
            <a:r>
              <a:rPr lang="en-US" u="sng" dirty="0">
                <a:hlinkClick r:id="rId8"/>
              </a:rPr>
              <a:t>Virtualization Essentials,</a:t>
            </a:r>
            <a:r>
              <a:rPr lang="en-US" dirty="0">
                <a:hlinkClick r:id="rId8"/>
              </a:rPr>
              <a:t> 2</a:t>
            </a:r>
            <a:r>
              <a:rPr lang="en-US" baseline="30000" dirty="0">
                <a:hlinkClick r:id="rId8"/>
              </a:rPr>
              <a:t>nd</a:t>
            </a:r>
            <a:r>
              <a:rPr lang="en-US" dirty="0">
                <a:hlinkClick r:id="rId8"/>
              </a:rPr>
              <a:t> Edition </a:t>
            </a:r>
            <a:r>
              <a:rPr lang="en-US" dirty="0">
                <a:highlight>
                  <a:srgbClr val="FFFF00"/>
                </a:highlight>
              </a:rPr>
              <a:t>(VE)</a:t>
            </a:r>
            <a:r>
              <a:rPr lang="en-US" dirty="0"/>
              <a:t>.</a:t>
            </a:r>
            <a:endParaRPr lang="en-US" sz="2800" dirty="0"/>
          </a:p>
          <a:p>
            <a:endParaRPr lang="en-US" dirty="0"/>
          </a:p>
        </p:txBody>
      </p:sp>
      <p:sp>
        <p:nvSpPr>
          <p:cNvPr id="4" name="Slide Number Placeholder 3"/>
          <p:cNvSpPr>
            <a:spLocks noGrp="1"/>
          </p:cNvSpPr>
          <p:nvPr>
            <p:ph type="sldNum" sz="quarter" idx="12"/>
          </p:nvPr>
        </p:nvSpPr>
        <p:spPr/>
        <p:txBody>
          <a:bodyPr/>
          <a:lstStyle/>
          <a:p>
            <a:fld id="{400042AC-F56E-184B-868B-19B6300652F2}" type="slidenum">
              <a:rPr lang="en-US" altLang="x-none" smtClean="0"/>
              <a:pPr/>
              <a:t>44</a:t>
            </a:fld>
            <a:endParaRPr lang="en-US" altLang="x-none" dirty="0"/>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Prerequisites</a:t>
            </a:r>
          </a:p>
        </p:txBody>
      </p:sp>
      <p:sp>
        <p:nvSpPr>
          <p:cNvPr id="3" name="Content Placeholder 2"/>
          <p:cNvSpPr>
            <a:spLocks noGrp="1"/>
          </p:cNvSpPr>
          <p:nvPr>
            <p:ph idx="1"/>
          </p:nvPr>
        </p:nvSpPr>
        <p:spPr/>
        <p:txBody>
          <a:bodyPr>
            <a:normAutofit fontScale="92500"/>
          </a:bodyPr>
          <a:lstStyle/>
          <a:p>
            <a:r>
              <a:rPr lang="en-US" dirty="0"/>
              <a:t>ICS 311 – Database Management Systems</a:t>
            </a:r>
          </a:p>
          <a:p>
            <a:endParaRPr lang="en-US" dirty="0"/>
          </a:p>
          <a:p>
            <a:pPr marL="0" indent="0">
              <a:buNone/>
            </a:pPr>
            <a:endParaRPr lang="en-US" dirty="0"/>
          </a:p>
        </p:txBody>
      </p:sp>
      <p:sp>
        <p:nvSpPr>
          <p:cNvPr id="5" name="Slide Number Placeholder 4"/>
          <p:cNvSpPr>
            <a:spLocks noGrp="1"/>
          </p:cNvSpPr>
          <p:nvPr>
            <p:ph type="sldNum" sz="quarter" idx="12"/>
          </p:nvPr>
        </p:nvSpPr>
        <p:spPr/>
        <p:txBody>
          <a:bodyPr/>
          <a:lstStyle/>
          <a:p>
            <a:fld id="{400042AC-F56E-184B-868B-19B6300652F2}" type="slidenum">
              <a:rPr lang="en-US" altLang="x-none" smtClean="0"/>
              <a:pPr/>
              <a:t>45</a:t>
            </a:fld>
            <a:endParaRPr lang="en-US" altLang="x-none" dirty="0"/>
          </a:p>
        </p:txBody>
      </p:sp>
    </p:spTree>
    <p:extLst>
      <p:ext uri="{BB962C8B-B14F-4D97-AF65-F5344CB8AC3E}">
        <p14:creationId xmlns:p14="http://schemas.microsoft.com/office/powerpoint/2010/main" val="3951532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x-none"/>
              <a:t>Learning Outcomes</a:t>
            </a:r>
            <a:endParaRPr lang="en-US" altLang="x-none" dirty="0"/>
          </a:p>
        </p:txBody>
      </p:sp>
      <p:sp>
        <p:nvSpPr>
          <p:cNvPr id="5" name="Slide Number Placeholder 4"/>
          <p:cNvSpPr>
            <a:spLocks noGrp="1"/>
          </p:cNvSpPr>
          <p:nvPr>
            <p:ph type="sldNum" sz="quarter" idx="12"/>
          </p:nvPr>
        </p:nvSpPr>
        <p:spPr/>
        <p:txBody>
          <a:bodyPr/>
          <a:lstStyle/>
          <a:p>
            <a:fld id="{400042AC-F56E-184B-868B-19B6300652F2}" type="slidenum">
              <a:rPr lang="en-US" altLang="x-none" smtClean="0"/>
              <a:pPr/>
              <a:t>46</a:t>
            </a:fld>
            <a:endParaRPr lang="en-US" altLang="x-none" dirty="0"/>
          </a:p>
        </p:txBody>
      </p:sp>
      <p:sp>
        <p:nvSpPr>
          <p:cNvPr id="6" name="Content Placeholder 5">
            <a:extLst>
              <a:ext uri="{FF2B5EF4-FFF2-40B4-BE49-F238E27FC236}">
                <a16:creationId xmlns:a16="http://schemas.microsoft.com/office/drawing/2014/main" id="{F2765474-9F77-5B4C-ACFC-1136BCB02235}"/>
              </a:ext>
            </a:extLst>
          </p:cNvPr>
          <p:cNvSpPr>
            <a:spLocks noGrp="1"/>
          </p:cNvSpPr>
          <p:nvPr>
            <p:ph idx="1"/>
          </p:nvPr>
        </p:nvSpPr>
        <p:spPr/>
        <p:txBody>
          <a:bodyPr/>
          <a:lstStyle/>
          <a:p>
            <a:pPr marL="0" indent="0">
              <a:buNone/>
            </a:pPr>
            <a:r>
              <a:rPr lang="en-US" sz="2400" i="1" dirty="0"/>
              <a:t>A student will know, understand, or be able to demonstrate the following:</a:t>
            </a:r>
            <a:endParaRPr lang="en-US" sz="2400" dirty="0"/>
          </a:p>
          <a:p>
            <a:pPr lvl="0"/>
            <a:r>
              <a:rPr lang="en-US" sz="2400" dirty="0"/>
              <a:t>recall and explain the fundamental concepts of distributed computing including distributed operating systems, distributed file systems, and design principles of computer clusters. </a:t>
            </a:r>
          </a:p>
          <a:p>
            <a:pPr lvl="0"/>
            <a:endParaRPr lang="en-US" sz="2400" dirty="0"/>
          </a:p>
          <a:p>
            <a:pPr lvl="0"/>
            <a:r>
              <a:rPr lang="en-US" sz="2400" dirty="0"/>
              <a:t>identify and compare virtualization structures and tools, CPU, memory, and I/O virtualization techniques</a:t>
            </a:r>
          </a:p>
          <a:p>
            <a:pPr lvl="0"/>
            <a:endParaRPr lang="en-US" sz="2400" dirty="0"/>
          </a:p>
          <a:p>
            <a:pPr lvl="0"/>
            <a:r>
              <a:rPr lang="en-US" sz="2400" dirty="0"/>
              <a:t>explain and give examples of the motivations behind cloud computing, the evolution of the paradigm, its applicability, benefits, as well as current and future challenges</a:t>
            </a:r>
            <a:r>
              <a:rPr lang="en-US" dirty="0"/>
              <a:t>.</a:t>
            </a:r>
          </a:p>
          <a:p>
            <a:endParaRPr lang="en-US" dirty="0"/>
          </a:p>
        </p:txBody>
      </p:sp>
    </p:spTree>
    <p:extLst>
      <p:ext uri="{BB962C8B-B14F-4D97-AF65-F5344CB8AC3E}">
        <p14:creationId xmlns:p14="http://schemas.microsoft.com/office/powerpoint/2010/main" val="11001255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A8BEF-7D7E-D343-966D-300258FC4A54}"/>
              </a:ext>
            </a:extLst>
          </p:cNvPr>
          <p:cNvSpPr>
            <a:spLocks noGrp="1"/>
          </p:cNvSpPr>
          <p:nvPr>
            <p:ph type="title"/>
          </p:nvPr>
        </p:nvSpPr>
        <p:spPr/>
        <p:txBody>
          <a:bodyPr/>
          <a:lstStyle/>
          <a:p>
            <a:r>
              <a:rPr lang="en-US" dirty="0"/>
              <a:t>Learning Outcomes (continued)</a:t>
            </a:r>
          </a:p>
        </p:txBody>
      </p:sp>
      <p:sp>
        <p:nvSpPr>
          <p:cNvPr id="3" name="Content Placeholder 2">
            <a:extLst>
              <a:ext uri="{FF2B5EF4-FFF2-40B4-BE49-F238E27FC236}">
                <a16:creationId xmlns:a16="http://schemas.microsoft.com/office/drawing/2014/main" id="{E783B493-5A3C-B645-B476-A7D5E4310156}"/>
              </a:ext>
            </a:extLst>
          </p:cNvPr>
          <p:cNvSpPr>
            <a:spLocks noGrp="1"/>
          </p:cNvSpPr>
          <p:nvPr>
            <p:ph idx="1"/>
          </p:nvPr>
        </p:nvSpPr>
        <p:spPr/>
        <p:txBody>
          <a:bodyPr/>
          <a:lstStyle/>
          <a:p>
            <a:pPr lvl="0"/>
            <a:r>
              <a:rPr lang="en-US" sz="2400" dirty="0"/>
              <a:t>define and illustrate the basic principles in data center design; cloud management techniques and cloud software deployment considerations.</a:t>
            </a:r>
          </a:p>
          <a:p>
            <a:pPr lvl="0"/>
            <a:endParaRPr lang="en-US" sz="2400" dirty="0"/>
          </a:p>
          <a:p>
            <a:pPr lvl="0"/>
            <a:r>
              <a:rPr lang="en-US" sz="2400" dirty="0"/>
              <a:t>experiment and differentiate cloud storage technologies and relevant distributed file systems, NoSQL databases and object Storage.</a:t>
            </a:r>
          </a:p>
          <a:p>
            <a:pPr lvl="0"/>
            <a:endParaRPr lang="en-US" sz="2400" dirty="0"/>
          </a:p>
          <a:p>
            <a:pPr lvl="0"/>
            <a:r>
              <a:rPr lang="en-US" sz="2400" dirty="0"/>
              <a:t>use and contrast different cloud programming models including MapReduce </a:t>
            </a:r>
            <a:r>
              <a:rPr lang="en-US" sz="2400" strike="sngStrike" dirty="0"/>
              <a:t>and Spark. </a:t>
            </a:r>
          </a:p>
          <a:p>
            <a:pPr lvl="0"/>
            <a:endParaRPr lang="en-US" sz="2400" dirty="0"/>
          </a:p>
          <a:p>
            <a:pPr lvl="0"/>
            <a:r>
              <a:rPr lang="en-US" sz="2400" dirty="0"/>
              <a:t>experiment and compare the programming support of major cloud service providers including Google Cloud Platform (GCP), Amazon Web Services (AWS), </a:t>
            </a:r>
            <a:r>
              <a:rPr lang="en-US" sz="2400" strike="sngStrike" dirty="0"/>
              <a:t>and Microsoft Azure.</a:t>
            </a:r>
          </a:p>
          <a:p>
            <a:endParaRPr lang="en-US" dirty="0"/>
          </a:p>
        </p:txBody>
      </p:sp>
      <p:sp>
        <p:nvSpPr>
          <p:cNvPr id="5" name="Slide Number Placeholder 4">
            <a:extLst>
              <a:ext uri="{FF2B5EF4-FFF2-40B4-BE49-F238E27FC236}">
                <a16:creationId xmlns:a16="http://schemas.microsoft.com/office/drawing/2014/main" id="{3BDB75EA-5BE2-A741-BC62-F6D73D907681}"/>
              </a:ext>
            </a:extLst>
          </p:cNvPr>
          <p:cNvSpPr>
            <a:spLocks noGrp="1"/>
          </p:cNvSpPr>
          <p:nvPr>
            <p:ph type="sldNum" sz="quarter" idx="12"/>
          </p:nvPr>
        </p:nvSpPr>
        <p:spPr/>
        <p:txBody>
          <a:bodyPr/>
          <a:lstStyle/>
          <a:p>
            <a:fld id="{B6A95138-A96E-2F42-A959-2EFD44FE4AB7}" type="slidenum">
              <a:rPr lang="en-US" smtClean="0"/>
              <a:pPr/>
              <a:t>47</a:t>
            </a:fld>
            <a:endParaRPr lang="en-US" dirty="0"/>
          </a:p>
        </p:txBody>
      </p:sp>
    </p:spTree>
    <p:extLst>
      <p:ext uri="{BB962C8B-B14F-4D97-AF65-F5344CB8AC3E}">
        <p14:creationId xmlns:p14="http://schemas.microsoft.com/office/powerpoint/2010/main" val="10586917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x-none" dirty="0"/>
              <a:t>Grading Criterion</a:t>
            </a:r>
          </a:p>
        </p:txBody>
      </p:sp>
      <p:sp>
        <p:nvSpPr>
          <p:cNvPr id="6" name="Slide Number Placeholder 5"/>
          <p:cNvSpPr>
            <a:spLocks noGrp="1"/>
          </p:cNvSpPr>
          <p:nvPr>
            <p:ph type="sldNum" sz="quarter" idx="12"/>
          </p:nvPr>
        </p:nvSpPr>
        <p:spPr/>
        <p:txBody>
          <a:bodyPr/>
          <a:lstStyle/>
          <a:p>
            <a:fld id="{400042AC-F56E-184B-868B-19B6300652F2}" type="slidenum">
              <a:rPr lang="en-US" altLang="x-none" smtClean="0"/>
              <a:pPr/>
              <a:t>48</a:t>
            </a:fld>
            <a:endParaRPr lang="en-US" altLang="x-none" dirty="0"/>
          </a:p>
        </p:txBody>
      </p:sp>
      <p:sp>
        <p:nvSpPr>
          <p:cNvPr id="12" name="Rectangle 11"/>
          <p:cNvSpPr/>
          <p:nvPr/>
        </p:nvSpPr>
        <p:spPr>
          <a:xfrm>
            <a:off x="838200" y="1995959"/>
            <a:ext cx="8604448" cy="707886"/>
          </a:xfrm>
          <a:prstGeom prst="rect">
            <a:avLst/>
          </a:prstGeom>
        </p:spPr>
        <p:txBody>
          <a:bodyPr wrap="square">
            <a:spAutoFit/>
          </a:bodyPr>
          <a:lstStyle/>
          <a:p>
            <a:pPr algn="just"/>
            <a:r>
              <a:rPr lang="en-US" sz="2000" dirty="0">
                <a:latin typeface="Cambria" charset="0"/>
                <a:ea typeface="Times New Roman" charset="0"/>
              </a:rPr>
              <a:t>Your grade in the course will be based on points allocated to different learning activities as indicated by the table below:</a:t>
            </a:r>
            <a:endParaRPr lang="en-US" sz="2000" dirty="0">
              <a:latin typeface="Times New Roman" charset="0"/>
              <a:ea typeface="Times New Roman" charset="0"/>
            </a:endParaRPr>
          </a:p>
        </p:txBody>
      </p:sp>
      <p:pic>
        <p:nvPicPr>
          <p:cNvPr id="4" name="Picture 3">
            <a:extLst>
              <a:ext uri="{FF2B5EF4-FFF2-40B4-BE49-F238E27FC236}">
                <a16:creationId xmlns:a16="http://schemas.microsoft.com/office/drawing/2014/main" id="{2401FB44-0088-8B43-931D-06E76E68DB30}"/>
              </a:ext>
            </a:extLst>
          </p:cNvPr>
          <p:cNvPicPr>
            <a:picLocks noChangeAspect="1"/>
          </p:cNvPicPr>
          <p:nvPr/>
        </p:nvPicPr>
        <p:blipFill>
          <a:blip r:embed="rId3"/>
          <a:stretch>
            <a:fillRect/>
          </a:stretch>
        </p:blipFill>
        <p:spPr>
          <a:xfrm>
            <a:off x="1339850" y="3018797"/>
            <a:ext cx="9512300" cy="3022600"/>
          </a:xfrm>
          <a:prstGeom prst="rect">
            <a:avLst/>
          </a:prstGeom>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 Scale</a:t>
            </a:r>
          </a:p>
        </p:txBody>
      </p:sp>
      <p:sp>
        <p:nvSpPr>
          <p:cNvPr id="5" name="Slide Number Placeholder 4"/>
          <p:cNvSpPr>
            <a:spLocks noGrp="1"/>
          </p:cNvSpPr>
          <p:nvPr>
            <p:ph type="sldNum" sz="quarter" idx="12"/>
          </p:nvPr>
        </p:nvSpPr>
        <p:spPr/>
        <p:txBody>
          <a:bodyPr/>
          <a:lstStyle/>
          <a:p>
            <a:fld id="{400042AC-F56E-184B-868B-19B6300652F2}" type="slidenum">
              <a:rPr lang="en-US" altLang="x-none" smtClean="0"/>
              <a:pPr/>
              <a:t>49</a:t>
            </a:fld>
            <a:endParaRPr lang="en-US" altLang="x-none" dirty="0"/>
          </a:p>
        </p:txBody>
      </p:sp>
      <p:sp>
        <p:nvSpPr>
          <p:cNvPr id="6" name="Content Placeholder 4"/>
          <p:cNvSpPr txBox="1">
            <a:spLocks/>
          </p:cNvSpPr>
          <p:nvPr/>
        </p:nvSpPr>
        <p:spPr>
          <a:xfrm>
            <a:off x="838200" y="1605485"/>
            <a:ext cx="10058400" cy="14827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SzPct val="100000"/>
              <a:buFont typeface="Arial"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ourier New" charset="0"/>
              <a:buChar char="o"/>
              <a:defRPr sz="2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x-none" dirty="0"/>
              <a:t>Your letter grade will be determined based on the percentage of possible points that you earn during the semester. </a:t>
            </a:r>
          </a:p>
          <a:p>
            <a:r>
              <a:rPr lang="en-US" altLang="x-none" dirty="0"/>
              <a:t>The following table relates the percentage to a letter grade:</a:t>
            </a:r>
          </a:p>
          <a:p>
            <a:endParaRPr lang="en-US" altLang="en-US" dirty="0"/>
          </a:p>
        </p:txBody>
      </p:sp>
      <p:graphicFrame>
        <p:nvGraphicFramePr>
          <p:cNvPr id="12" name="Object 11"/>
          <p:cNvGraphicFramePr>
            <a:graphicFrameLocks noChangeAspect="1"/>
          </p:cNvGraphicFramePr>
          <p:nvPr>
            <p:extLst>
              <p:ext uri="{D42A27DB-BD31-4B8C-83A1-F6EECF244321}">
                <p14:modId xmlns:p14="http://schemas.microsoft.com/office/powerpoint/2010/main" val="2314497765"/>
              </p:ext>
            </p:extLst>
          </p:nvPr>
        </p:nvGraphicFramePr>
        <p:xfrm>
          <a:off x="838199" y="3299342"/>
          <a:ext cx="10280587" cy="2491858"/>
        </p:xfrm>
        <a:graphic>
          <a:graphicData uri="http://schemas.openxmlformats.org/presentationml/2006/ole">
            <mc:AlternateContent xmlns:mc="http://schemas.openxmlformats.org/markup-compatibility/2006">
              <mc:Choice xmlns:v="urn:schemas-microsoft-com:vml" Requires="v">
                <p:oleObj spid="_x0000_s2101" name="Document" r:id="rId4" imgW="5943600" imgH="1371600" progId="Word.Document.12">
                  <p:embed/>
                </p:oleObj>
              </mc:Choice>
              <mc:Fallback>
                <p:oleObj name="Document" r:id="rId4" imgW="5943600" imgH="1371600" progId="Word.Document.12">
                  <p:embed/>
                  <p:pic>
                    <p:nvPicPr>
                      <p:cNvPr id="12" name="Object 11"/>
                      <p:cNvPicPr/>
                      <p:nvPr/>
                    </p:nvPicPr>
                    <p:blipFill>
                      <a:blip r:embed="rId5"/>
                      <a:stretch>
                        <a:fillRect/>
                      </a:stretch>
                    </p:blipFill>
                    <p:spPr>
                      <a:xfrm>
                        <a:off x="838199" y="3299342"/>
                        <a:ext cx="10280587" cy="2491858"/>
                      </a:xfrm>
                      <a:prstGeom prst="rect">
                        <a:avLst/>
                      </a:prstGeom>
                    </p:spPr>
                  </p:pic>
                </p:oleObj>
              </mc:Fallback>
            </mc:AlternateContent>
          </a:graphicData>
        </a:graphic>
      </p:graphicFrame>
    </p:spTree>
    <p:extLst>
      <p:ext uri="{BB962C8B-B14F-4D97-AF65-F5344CB8AC3E}">
        <p14:creationId xmlns:p14="http://schemas.microsoft.com/office/powerpoint/2010/main" val="801839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Today’s Topics</a:t>
            </a:r>
            <a:endParaRPr lang="en-US" dirty="0"/>
          </a:p>
        </p:txBody>
      </p:sp>
      <p:sp>
        <p:nvSpPr>
          <p:cNvPr id="3" name="Content Placeholder 2"/>
          <p:cNvSpPr>
            <a:spLocks noGrp="1"/>
          </p:cNvSpPr>
          <p:nvPr>
            <p:ph idx="1"/>
          </p:nvPr>
        </p:nvSpPr>
        <p:spPr/>
        <p:txBody>
          <a:bodyPr/>
          <a:lstStyle/>
          <a:p>
            <a:r>
              <a:rPr lang="en-US" dirty="0"/>
              <a:t>Introduction to the course</a:t>
            </a:r>
          </a:p>
          <a:p>
            <a:endParaRPr lang="en-US" dirty="0"/>
          </a:p>
          <a:p>
            <a:r>
              <a:rPr lang="en-US" dirty="0">
                <a:solidFill>
                  <a:schemeClr val="bg1">
                    <a:lumMod val="75000"/>
                  </a:schemeClr>
                </a:solidFill>
              </a:rPr>
              <a:t>Course Syllabus.</a:t>
            </a:r>
          </a:p>
          <a:p>
            <a:endParaRPr lang="en-US" dirty="0">
              <a:solidFill>
                <a:schemeClr val="bg1">
                  <a:lumMod val="75000"/>
                </a:schemeClr>
              </a:solidFill>
            </a:endParaRPr>
          </a:p>
          <a:p>
            <a:r>
              <a:rPr lang="en-US" dirty="0">
                <a:solidFill>
                  <a:schemeClr val="bg1">
                    <a:lumMod val="75000"/>
                  </a:schemeClr>
                </a:solidFill>
              </a:rPr>
              <a:t>Introduction to Cloud Computing</a:t>
            </a:r>
          </a:p>
          <a:p>
            <a:endParaRPr lang="en-US" dirty="0">
              <a:solidFill>
                <a:schemeClr val="bg1">
                  <a:lumMod val="75000"/>
                </a:schemeClr>
              </a:solidFill>
            </a:endParaRPr>
          </a:p>
        </p:txBody>
      </p:sp>
      <p:sp>
        <p:nvSpPr>
          <p:cNvPr id="6" name="Slide Number Placeholder 5"/>
          <p:cNvSpPr>
            <a:spLocks noGrp="1"/>
          </p:cNvSpPr>
          <p:nvPr>
            <p:ph type="sldNum" sz="quarter" idx="12"/>
          </p:nvPr>
        </p:nvSpPr>
        <p:spPr/>
        <p:txBody>
          <a:bodyPr/>
          <a:lstStyle/>
          <a:p>
            <a:fld id="{400042AC-F56E-184B-868B-19B6300652F2}" type="slidenum">
              <a:rPr lang="en-US" altLang="x-none" smtClean="0"/>
              <a:pPr/>
              <a:t>5</a:t>
            </a:fld>
            <a:endParaRPr lang="en-US" altLang="x-none" dirty="0"/>
          </a:p>
        </p:txBody>
      </p:sp>
    </p:spTree>
    <p:extLst>
      <p:ext uri="{BB962C8B-B14F-4D97-AF65-F5344CB8AC3E}">
        <p14:creationId xmlns:p14="http://schemas.microsoft.com/office/powerpoint/2010/main" val="38155549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84B69-A797-194A-AF66-D233621E2A16}"/>
              </a:ext>
            </a:extLst>
          </p:cNvPr>
          <p:cNvSpPr>
            <a:spLocks noGrp="1"/>
          </p:cNvSpPr>
          <p:nvPr>
            <p:ph type="title"/>
          </p:nvPr>
        </p:nvSpPr>
        <p:spPr/>
        <p:txBody>
          <a:bodyPr/>
          <a:lstStyle/>
          <a:p>
            <a:r>
              <a:rPr lang="en-US" dirty="0"/>
              <a:t>S/N Grade Option</a:t>
            </a:r>
          </a:p>
        </p:txBody>
      </p:sp>
      <p:sp>
        <p:nvSpPr>
          <p:cNvPr id="3" name="Content Placeholder 2">
            <a:extLst>
              <a:ext uri="{FF2B5EF4-FFF2-40B4-BE49-F238E27FC236}">
                <a16:creationId xmlns:a16="http://schemas.microsoft.com/office/drawing/2014/main" id="{B4C7CF6B-7CCC-7E4E-A479-A597F45FD70B}"/>
              </a:ext>
            </a:extLst>
          </p:cNvPr>
          <p:cNvSpPr>
            <a:spLocks noGrp="1"/>
          </p:cNvSpPr>
          <p:nvPr>
            <p:ph idx="1"/>
          </p:nvPr>
        </p:nvSpPr>
        <p:spPr/>
        <p:txBody>
          <a:bodyPr/>
          <a:lstStyle/>
          <a:p>
            <a:r>
              <a:rPr lang="en-US" dirty="0"/>
              <a:t>If you have selected the S/N grading option, then to receive a satisfactory rating (S) you must earn at least 70% of the possible points.  </a:t>
            </a:r>
          </a:p>
          <a:p>
            <a:endParaRPr lang="en-US" dirty="0"/>
          </a:p>
          <a:p>
            <a:r>
              <a:rPr lang="en-US" dirty="0"/>
              <a:t>If you wish to elect S/N grading, you must inform the registrar before the second class meeting </a:t>
            </a:r>
            <a:r>
              <a:rPr lang="en-US" u="sng" dirty="0"/>
              <a:t>unless otherwise announced by the University due to COVID-19 pandemic</a:t>
            </a:r>
            <a:r>
              <a:rPr lang="en-US" dirty="0"/>
              <a:t>.</a:t>
            </a:r>
          </a:p>
          <a:p>
            <a:endParaRPr lang="en-US" dirty="0"/>
          </a:p>
          <a:p>
            <a:r>
              <a:rPr lang="en-US" dirty="0"/>
              <a:t>Bear in mind that you must earn a C- or better (or an S) in order for a course to fulfill a requirement or elective in your major.</a:t>
            </a:r>
          </a:p>
          <a:p>
            <a:endParaRPr lang="en-US" dirty="0"/>
          </a:p>
        </p:txBody>
      </p:sp>
      <p:sp>
        <p:nvSpPr>
          <p:cNvPr id="5" name="Slide Number Placeholder 4">
            <a:extLst>
              <a:ext uri="{FF2B5EF4-FFF2-40B4-BE49-F238E27FC236}">
                <a16:creationId xmlns:a16="http://schemas.microsoft.com/office/drawing/2014/main" id="{CB21405F-0285-CA4D-9236-3C1ECD1C20F3}"/>
              </a:ext>
            </a:extLst>
          </p:cNvPr>
          <p:cNvSpPr>
            <a:spLocks noGrp="1"/>
          </p:cNvSpPr>
          <p:nvPr>
            <p:ph type="sldNum" sz="quarter" idx="12"/>
          </p:nvPr>
        </p:nvSpPr>
        <p:spPr/>
        <p:txBody>
          <a:bodyPr/>
          <a:lstStyle/>
          <a:p>
            <a:fld id="{B6A95138-A96E-2F42-A959-2EFD44FE4AB7}" type="slidenum">
              <a:rPr lang="en-US" smtClean="0"/>
              <a:pPr/>
              <a:t>50</a:t>
            </a:fld>
            <a:endParaRPr lang="en-US" dirty="0"/>
          </a:p>
        </p:txBody>
      </p:sp>
    </p:spTree>
    <p:extLst>
      <p:ext uri="{BB962C8B-B14F-4D97-AF65-F5344CB8AC3E}">
        <p14:creationId xmlns:p14="http://schemas.microsoft.com/office/powerpoint/2010/main" val="11912528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t>Homework Assignments</a:t>
            </a:r>
          </a:p>
        </p:txBody>
      </p:sp>
      <p:sp>
        <p:nvSpPr>
          <p:cNvPr id="28675" name="Content Placeholder 2"/>
          <p:cNvSpPr>
            <a:spLocks noGrp="1"/>
          </p:cNvSpPr>
          <p:nvPr>
            <p:ph idx="1"/>
          </p:nvPr>
        </p:nvSpPr>
        <p:spPr>
          <a:xfrm>
            <a:off x="838200" y="1690688"/>
            <a:ext cx="10515600" cy="4351338"/>
          </a:xfrm>
        </p:spPr>
        <p:txBody>
          <a:bodyPr>
            <a:normAutofit fontScale="77500" lnSpcReduction="20000"/>
          </a:bodyPr>
          <a:lstStyle/>
          <a:p>
            <a:pPr>
              <a:lnSpc>
                <a:spcPct val="120000"/>
              </a:lnSpc>
              <a:spcBef>
                <a:spcPts val="0"/>
              </a:spcBef>
            </a:pPr>
            <a:r>
              <a:rPr lang="en-US" altLang="x-none" dirty="0"/>
              <a:t>There will be four (4) Homework Assignments.</a:t>
            </a:r>
          </a:p>
          <a:p>
            <a:pPr>
              <a:lnSpc>
                <a:spcPct val="120000"/>
              </a:lnSpc>
              <a:spcBef>
                <a:spcPts val="0"/>
              </a:spcBef>
            </a:pPr>
            <a:endParaRPr lang="en-US" altLang="x-none" dirty="0"/>
          </a:p>
          <a:p>
            <a:pPr>
              <a:lnSpc>
                <a:spcPct val="120000"/>
              </a:lnSpc>
              <a:spcBef>
                <a:spcPts val="0"/>
              </a:spcBef>
            </a:pPr>
            <a:r>
              <a:rPr lang="en-US" altLang="x-none" dirty="0"/>
              <a:t>Assignments involve writing code (in Python) and/or implementing projects using AWS and GCP cloud services.</a:t>
            </a:r>
          </a:p>
          <a:p>
            <a:pPr>
              <a:lnSpc>
                <a:spcPct val="120000"/>
              </a:lnSpc>
              <a:spcBef>
                <a:spcPts val="0"/>
              </a:spcBef>
            </a:pPr>
            <a:endParaRPr lang="en-US" altLang="x-none" dirty="0"/>
          </a:p>
          <a:p>
            <a:pPr>
              <a:lnSpc>
                <a:spcPct val="120000"/>
              </a:lnSpc>
              <a:spcBef>
                <a:spcPts val="0"/>
              </a:spcBef>
            </a:pPr>
            <a:r>
              <a:rPr lang="en-US" altLang="x-none" dirty="0"/>
              <a:t>Assignments are to be done </a:t>
            </a:r>
            <a:r>
              <a:rPr lang="en-US" altLang="x-none" b="1" dirty="0"/>
              <a:t>individually </a:t>
            </a:r>
            <a:r>
              <a:rPr lang="en-US" altLang="x-none" b="1" dirty="0">
                <a:sym typeface="Wingdings" pitchFamily="2" charset="2"/>
              </a:rPr>
              <a:t> </a:t>
            </a:r>
            <a:r>
              <a:rPr lang="en-US" altLang="x-none" dirty="0"/>
              <a:t>subject to Academic Integrity Policy</a:t>
            </a:r>
          </a:p>
          <a:p>
            <a:pPr lvl="1">
              <a:lnSpc>
                <a:spcPct val="120000"/>
              </a:lnSpc>
              <a:spcBef>
                <a:spcPts val="0"/>
              </a:spcBef>
            </a:pPr>
            <a:endParaRPr lang="en-US" altLang="x-none" dirty="0"/>
          </a:p>
          <a:p>
            <a:pPr>
              <a:lnSpc>
                <a:spcPct val="120000"/>
              </a:lnSpc>
              <a:spcBef>
                <a:spcPts val="0"/>
              </a:spcBef>
            </a:pPr>
            <a:r>
              <a:rPr lang="en-US" altLang="x-none" dirty="0"/>
              <a:t>Subject to Late Work Policy</a:t>
            </a:r>
          </a:p>
          <a:p>
            <a:pPr>
              <a:lnSpc>
                <a:spcPct val="120000"/>
              </a:lnSpc>
              <a:spcBef>
                <a:spcPts val="0"/>
              </a:spcBef>
            </a:pPr>
            <a:endParaRPr lang="en-US" altLang="x-none" dirty="0"/>
          </a:p>
          <a:p>
            <a:pPr>
              <a:lnSpc>
                <a:spcPct val="120000"/>
              </a:lnSpc>
              <a:spcBef>
                <a:spcPts val="0"/>
              </a:spcBef>
            </a:pPr>
            <a:r>
              <a:rPr lang="en-US" dirty="0">
                <a:highlight>
                  <a:srgbClr val="FFFF00"/>
                </a:highlight>
              </a:rPr>
              <a:t>I will select a random number of students each week to discuss their homework submission. </a:t>
            </a:r>
          </a:p>
          <a:p>
            <a:pPr lvl="1">
              <a:lnSpc>
                <a:spcPct val="120000"/>
              </a:lnSpc>
              <a:spcBef>
                <a:spcPts val="0"/>
              </a:spcBef>
            </a:pPr>
            <a:r>
              <a:rPr lang="en-US" dirty="0">
                <a:highlight>
                  <a:srgbClr val="FFFF00"/>
                </a:highlight>
              </a:rPr>
              <a:t>The goal of this discussion is to make sure that you understand the work you submitted. </a:t>
            </a:r>
          </a:p>
          <a:p>
            <a:pPr lvl="1">
              <a:lnSpc>
                <a:spcPct val="120000"/>
              </a:lnSpc>
              <a:spcBef>
                <a:spcPts val="0"/>
              </a:spcBef>
            </a:pPr>
            <a:r>
              <a:rPr lang="en-US" dirty="0">
                <a:highlight>
                  <a:srgbClr val="FFFF00"/>
                </a:highlight>
              </a:rPr>
              <a:t>Based on the discussion, your homework grade may be affected either positively or negatively. </a:t>
            </a:r>
          </a:p>
          <a:p>
            <a:endParaRPr lang="en-US" altLang="x-none" dirty="0"/>
          </a:p>
        </p:txBody>
      </p:sp>
      <p:sp>
        <p:nvSpPr>
          <p:cNvPr id="3" name="Slide Number Placeholder 2"/>
          <p:cNvSpPr>
            <a:spLocks noGrp="1"/>
          </p:cNvSpPr>
          <p:nvPr>
            <p:ph type="sldNum" sz="quarter" idx="12"/>
          </p:nvPr>
        </p:nvSpPr>
        <p:spPr/>
        <p:txBody>
          <a:bodyPr/>
          <a:lstStyle/>
          <a:p>
            <a:fld id="{400042AC-F56E-184B-868B-19B6300652F2}" type="slidenum">
              <a:rPr lang="en-US" altLang="x-none" smtClean="0"/>
              <a:pPr/>
              <a:t>51</a:t>
            </a:fld>
            <a:endParaRPr lang="en-US" altLang="x-none"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Homework Submission</a:t>
            </a:r>
            <a:endParaRPr lang="en-US" dirty="0"/>
          </a:p>
        </p:txBody>
      </p:sp>
      <p:sp>
        <p:nvSpPr>
          <p:cNvPr id="3" name="Content Placeholder 2"/>
          <p:cNvSpPr>
            <a:spLocks noGrp="1"/>
          </p:cNvSpPr>
          <p:nvPr>
            <p:ph idx="1"/>
          </p:nvPr>
        </p:nvSpPr>
        <p:spPr>
          <a:xfrm>
            <a:off x="838200" y="1825625"/>
            <a:ext cx="10972800" cy="4351338"/>
          </a:xfrm>
        </p:spPr>
        <p:txBody>
          <a:bodyPr>
            <a:normAutofit fontScale="92500" lnSpcReduction="20000"/>
          </a:bodyPr>
          <a:lstStyle/>
          <a:p>
            <a:pPr>
              <a:lnSpc>
                <a:spcPct val="110000"/>
              </a:lnSpc>
              <a:spcBef>
                <a:spcPts val="0"/>
              </a:spcBef>
            </a:pPr>
            <a:r>
              <a:rPr lang="en-US" sz="3000" dirty="0"/>
              <a:t>Each homework assignment will include submission instructions and due date.</a:t>
            </a:r>
          </a:p>
          <a:p>
            <a:pPr lvl="1">
              <a:lnSpc>
                <a:spcPct val="110000"/>
              </a:lnSpc>
              <a:spcBef>
                <a:spcPts val="0"/>
              </a:spcBef>
            </a:pPr>
            <a:r>
              <a:rPr lang="en-US" sz="2600" dirty="0"/>
              <a:t>The due date is usually a Friday.</a:t>
            </a:r>
          </a:p>
          <a:p>
            <a:pPr>
              <a:lnSpc>
                <a:spcPct val="110000"/>
              </a:lnSpc>
              <a:spcBef>
                <a:spcPts val="0"/>
              </a:spcBef>
            </a:pPr>
            <a:endParaRPr lang="en-US" sz="3000" dirty="0"/>
          </a:p>
          <a:p>
            <a:pPr>
              <a:lnSpc>
                <a:spcPct val="110000"/>
              </a:lnSpc>
              <a:spcBef>
                <a:spcPts val="0"/>
              </a:spcBef>
            </a:pPr>
            <a:r>
              <a:rPr lang="en-US" sz="3000" dirty="0"/>
              <a:t>Assignments are to be uploaded to the designated D2L folder by 11:59 PM of the due date. </a:t>
            </a:r>
          </a:p>
          <a:p>
            <a:pPr>
              <a:lnSpc>
                <a:spcPct val="110000"/>
              </a:lnSpc>
              <a:spcBef>
                <a:spcPts val="0"/>
              </a:spcBef>
            </a:pPr>
            <a:endParaRPr lang="en-US" sz="3000" dirty="0"/>
          </a:p>
          <a:p>
            <a:pPr>
              <a:lnSpc>
                <a:spcPct val="110000"/>
              </a:lnSpc>
              <a:spcBef>
                <a:spcPts val="0"/>
              </a:spcBef>
            </a:pPr>
            <a:r>
              <a:rPr lang="en-US" sz="3000" b="1" u="sng" dirty="0"/>
              <a:t>DO NOT MISS CLASS IN ORDER TO WORK ON A PROGRAM</a:t>
            </a:r>
            <a:r>
              <a:rPr lang="en-US" sz="3000" dirty="0"/>
              <a:t>.  This can only make you fall further behind.</a:t>
            </a:r>
          </a:p>
          <a:p>
            <a:pPr>
              <a:lnSpc>
                <a:spcPct val="110000"/>
              </a:lnSpc>
              <a:spcBef>
                <a:spcPts val="0"/>
              </a:spcBef>
            </a:pPr>
            <a:endParaRPr lang="en-US" sz="2000" dirty="0"/>
          </a:p>
          <a:p>
            <a:pPr>
              <a:lnSpc>
                <a:spcPct val="110000"/>
              </a:lnSpc>
              <a:spcBef>
                <a:spcPts val="0"/>
              </a:spcBef>
            </a:pPr>
            <a:endParaRPr lang="en-US" sz="2000" dirty="0"/>
          </a:p>
          <a:p>
            <a:endParaRPr lang="en-US" dirty="0"/>
          </a:p>
          <a:p>
            <a:endParaRPr lang="en-US" dirty="0"/>
          </a:p>
        </p:txBody>
      </p:sp>
      <p:sp>
        <p:nvSpPr>
          <p:cNvPr id="6" name="Slide Number Placeholder 5"/>
          <p:cNvSpPr>
            <a:spLocks noGrp="1"/>
          </p:cNvSpPr>
          <p:nvPr>
            <p:ph type="sldNum" sz="quarter" idx="12"/>
          </p:nvPr>
        </p:nvSpPr>
        <p:spPr/>
        <p:txBody>
          <a:bodyPr/>
          <a:lstStyle/>
          <a:p>
            <a:fld id="{400042AC-F56E-184B-868B-19B6300652F2}" type="slidenum">
              <a:rPr lang="en-US" altLang="x-none" smtClean="0"/>
              <a:pPr/>
              <a:t>52</a:t>
            </a:fld>
            <a:endParaRPr lang="en-US" altLang="x-none" dirty="0"/>
          </a:p>
        </p:txBody>
      </p:sp>
    </p:spTree>
    <p:extLst>
      <p:ext uri="{BB962C8B-B14F-4D97-AF65-F5344CB8AC3E}">
        <p14:creationId xmlns:p14="http://schemas.microsoft.com/office/powerpoint/2010/main" val="19402535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Quizzes</a:t>
            </a:r>
            <a:endParaRPr lang="en-US" dirty="0"/>
          </a:p>
        </p:txBody>
      </p:sp>
      <p:sp>
        <p:nvSpPr>
          <p:cNvPr id="3" name="Content Placeholder 2"/>
          <p:cNvSpPr>
            <a:spLocks noGrp="1"/>
          </p:cNvSpPr>
          <p:nvPr>
            <p:ph idx="1"/>
          </p:nvPr>
        </p:nvSpPr>
        <p:spPr>
          <a:xfrm>
            <a:off x="838200" y="1560930"/>
            <a:ext cx="10515600" cy="4351338"/>
          </a:xfrm>
        </p:spPr>
        <p:txBody>
          <a:bodyPr>
            <a:normAutofit fontScale="85000" lnSpcReduction="10000"/>
          </a:bodyPr>
          <a:lstStyle/>
          <a:p>
            <a:pPr lvl="0"/>
            <a:r>
              <a:rPr lang="en-US" dirty="0"/>
              <a:t>There will be a quiz in every class session except on the day of the final exam. </a:t>
            </a:r>
          </a:p>
          <a:p>
            <a:pPr lvl="0"/>
            <a:endParaRPr lang="en-US" dirty="0"/>
          </a:p>
          <a:p>
            <a:pPr lvl="0"/>
            <a:r>
              <a:rPr lang="en-US" dirty="0"/>
              <a:t>A total of 12 quizzes will be administered and your quiz with lowest grade will be dropped.</a:t>
            </a:r>
          </a:p>
          <a:p>
            <a:pPr marL="0" lvl="0" indent="0">
              <a:buNone/>
            </a:pPr>
            <a:endParaRPr lang="en-US" dirty="0"/>
          </a:p>
          <a:p>
            <a:pPr lvl="0"/>
            <a:r>
              <a:rPr lang="en-US" dirty="0"/>
              <a:t>Each quiz is 20~30 minutes long and will be on D2L.</a:t>
            </a:r>
          </a:p>
          <a:p>
            <a:pPr lvl="0"/>
            <a:endParaRPr lang="en-US" dirty="0"/>
          </a:p>
          <a:p>
            <a:pPr lvl="0"/>
            <a:r>
              <a:rPr lang="en-US" dirty="0"/>
              <a:t>The quiz may be administered at any time during the class period.</a:t>
            </a:r>
          </a:p>
          <a:p>
            <a:pPr lvl="0"/>
            <a:endParaRPr lang="en-US" dirty="0"/>
          </a:p>
          <a:p>
            <a:pPr lvl="0"/>
            <a:r>
              <a:rPr lang="en-US" dirty="0"/>
              <a:t>I will NOT provide make up quizzes.</a:t>
            </a:r>
          </a:p>
          <a:p>
            <a:pPr lvl="0"/>
            <a:endParaRPr lang="en-US" dirty="0"/>
          </a:p>
          <a:p>
            <a:r>
              <a:rPr lang="en-US" dirty="0"/>
              <a:t>A quiz will not include any question on the topics covered in the same day as the quiz.</a:t>
            </a:r>
          </a:p>
          <a:p>
            <a:pPr lvl="0"/>
            <a:endParaRPr lang="en-US" dirty="0"/>
          </a:p>
        </p:txBody>
      </p:sp>
      <p:sp>
        <p:nvSpPr>
          <p:cNvPr id="6" name="Slide Number Placeholder 5"/>
          <p:cNvSpPr>
            <a:spLocks noGrp="1"/>
          </p:cNvSpPr>
          <p:nvPr>
            <p:ph type="sldNum" sz="quarter" idx="12"/>
          </p:nvPr>
        </p:nvSpPr>
        <p:spPr/>
        <p:txBody>
          <a:bodyPr/>
          <a:lstStyle/>
          <a:p>
            <a:fld id="{400042AC-F56E-184B-868B-19B6300652F2}" type="slidenum">
              <a:rPr lang="en-US" altLang="x-none" smtClean="0"/>
              <a:pPr/>
              <a:t>53</a:t>
            </a:fld>
            <a:endParaRPr lang="en-US" altLang="x-none" dirty="0"/>
          </a:p>
        </p:txBody>
      </p:sp>
    </p:spTree>
    <p:extLst>
      <p:ext uri="{BB962C8B-B14F-4D97-AF65-F5344CB8AC3E}">
        <p14:creationId xmlns:p14="http://schemas.microsoft.com/office/powerpoint/2010/main" val="8685279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Exams</a:t>
            </a:r>
            <a:endParaRPr lang="en-US" dirty="0"/>
          </a:p>
        </p:txBody>
      </p:sp>
      <p:sp>
        <p:nvSpPr>
          <p:cNvPr id="3" name="Content Placeholder 2"/>
          <p:cNvSpPr>
            <a:spLocks noGrp="1"/>
          </p:cNvSpPr>
          <p:nvPr>
            <p:ph idx="1"/>
          </p:nvPr>
        </p:nvSpPr>
        <p:spPr/>
        <p:txBody>
          <a:bodyPr/>
          <a:lstStyle/>
          <a:p>
            <a:pPr lvl="0"/>
            <a:r>
              <a:rPr lang="en-US" dirty="0"/>
              <a:t>There is a comprehensive final exam on the last class session from 9:00 AM to 12:20 PM on  December 11, 2021.</a:t>
            </a:r>
          </a:p>
          <a:p>
            <a:pPr lvl="1"/>
            <a:endParaRPr lang="en-US" sz="2800" dirty="0"/>
          </a:p>
          <a:p>
            <a:pPr lvl="0"/>
            <a:r>
              <a:rPr lang="en-US" dirty="0"/>
              <a:t>The final exam will be online administered on D2L.</a:t>
            </a:r>
          </a:p>
          <a:p>
            <a:pPr marL="0" indent="0">
              <a:buNone/>
            </a:pPr>
            <a:endParaRPr lang="en-US" dirty="0"/>
          </a:p>
        </p:txBody>
      </p:sp>
      <p:sp>
        <p:nvSpPr>
          <p:cNvPr id="6" name="Slide Number Placeholder 5"/>
          <p:cNvSpPr>
            <a:spLocks noGrp="1"/>
          </p:cNvSpPr>
          <p:nvPr>
            <p:ph type="sldNum" sz="quarter" idx="12"/>
          </p:nvPr>
        </p:nvSpPr>
        <p:spPr/>
        <p:txBody>
          <a:bodyPr/>
          <a:lstStyle/>
          <a:p>
            <a:fld id="{400042AC-F56E-184B-868B-19B6300652F2}" type="slidenum">
              <a:rPr lang="en-US" altLang="x-none" smtClean="0"/>
              <a:pPr/>
              <a:t>54</a:t>
            </a:fld>
            <a:endParaRPr lang="en-US" altLang="x-none" dirty="0"/>
          </a:p>
        </p:txBody>
      </p:sp>
    </p:spTree>
    <p:extLst>
      <p:ext uri="{BB962C8B-B14F-4D97-AF65-F5344CB8AC3E}">
        <p14:creationId xmlns:p14="http://schemas.microsoft.com/office/powerpoint/2010/main" val="9033439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838200" y="365125"/>
            <a:ext cx="10515600" cy="1325563"/>
          </a:xfrm>
        </p:spPr>
        <p:txBody>
          <a:bodyPr/>
          <a:lstStyle/>
          <a:p>
            <a:r>
              <a:rPr lang="en-US" dirty="0"/>
              <a:t>Attendance</a:t>
            </a:r>
          </a:p>
        </p:txBody>
      </p:sp>
      <p:sp>
        <p:nvSpPr>
          <p:cNvPr id="31747" name="Content Placeholder 2"/>
          <p:cNvSpPr>
            <a:spLocks noGrp="1"/>
          </p:cNvSpPr>
          <p:nvPr>
            <p:ph idx="1"/>
          </p:nvPr>
        </p:nvSpPr>
        <p:spPr>
          <a:xfrm>
            <a:off x="838200" y="1597025"/>
            <a:ext cx="10515600" cy="4351338"/>
          </a:xfrm>
        </p:spPr>
        <p:txBody>
          <a:bodyPr>
            <a:normAutofit/>
          </a:bodyPr>
          <a:lstStyle/>
          <a:p>
            <a:r>
              <a:rPr lang="en-US" sz="2000" dirty="0">
                <a:highlight>
                  <a:srgbClr val="FFFF00"/>
                </a:highlight>
              </a:rPr>
              <a:t>For all ICS courses, participation must occur during the first week of class or the student is dropped from the course.</a:t>
            </a:r>
          </a:p>
          <a:p>
            <a:endParaRPr lang="en-US" sz="2000" dirty="0"/>
          </a:p>
          <a:p>
            <a:r>
              <a:rPr lang="en-US" sz="2000" dirty="0"/>
              <a:t>You are expected attend all class sessions.</a:t>
            </a:r>
          </a:p>
          <a:p>
            <a:endParaRPr lang="en-US" sz="2000" dirty="0"/>
          </a:p>
          <a:p>
            <a:r>
              <a:rPr lang="en-US" sz="2000" dirty="0"/>
              <a:t>If you miss a class, you will lose the points for that week’s quiz.</a:t>
            </a:r>
          </a:p>
          <a:p>
            <a:endParaRPr lang="en-US" sz="2000" dirty="0"/>
          </a:p>
          <a:p>
            <a:r>
              <a:rPr lang="en-US" sz="2000" dirty="0"/>
              <a:t>If you miss a class, it is your responsibility to </a:t>
            </a:r>
            <a:r>
              <a:rPr lang="en-US" sz="1800" dirty="0"/>
              <a:t>Keep up with the assigned readings and homework.</a:t>
            </a:r>
          </a:p>
          <a:p>
            <a:pPr marL="0" indent="0">
              <a:buNone/>
            </a:pPr>
            <a:endParaRPr lang="en-US" sz="2000" dirty="0"/>
          </a:p>
          <a:p>
            <a:r>
              <a:rPr lang="en-US" sz="2000" dirty="0"/>
              <a:t>Federal Financial Aid regulations require that the University track ongoing attendance.  I will keep a record of your class participation based on attending the weekly class meeting and completing the weekly labs and quizzes. </a:t>
            </a:r>
          </a:p>
          <a:p>
            <a:pPr lvl="2"/>
            <a:endParaRPr lang="en-US" dirty="0"/>
          </a:p>
        </p:txBody>
      </p:sp>
      <p:sp>
        <p:nvSpPr>
          <p:cNvPr id="3" name="Slide Number Placeholder 2"/>
          <p:cNvSpPr>
            <a:spLocks noGrp="1"/>
          </p:cNvSpPr>
          <p:nvPr>
            <p:ph type="sldNum" sz="quarter" idx="12"/>
          </p:nvPr>
        </p:nvSpPr>
        <p:spPr>
          <a:xfrm>
            <a:off x="8610600" y="6356350"/>
            <a:ext cx="2743200" cy="365125"/>
          </a:xfrm>
        </p:spPr>
        <p:txBody>
          <a:bodyPr/>
          <a:lstStyle/>
          <a:p>
            <a:fld id="{400042AC-F56E-184B-868B-19B6300652F2}" type="slidenum">
              <a:rPr lang="en-US" altLang="x-none" smtClean="0"/>
              <a:pPr/>
              <a:t>55</a:t>
            </a:fld>
            <a:endParaRPr lang="en-US" altLang="x-none"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838200" y="365125"/>
            <a:ext cx="10515600" cy="1325563"/>
          </a:xfrm>
        </p:spPr>
        <p:txBody>
          <a:bodyPr/>
          <a:lstStyle/>
          <a:p>
            <a:r>
              <a:rPr lang="en-US" altLang="x-none"/>
              <a:t>Late Work Policy</a:t>
            </a:r>
            <a:endParaRPr lang="en-US" altLang="x-none" dirty="0"/>
          </a:p>
        </p:txBody>
      </p:sp>
      <p:sp>
        <p:nvSpPr>
          <p:cNvPr id="31747" name="Rectangle 3"/>
          <p:cNvSpPr>
            <a:spLocks noGrp="1" noChangeArrowheads="1"/>
          </p:cNvSpPr>
          <p:nvPr>
            <p:ph idx="1"/>
          </p:nvPr>
        </p:nvSpPr>
        <p:spPr>
          <a:xfrm>
            <a:off x="838200" y="1825625"/>
            <a:ext cx="10515600" cy="4351338"/>
          </a:xfrm>
        </p:spPr>
        <p:txBody>
          <a:bodyPr>
            <a:normAutofit/>
          </a:bodyPr>
          <a:lstStyle/>
          <a:p>
            <a:r>
              <a:rPr lang="en-US" altLang="x-none" sz="2400" dirty="0"/>
              <a:t>Each student is granted:</a:t>
            </a:r>
          </a:p>
          <a:p>
            <a:pPr lvl="1"/>
            <a:r>
              <a:rPr lang="en-US" altLang="x-none" sz="2000" dirty="0"/>
              <a:t>one late lab submission (up to three days) without penalty.</a:t>
            </a:r>
          </a:p>
          <a:p>
            <a:pPr lvl="1"/>
            <a:r>
              <a:rPr lang="en-US" altLang="x-none" sz="2000" dirty="0"/>
              <a:t>one late homework submission (up to three days) without penalty.</a:t>
            </a:r>
          </a:p>
          <a:p>
            <a:pPr lvl="1"/>
            <a:endParaRPr lang="en-US" altLang="x-none" sz="2000" dirty="0"/>
          </a:p>
          <a:p>
            <a:r>
              <a:rPr lang="en-US" altLang="x-none" sz="2400" dirty="0"/>
              <a:t>After the first late submission, any other submission will incur a 10% per day penalty for up to three days.</a:t>
            </a:r>
          </a:p>
          <a:p>
            <a:endParaRPr lang="en-US" altLang="x-none" sz="2400" dirty="0"/>
          </a:p>
          <a:p>
            <a:pPr lvl="0"/>
            <a:r>
              <a:rPr lang="en-US" sz="2400" dirty="0"/>
              <a:t>Any submission that is more than three days late will receive a grade of ZERO.</a:t>
            </a:r>
          </a:p>
          <a:p>
            <a:pPr lvl="0"/>
            <a:endParaRPr lang="en-US" sz="2400" dirty="0"/>
          </a:p>
          <a:p>
            <a:pPr lvl="0"/>
            <a:r>
              <a:rPr lang="en-US" sz="2400" dirty="0"/>
              <a:t>I encourage you to talk to me if you have unavoidable circumstances.</a:t>
            </a:r>
            <a:endParaRPr lang="en-US" dirty="0"/>
          </a:p>
        </p:txBody>
      </p:sp>
      <p:sp>
        <p:nvSpPr>
          <p:cNvPr id="3" name="Slide Number Placeholder 2"/>
          <p:cNvSpPr>
            <a:spLocks noGrp="1"/>
          </p:cNvSpPr>
          <p:nvPr>
            <p:ph type="sldNum" sz="quarter" idx="12"/>
          </p:nvPr>
        </p:nvSpPr>
        <p:spPr>
          <a:xfrm>
            <a:off x="8610600" y="6356350"/>
            <a:ext cx="2743200" cy="365125"/>
          </a:xfrm>
        </p:spPr>
        <p:txBody>
          <a:bodyPr/>
          <a:lstStyle/>
          <a:p>
            <a:fld id="{400042AC-F56E-184B-868B-19B6300652F2}" type="slidenum">
              <a:rPr lang="en-US" altLang="x-none" smtClean="0"/>
              <a:pPr/>
              <a:t>56</a:t>
            </a:fld>
            <a:endParaRPr lang="en-US" altLang="x-none"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p:txBody>
          <a:bodyPr/>
          <a:lstStyle/>
          <a:p>
            <a:pPr algn="l" eaLnBrk="1" hangingPunct="1"/>
            <a:r>
              <a:rPr lang="en-US" altLang="en-US"/>
              <a:t>What You Can Expect From Me</a:t>
            </a:r>
          </a:p>
        </p:txBody>
      </p:sp>
      <p:sp>
        <p:nvSpPr>
          <p:cNvPr id="51202" name="Content Placeholder 2"/>
          <p:cNvSpPr>
            <a:spLocks noGrp="1"/>
          </p:cNvSpPr>
          <p:nvPr>
            <p:ph idx="1"/>
          </p:nvPr>
        </p:nvSpPr>
        <p:spPr/>
        <p:txBody>
          <a:bodyPr>
            <a:normAutofit lnSpcReduction="10000"/>
          </a:bodyPr>
          <a:lstStyle/>
          <a:p>
            <a:pPr eaLnBrk="1" hangingPunct="1"/>
            <a:r>
              <a:rPr lang="en-US" altLang="en-US" sz="2400" dirty="0"/>
              <a:t>Show up to teach class as scheduled.</a:t>
            </a:r>
          </a:p>
          <a:p>
            <a:pPr marL="0" indent="0" eaLnBrk="1" hangingPunct="1">
              <a:buNone/>
            </a:pPr>
            <a:endParaRPr lang="en-US" altLang="en-US" sz="2400" dirty="0"/>
          </a:p>
          <a:p>
            <a:pPr eaLnBrk="1" hangingPunct="1"/>
            <a:r>
              <a:rPr lang="en-US" altLang="en-US" sz="2400" dirty="0"/>
              <a:t>Treat you with respect. </a:t>
            </a:r>
          </a:p>
          <a:p>
            <a:pPr eaLnBrk="1" hangingPunct="1"/>
            <a:endParaRPr lang="en-US" altLang="en-US" sz="2400" dirty="0"/>
          </a:p>
          <a:p>
            <a:pPr eaLnBrk="1" hangingPunct="1"/>
            <a:r>
              <a:rPr lang="en-US" altLang="en-US" sz="2400" dirty="0"/>
              <a:t>Do my work to the best of my ability.</a:t>
            </a:r>
          </a:p>
          <a:p>
            <a:pPr eaLnBrk="1" hangingPunct="1"/>
            <a:endParaRPr lang="en-US" altLang="en-US" sz="2400" dirty="0"/>
          </a:p>
          <a:p>
            <a:pPr eaLnBrk="1" hangingPunct="1"/>
            <a:r>
              <a:rPr lang="en-US" altLang="en-US" sz="2400" dirty="0"/>
              <a:t>Grade your work and give you feedback in a reasonably prompt manner.</a:t>
            </a:r>
          </a:p>
          <a:p>
            <a:pPr eaLnBrk="1" hangingPunct="1"/>
            <a:endParaRPr lang="en-US" altLang="en-US" sz="2400" dirty="0"/>
          </a:p>
        </p:txBody>
      </p:sp>
      <p:sp>
        <p:nvSpPr>
          <p:cNvPr id="51203"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fld id="{E1A40C0E-2472-1549-B535-34CBD0AFC896}" type="slidenum">
              <a:rPr lang="en-US" altLang="en-US">
                <a:solidFill>
                  <a:srgbClr val="898989"/>
                </a:solidFill>
              </a:rPr>
              <a:pPr/>
              <a:t>57</a:t>
            </a:fld>
            <a:endParaRPr lang="en-US" altLang="en-US">
              <a:solidFill>
                <a:srgbClr val="898989"/>
              </a:solidFill>
            </a:endParaRPr>
          </a:p>
        </p:txBody>
      </p:sp>
    </p:spTree>
    <p:extLst>
      <p:ext uri="{BB962C8B-B14F-4D97-AF65-F5344CB8AC3E}">
        <p14:creationId xmlns:p14="http://schemas.microsoft.com/office/powerpoint/2010/main" val="9735687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p:txBody>
          <a:bodyPr/>
          <a:lstStyle/>
          <a:p>
            <a:pPr algn="l" eaLnBrk="1" hangingPunct="1"/>
            <a:r>
              <a:rPr lang="en-US" altLang="en-US"/>
              <a:t>What I Expect From You</a:t>
            </a:r>
          </a:p>
        </p:txBody>
      </p:sp>
      <p:sp>
        <p:nvSpPr>
          <p:cNvPr id="52226" name="Content Placeholder 2"/>
          <p:cNvSpPr>
            <a:spLocks noGrp="1"/>
          </p:cNvSpPr>
          <p:nvPr>
            <p:ph idx="1"/>
          </p:nvPr>
        </p:nvSpPr>
        <p:spPr>
          <a:xfrm>
            <a:off x="838200" y="1690688"/>
            <a:ext cx="10515600" cy="4351338"/>
          </a:xfrm>
        </p:spPr>
        <p:txBody>
          <a:bodyPr>
            <a:normAutofit lnSpcReduction="10000"/>
          </a:bodyPr>
          <a:lstStyle/>
          <a:p>
            <a:pPr eaLnBrk="1" hangingPunct="1">
              <a:lnSpc>
                <a:spcPct val="110000"/>
              </a:lnSpc>
            </a:pPr>
            <a:r>
              <a:rPr lang="en-US" altLang="en-US" sz="2400" dirty="0"/>
              <a:t>Attend class regularly. </a:t>
            </a:r>
          </a:p>
          <a:p>
            <a:pPr eaLnBrk="1" hangingPunct="1">
              <a:lnSpc>
                <a:spcPct val="110000"/>
              </a:lnSpc>
            </a:pPr>
            <a:endParaRPr lang="en-US" altLang="en-US" sz="2400" dirty="0"/>
          </a:p>
          <a:p>
            <a:pPr eaLnBrk="1" hangingPunct="1">
              <a:lnSpc>
                <a:spcPct val="110000"/>
              </a:lnSpc>
            </a:pPr>
            <a:r>
              <a:rPr lang="en-US" altLang="en-US" sz="2400" dirty="0"/>
              <a:t>Ensure that you have the necessary prerequisites for taking the class (i.e., ICS 311).</a:t>
            </a:r>
          </a:p>
          <a:p>
            <a:pPr eaLnBrk="1" hangingPunct="1">
              <a:lnSpc>
                <a:spcPct val="110000"/>
              </a:lnSpc>
            </a:pPr>
            <a:endParaRPr lang="en-US" altLang="en-US" sz="2400" dirty="0"/>
          </a:p>
          <a:p>
            <a:pPr eaLnBrk="1" hangingPunct="1">
              <a:lnSpc>
                <a:spcPct val="110000"/>
              </a:lnSpc>
            </a:pPr>
            <a:r>
              <a:rPr lang="en-US" altLang="en-US" sz="2400" dirty="0"/>
              <a:t>Be respectful of me and your classmates.</a:t>
            </a:r>
          </a:p>
          <a:p>
            <a:pPr eaLnBrk="1" hangingPunct="1">
              <a:lnSpc>
                <a:spcPct val="110000"/>
              </a:lnSpc>
            </a:pPr>
            <a:endParaRPr lang="en-US" altLang="en-US" sz="2400" dirty="0"/>
          </a:p>
          <a:p>
            <a:pPr eaLnBrk="1" hangingPunct="1">
              <a:lnSpc>
                <a:spcPct val="110000"/>
              </a:lnSpc>
            </a:pPr>
            <a:r>
              <a:rPr lang="en-US" altLang="en-US" sz="2400" dirty="0"/>
              <a:t>Seek help (talk to or email me) if you are having difficulty with your course work.</a:t>
            </a:r>
          </a:p>
          <a:p>
            <a:pPr eaLnBrk="1" hangingPunct="1">
              <a:lnSpc>
                <a:spcPct val="110000"/>
              </a:lnSpc>
            </a:pPr>
            <a:endParaRPr lang="en-US" altLang="en-US" sz="2400" dirty="0"/>
          </a:p>
          <a:p>
            <a:pPr eaLnBrk="1" hangingPunct="1">
              <a:lnSpc>
                <a:spcPct val="110000"/>
              </a:lnSpc>
            </a:pPr>
            <a:r>
              <a:rPr lang="en-US" altLang="en-US" sz="2400" dirty="0"/>
              <a:t>You are responsible for everything we cover in class whether you were in class or absent.</a:t>
            </a:r>
          </a:p>
          <a:p>
            <a:pPr eaLnBrk="1" hangingPunct="1"/>
            <a:endParaRPr lang="en-US" altLang="en-US" sz="2400" dirty="0"/>
          </a:p>
        </p:txBody>
      </p:sp>
      <p:sp>
        <p:nvSpPr>
          <p:cNvPr id="52227"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fld id="{DA415A5A-15EB-1A47-9AA0-625085F7B7F9}" type="slidenum">
              <a:rPr lang="en-US" altLang="en-US">
                <a:solidFill>
                  <a:srgbClr val="898989"/>
                </a:solidFill>
              </a:rPr>
              <a:pPr/>
              <a:t>58</a:t>
            </a:fld>
            <a:endParaRPr lang="en-US" altLang="en-US">
              <a:solidFill>
                <a:srgbClr val="898989"/>
              </a:solidFill>
            </a:endParaRPr>
          </a:p>
        </p:txBody>
      </p:sp>
    </p:spTree>
    <p:extLst>
      <p:ext uri="{BB962C8B-B14F-4D97-AF65-F5344CB8AC3E}">
        <p14:creationId xmlns:p14="http://schemas.microsoft.com/office/powerpoint/2010/main" val="18040022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Title 1"/>
          <p:cNvSpPr>
            <a:spLocks noGrp="1"/>
          </p:cNvSpPr>
          <p:nvPr>
            <p:ph type="title"/>
          </p:nvPr>
        </p:nvSpPr>
        <p:spPr/>
        <p:txBody>
          <a:bodyPr/>
          <a:lstStyle/>
          <a:p>
            <a:pPr algn="l"/>
            <a:r>
              <a:rPr lang="en-US" altLang="en-US"/>
              <a:t>What I Expect From You (Continued)</a:t>
            </a:r>
            <a:endParaRPr lang="en-US" altLang="x-none"/>
          </a:p>
        </p:txBody>
      </p:sp>
      <p:sp>
        <p:nvSpPr>
          <p:cNvPr id="138242" name="Content Placeholder 2"/>
          <p:cNvSpPr>
            <a:spLocks noGrp="1"/>
          </p:cNvSpPr>
          <p:nvPr>
            <p:ph idx="1"/>
          </p:nvPr>
        </p:nvSpPr>
        <p:spPr/>
        <p:txBody>
          <a:bodyPr>
            <a:normAutofit/>
          </a:bodyPr>
          <a:lstStyle/>
          <a:p>
            <a:pPr algn="just">
              <a:lnSpc>
                <a:spcPct val="100000"/>
              </a:lnSpc>
            </a:pPr>
            <a:r>
              <a:rPr lang="en-US" altLang="x-none" sz="2400" dirty="0"/>
              <a:t>Turn in individual and original work. </a:t>
            </a:r>
          </a:p>
          <a:p>
            <a:pPr lvl="1" algn="just">
              <a:lnSpc>
                <a:spcPct val="100000"/>
              </a:lnSpc>
            </a:pPr>
            <a:r>
              <a:rPr lang="en-US" altLang="x-none" sz="2000" dirty="0"/>
              <a:t>Please be respectful of copyrights and document your sources appropriately. </a:t>
            </a:r>
          </a:p>
          <a:p>
            <a:pPr lvl="1" algn="just">
              <a:lnSpc>
                <a:spcPct val="100000"/>
              </a:lnSpc>
            </a:pPr>
            <a:r>
              <a:rPr lang="en-US" altLang="x-none" sz="2000" dirty="0"/>
              <a:t>This means that what you turn in must be your own work and it cannot be copied from work previously done for some other class(</a:t>
            </a:r>
            <a:r>
              <a:rPr lang="en-US" altLang="x-none" sz="2000" dirty="0" err="1"/>
              <a:t>es</a:t>
            </a:r>
            <a:r>
              <a:rPr lang="en-US" altLang="x-none" sz="2000" dirty="0"/>
              <a:t>).</a:t>
            </a:r>
          </a:p>
          <a:p>
            <a:pPr lvl="1" algn="just">
              <a:lnSpc>
                <a:spcPct val="100000"/>
              </a:lnSpc>
            </a:pPr>
            <a:r>
              <a:rPr lang="en-US" altLang="x-none" sz="2000" dirty="0"/>
              <a:t>If you copy a snippet of code from a book or an online source, you should cite the source in comments in your code. Otherwise, you have committed plagiarism. </a:t>
            </a:r>
          </a:p>
          <a:p>
            <a:pPr algn="just">
              <a:lnSpc>
                <a:spcPct val="100000"/>
              </a:lnSpc>
            </a:pPr>
            <a:endParaRPr lang="en-US" altLang="x-none" sz="2400" dirty="0"/>
          </a:p>
          <a:p>
            <a:pPr algn="just">
              <a:lnSpc>
                <a:spcPct val="100000"/>
              </a:lnSpc>
            </a:pPr>
            <a:r>
              <a:rPr lang="en-US" altLang="x-none" sz="2400" dirty="0"/>
              <a:t>Say no if another student asks you for a copy of your work.</a:t>
            </a:r>
          </a:p>
          <a:p>
            <a:pPr lvl="1" algn="just">
              <a:lnSpc>
                <a:spcPct val="100000"/>
              </a:lnSpc>
            </a:pPr>
            <a:r>
              <a:rPr lang="en-US" altLang="x-none" sz="2000" dirty="0"/>
              <a:t>The penalty for permitting another student to copy your work is the same as if you yourself had turned in work that was not individual and original. </a:t>
            </a:r>
          </a:p>
          <a:p>
            <a:pPr algn="just"/>
            <a:endParaRPr lang="en-US" altLang="x-none" sz="2400" dirty="0"/>
          </a:p>
        </p:txBody>
      </p:sp>
      <p:sp>
        <p:nvSpPr>
          <p:cNvPr id="138243"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fld id="{0180DA56-424E-DC4D-9B27-AA5674B45435}" type="slidenum">
              <a:rPr lang="en-US" altLang="en-US">
                <a:solidFill>
                  <a:srgbClr val="898989"/>
                </a:solidFill>
              </a:rPr>
              <a:pPr/>
              <a:t>59</a:t>
            </a:fld>
            <a:endParaRPr lang="en-US" altLang="en-US">
              <a:solidFill>
                <a:srgbClr val="898989"/>
              </a:solidFill>
            </a:endParaRPr>
          </a:p>
        </p:txBody>
      </p:sp>
    </p:spTree>
    <p:extLst>
      <p:ext uri="{BB962C8B-B14F-4D97-AF65-F5344CB8AC3E}">
        <p14:creationId xmlns:p14="http://schemas.microsoft.com/office/powerpoint/2010/main" val="1692158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F2A2F-62B3-9647-9191-A4717E12E4DF}"/>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What is a computer?</a:t>
            </a:r>
          </a:p>
        </p:txBody>
      </p:sp>
      <p:sp>
        <p:nvSpPr>
          <p:cNvPr id="3" name="Content Placeholder 2">
            <a:extLst>
              <a:ext uri="{FF2B5EF4-FFF2-40B4-BE49-F238E27FC236}">
                <a16:creationId xmlns:a16="http://schemas.microsoft.com/office/drawing/2014/main" id="{F1FAFAAD-B311-9B4A-8C83-41E86E71600F}"/>
              </a:ext>
            </a:extLst>
          </p:cNvPr>
          <p:cNvSpPr>
            <a:spLocks noGrp="1"/>
          </p:cNvSpPr>
          <p:nvPr>
            <p:ph idx="1"/>
          </p:nvPr>
        </p:nvSpPr>
        <p:spPr/>
        <p:txBody>
          <a:bodyPr/>
          <a:lstStyle/>
          <a:p>
            <a:r>
              <a:rPr lang="en-US" altLang="en-US" sz="2600" dirty="0">
                <a:latin typeface="Arial" panose="020B0604020202020204" pitchFamily="34" charset="0"/>
              </a:rPr>
              <a:t>At the most basic level, a computer is a device consisting of three pieces:</a:t>
            </a:r>
          </a:p>
          <a:p>
            <a:endParaRPr lang="en-US" altLang="en-US" sz="2600" dirty="0">
              <a:latin typeface="Arial" panose="020B0604020202020204" pitchFamily="34" charset="0"/>
            </a:endParaRPr>
          </a:p>
          <a:p>
            <a:pPr lvl="1">
              <a:spcBef>
                <a:spcPct val="30000"/>
              </a:spcBef>
            </a:pPr>
            <a:r>
              <a:rPr lang="en-US" altLang="en-US" b="1" dirty="0">
                <a:solidFill>
                  <a:srgbClr val="FF0000"/>
                </a:solidFill>
              </a:rPr>
              <a:t>Compute:</a:t>
            </a:r>
            <a:r>
              <a:rPr lang="en-US" altLang="en-US" dirty="0"/>
              <a:t> a processor to interpret and execute programs</a:t>
            </a:r>
          </a:p>
          <a:p>
            <a:pPr lvl="1">
              <a:spcBef>
                <a:spcPct val="30000"/>
              </a:spcBef>
            </a:pPr>
            <a:r>
              <a:rPr lang="en-US" altLang="en-US" b="1" dirty="0">
                <a:solidFill>
                  <a:srgbClr val="FF0000"/>
                </a:solidFill>
              </a:rPr>
              <a:t>Store:</a:t>
            </a:r>
            <a:r>
              <a:rPr lang="en-US" altLang="en-US" b="1" dirty="0"/>
              <a:t> </a:t>
            </a:r>
            <a:r>
              <a:rPr lang="en-US" altLang="en-US" dirty="0"/>
              <a:t>a memory to store both data and programs</a:t>
            </a:r>
          </a:p>
          <a:p>
            <a:pPr lvl="1">
              <a:spcBef>
                <a:spcPct val="30000"/>
              </a:spcBef>
            </a:pPr>
            <a:r>
              <a:rPr lang="en-US" altLang="en-US" b="1" dirty="0">
                <a:solidFill>
                  <a:srgbClr val="FF0000"/>
                </a:solidFill>
              </a:rPr>
              <a:t>Communicate:</a:t>
            </a:r>
            <a:r>
              <a:rPr lang="en-US" altLang="en-US" dirty="0"/>
              <a:t> a mechanism for transferring data to and from the outside world.</a:t>
            </a:r>
          </a:p>
          <a:p>
            <a:endParaRPr lang="en-US" dirty="0"/>
          </a:p>
        </p:txBody>
      </p:sp>
      <p:sp>
        <p:nvSpPr>
          <p:cNvPr id="5" name="Slide Number Placeholder 4">
            <a:extLst>
              <a:ext uri="{FF2B5EF4-FFF2-40B4-BE49-F238E27FC236}">
                <a16:creationId xmlns:a16="http://schemas.microsoft.com/office/drawing/2014/main" id="{ABBBBFFC-F702-E643-9BF9-16C77370A366}"/>
              </a:ext>
            </a:extLst>
          </p:cNvPr>
          <p:cNvSpPr>
            <a:spLocks noGrp="1"/>
          </p:cNvSpPr>
          <p:nvPr>
            <p:ph type="sldNum" sz="quarter" idx="12"/>
          </p:nvPr>
        </p:nvSpPr>
        <p:spPr/>
        <p:txBody>
          <a:bodyPr/>
          <a:lstStyle/>
          <a:p>
            <a:fld id="{B6A95138-A96E-2F42-A959-2EFD44FE4AB7}" type="slidenum">
              <a:rPr lang="en-US" smtClean="0"/>
              <a:pPr/>
              <a:t>6</a:t>
            </a:fld>
            <a:endParaRPr lang="en-US" dirty="0"/>
          </a:p>
        </p:txBody>
      </p:sp>
    </p:spTree>
    <p:extLst>
      <p:ext uri="{BB962C8B-B14F-4D97-AF65-F5344CB8AC3E}">
        <p14:creationId xmlns:p14="http://schemas.microsoft.com/office/powerpoint/2010/main" val="34024199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altLang="x-none" dirty="0"/>
              <a:t>Academic Integrity Policy</a:t>
            </a:r>
            <a:endParaRPr lang="en-US" dirty="0"/>
          </a:p>
        </p:txBody>
      </p:sp>
      <p:sp>
        <p:nvSpPr>
          <p:cNvPr id="3" name="Content Placeholder 2"/>
          <p:cNvSpPr>
            <a:spLocks noGrp="1"/>
          </p:cNvSpPr>
          <p:nvPr>
            <p:ph idx="1"/>
          </p:nvPr>
        </p:nvSpPr>
        <p:spPr>
          <a:xfrm>
            <a:off x="838200" y="1825625"/>
            <a:ext cx="10515600" cy="4351338"/>
          </a:xfrm>
        </p:spPr>
        <p:txBody>
          <a:bodyPr>
            <a:normAutofit fontScale="77500" lnSpcReduction="20000"/>
          </a:bodyPr>
          <a:lstStyle/>
          <a:p>
            <a:pPr>
              <a:lnSpc>
                <a:spcPct val="120000"/>
              </a:lnSpc>
            </a:pPr>
            <a:r>
              <a:rPr lang="en-US" sz="2600" dirty="0"/>
              <a:t>All homework assignments, labs, quizzes, and exams are to be done individually. </a:t>
            </a:r>
          </a:p>
          <a:p>
            <a:pPr>
              <a:lnSpc>
                <a:spcPct val="120000"/>
              </a:lnSpc>
            </a:pPr>
            <a:endParaRPr lang="en-US" sz="2600" dirty="0"/>
          </a:p>
          <a:p>
            <a:pPr>
              <a:lnSpc>
                <a:spcPct val="120000"/>
              </a:lnSpc>
            </a:pPr>
            <a:r>
              <a:rPr lang="en-US" sz="2600" dirty="0"/>
              <a:t>Violations:</a:t>
            </a:r>
          </a:p>
          <a:p>
            <a:pPr lvl="1">
              <a:lnSpc>
                <a:spcPct val="120000"/>
              </a:lnSpc>
            </a:pPr>
            <a:r>
              <a:rPr lang="en-US" sz="2300" dirty="0"/>
              <a:t>Cheating</a:t>
            </a:r>
          </a:p>
          <a:p>
            <a:pPr lvl="2">
              <a:lnSpc>
                <a:spcPct val="120000"/>
              </a:lnSpc>
            </a:pPr>
            <a:r>
              <a:rPr lang="en-US" altLang="ko-KR" sz="1800" dirty="0"/>
              <a:t>Intentionally using or attempting to use unauthorized materials, information, or study aids in any work submitted for credit </a:t>
            </a:r>
            <a:endParaRPr lang="en-US" sz="1800" dirty="0"/>
          </a:p>
          <a:p>
            <a:pPr lvl="1">
              <a:lnSpc>
                <a:spcPct val="120000"/>
              </a:lnSpc>
            </a:pPr>
            <a:r>
              <a:rPr lang="en-US" altLang="ko-KR" sz="2300" dirty="0"/>
              <a:t>Plagiarism </a:t>
            </a:r>
            <a:endParaRPr lang="en-US" sz="2300" dirty="0"/>
          </a:p>
          <a:p>
            <a:pPr lvl="2">
              <a:lnSpc>
                <a:spcPct val="120000"/>
              </a:lnSpc>
            </a:pPr>
            <a:r>
              <a:rPr lang="en-US" altLang="ko-KR" sz="1800" dirty="0"/>
              <a:t>The adoption or reproduction of ideas or words or statements of another person as one's own without acknowledgment.</a:t>
            </a:r>
          </a:p>
          <a:p>
            <a:pPr lvl="2">
              <a:lnSpc>
                <a:spcPct val="120000"/>
              </a:lnSpc>
            </a:pPr>
            <a:r>
              <a:rPr lang="en-US" sz="1800" dirty="0"/>
              <a:t>You also must formally acknowledge the written source from which you took the material. (This includes material taken from the World Wide Web and other Internet sources.)</a:t>
            </a:r>
          </a:p>
          <a:p>
            <a:pPr lvl="2">
              <a:lnSpc>
                <a:spcPct val="120000"/>
              </a:lnSpc>
            </a:pPr>
            <a:endParaRPr lang="en-US" sz="1800" dirty="0"/>
          </a:p>
          <a:p>
            <a:pPr>
              <a:lnSpc>
                <a:spcPct val="120000"/>
              </a:lnSpc>
            </a:pPr>
            <a:r>
              <a:rPr lang="en-US" sz="2600" dirty="0"/>
              <a:t>For further information, you can locate the full policy and procedure at:</a:t>
            </a:r>
          </a:p>
          <a:p>
            <a:pPr lvl="2">
              <a:lnSpc>
                <a:spcPct val="120000"/>
              </a:lnSpc>
            </a:pPr>
            <a:r>
              <a:rPr lang="en-US" sz="1800" dirty="0">
                <a:hlinkClick r:id="" action="ppaction://noaction"/>
              </a:rPr>
              <a:t>Policy: https://www.metrostate.edu/about/policies/7081</a:t>
            </a:r>
          </a:p>
          <a:p>
            <a:pPr lvl="2">
              <a:lnSpc>
                <a:spcPct val="120000"/>
              </a:lnSpc>
            </a:pPr>
            <a:r>
              <a:rPr lang="en-US" sz="1800" dirty="0">
                <a:hlinkClick r:id="" action="ppaction://noaction"/>
              </a:rPr>
              <a:t>Procedure: https://</a:t>
            </a:r>
            <a:r>
              <a:rPr lang="en-US" sz="1800" dirty="0">
                <a:hlinkClick r:id="rId3"/>
              </a:rPr>
              <a:t>www.metrostate.edu/about/policies/7156</a:t>
            </a:r>
            <a:endParaRPr lang="en-US" sz="1800" dirty="0"/>
          </a:p>
          <a:p>
            <a:endParaRPr lang="en-US" dirty="0"/>
          </a:p>
        </p:txBody>
      </p:sp>
      <p:sp>
        <p:nvSpPr>
          <p:cNvPr id="5" name="Slide Number Placeholder 4"/>
          <p:cNvSpPr>
            <a:spLocks noGrp="1"/>
          </p:cNvSpPr>
          <p:nvPr>
            <p:ph type="sldNum" sz="quarter" idx="12"/>
          </p:nvPr>
        </p:nvSpPr>
        <p:spPr>
          <a:xfrm>
            <a:off x="8610600" y="6356350"/>
            <a:ext cx="2743200" cy="365125"/>
          </a:xfrm>
        </p:spPr>
        <p:txBody>
          <a:bodyPr/>
          <a:lstStyle/>
          <a:p>
            <a:fld id="{400042AC-F56E-184B-868B-19B6300652F2}" type="slidenum">
              <a:rPr lang="en-US" altLang="x-none" smtClean="0"/>
              <a:pPr/>
              <a:t>60</a:t>
            </a:fld>
            <a:endParaRPr lang="en-US" altLang="x-none" dirty="0"/>
          </a:p>
        </p:txBody>
      </p:sp>
    </p:spTree>
    <p:extLst>
      <p:ext uri="{BB962C8B-B14F-4D97-AF65-F5344CB8AC3E}">
        <p14:creationId xmlns:p14="http://schemas.microsoft.com/office/powerpoint/2010/main" val="15784580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x-none" dirty="0"/>
              <a:t>Academic Integrity Procedure: </a:t>
            </a:r>
            <a:br>
              <a:rPr lang="en-US" altLang="x-none" dirty="0"/>
            </a:br>
            <a:r>
              <a:rPr lang="en-US" altLang="x-none" dirty="0">
                <a:solidFill>
                  <a:srgbClr val="FF0000"/>
                </a:solidFill>
              </a:rPr>
              <a:t>First-Level Violation</a:t>
            </a:r>
          </a:p>
        </p:txBody>
      </p:sp>
      <p:sp>
        <p:nvSpPr>
          <p:cNvPr id="34819" name="Rectangle 3"/>
          <p:cNvSpPr>
            <a:spLocks noGrp="1" noChangeArrowheads="1"/>
          </p:cNvSpPr>
          <p:nvPr>
            <p:ph idx="1"/>
          </p:nvPr>
        </p:nvSpPr>
        <p:spPr/>
        <p:txBody>
          <a:bodyPr/>
          <a:lstStyle/>
          <a:p>
            <a:pPr>
              <a:lnSpc>
                <a:spcPct val="100000"/>
              </a:lnSpc>
            </a:pPr>
            <a:r>
              <a:rPr lang="en-US" sz="2000" dirty="0"/>
              <a:t>A violation may be considered first-level if the violation affects a small proportion of the course’s overall grade or would not have increased a student’s grade in the course significantly.</a:t>
            </a:r>
          </a:p>
          <a:p>
            <a:pPr>
              <a:lnSpc>
                <a:spcPct val="100000"/>
              </a:lnSpc>
            </a:pPr>
            <a:endParaRPr lang="en-US" sz="2000" dirty="0"/>
          </a:p>
          <a:p>
            <a:pPr>
              <a:lnSpc>
                <a:spcPct val="100000"/>
              </a:lnSpc>
            </a:pPr>
            <a:r>
              <a:rPr lang="en-US" sz="2000" dirty="0"/>
              <a:t>Examples of first-level violations include but are not limited to:</a:t>
            </a:r>
          </a:p>
          <a:p>
            <a:pPr lvl="1">
              <a:lnSpc>
                <a:spcPct val="100000"/>
              </a:lnSpc>
            </a:pPr>
            <a:r>
              <a:rPr lang="en-US" sz="2000" dirty="0"/>
              <a:t>unauthorized collaboration on a homework assignment or lab.</a:t>
            </a:r>
          </a:p>
          <a:p>
            <a:pPr lvl="1">
              <a:lnSpc>
                <a:spcPct val="100000"/>
              </a:lnSpc>
            </a:pPr>
            <a:r>
              <a:rPr lang="en-US" sz="2000" dirty="0"/>
              <a:t>copying from another student during a quiz or examination.</a:t>
            </a:r>
          </a:p>
          <a:p>
            <a:pPr lvl="1">
              <a:lnSpc>
                <a:spcPct val="100000"/>
              </a:lnSpc>
            </a:pPr>
            <a:r>
              <a:rPr lang="en-US" sz="2000" dirty="0"/>
              <a:t>using unauthorized materials during an exam.</a:t>
            </a:r>
          </a:p>
          <a:p>
            <a:pPr>
              <a:lnSpc>
                <a:spcPct val="100000"/>
              </a:lnSpc>
            </a:pPr>
            <a:endParaRPr lang="en-US" dirty="0"/>
          </a:p>
          <a:p>
            <a:endParaRPr lang="en-US" dirty="0"/>
          </a:p>
          <a:p>
            <a:endParaRPr lang="en-US" dirty="0"/>
          </a:p>
          <a:p>
            <a:endParaRPr lang="en-US" dirty="0"/>
          </a:p>
          <a:p>
            <a:pPr lvl="2"/>
            <a:endParaRPr lang="en-US" dirty="0"/>
          </a:p>
        </p:txBody>
      </p:sp>
      <p:sp>
        <p:nvSpPr>
          <p:cNvPr id="6" name="Slide Number Placeholder 5"/>
          <p:cNvSpPr>
            <a:spLocks noGrp="1"/>
          </p:cNvSpPr>
          <p:nvPr>
            <p:ph type="sldNum" sz="quarter" idx="12"/>
          </p:nvPr>
        </p:nvSpPr>
        <p:spPr/>
        <p:txBody>
          <a:bodyPr/>
          <a:lstStyle/>
          <a:p>
            <a:fld id="{400042AC-F56E-184B-868B-19B6300652F2}" type="slidenum">
              <a:rPr lang="en-US" altLang="x-none" smtClean="0"/>
              <a:pPr/>
              <a:t>61</a:t>
            </a:fld>
            <a:endParaRPr lang="en-US" altLang="x-none" dirty="0"/>
          </a:p>
        </p:txBody>
      </p:sp>
    </p:spTree>
    <p:extLst>
      <p:ext uri="{BB962C8B-B14F-4D97-AF65-F5344CB8AC3E}">
        <p14:creationId xmlns:p14="http://schemas.microsoft.com/office/powerpoint/2010/main" val="17640915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x-none" dirty="0"/>
              <a:t>Academic Integrity Procedure: </a:t>
            </a:r>
            <a:br>
              <a:rPr lang="en-US" altLang="x-none" dirty="0"/>
            </a:br>
            <a:r>
              <a:rPr lang="en-US" altLang="x-none" dirty="0">
                <a:solidFill>
                  <a:srgbClr val="FF0000"/>
                </a:solidFill>
              </a:rPr>
              <a:t>Second-Level Violation</a:t>
            </a:r>
            <a:endParaRPr lang="en-US" dirty="0">
              <a:solidFill>
                <a:srgbClr val="FF0000"/>
              </a:solidFill>
            </a:endParaRPr>
          </a:p>
        </p:txBody>
      </p:sp>
      <p:sp>
        <p:nvSpPr>
          <p:cNvPr id="3" name="Content Placeholder 2"/>
          <p:cNvSpPr>
            <a:spLocks noGrp="1"/>
          </p:cNvSpPr>
          <p:nvPr>
            <p:ph idx="1"/>
          </p:nvPr>
        </p:nvSpPr>
        <p:spPr/>
        <p:txBody>
          <a:bodyPr>
            <a:normAutofit/>
          </a:bodyPr>
          <a:lstStyle/>
          <a:p>
            <a:pPr marL="0">
              <a:lnSpc>
                <a:spcPct val="100000"/>
              </a:lnSpc>
              <a:spcBef>
                <a:spcPts val="0"/>
              </a:spcBef>
            </a:pPr>
            <a:r>
              <a:rPr lang="en-US" sz="2000" dirty="0"/>
              <a:t>Second-level violations are serious breaches of academic integrity. </a:t>
            </a:r>
          </a:p>
          <a:p>
            <a:pPr marL="0">
              <a:lnSpc>
                <a:spcPct val="100000"/>
              </a:lnSpc>
              <a:spcBef>
                <a:spcPts val="0"/>
              </a:spcBef>
            </a:pPr>
            <a:endParaRPr lang="en-US" sz="2000" dirty="0"/>
          </a:p>
          <a:p>
            <a:pPr marL="0">
              <a:lnSpc>
                <a:spcPct val="100000"/>
              </a:lnSpc>
              <a:spcBef>
                <a:spcPts val="0"/>
              </a:spcBef>
            </a:pPr>
            <a:r>
              <a:rPr lang="en-US" sz="2000" dirty="0"/>
              <a:t>These violations involve premeditated dishonesty or repeated ethics violations and result in disciplinary procedures.</a:t>
            </a:r>
          </a:p>
          <a:p>
            <a:pPr marL="0">
              <a:lnSpc>
                <a:spcPct val="100000"/>
              </a:lnSpc>
              <a:spcBef>
                <a:spcPts val="0"/>
              </a:spcBef>
            </a:pPr>
            <a:endParaRPr lang="en-US" sz="2000" dirty="0"/>
          </a:p>
          <a:p>
            <a:pPr marL="0">
              <a:lnSpc>
                <a:spcPct val="100000"/>
              </a:lnSpc>
              <a:spcBef>
                <a:spcPts val="0"/>
              </a:spcBef>
            </a:pPr>
            <a:r>
              <a:rPr lang="en-US" sz="2000" dirty="0"/>
              <a:t>Examples of second-level violations include, but are not limited to:</a:t>
            </a:r>
          </a:p>
          <a:p>
            <a:pPr marL="457200" lvl="2">
              <a:lnSpc>
                <a:spcPct val="100000"/>
              </a:lnSpc>
              <a:spcBef>
                <a:spcPts val="0"/>
              </a:spcBef>
            </a:pPr>
            <a:r>
              <a:rPr lang="en-US" sz="1600" dirty="0"/>
              <a:t>committing a second first-level violation</a:t>
            </a:r>
          </a:p>
          <a:p>
            <a:pPr marL="457200" lvl="2">
              <a:lnSpc>
                <a:spcPct val="100000"/>
              </a:lnSpc>
              <a:spcBef>
                <a:spcPts val="0"/>
              </a:spcBef>
            </a:pPr>
            <a:r>
              <a:rPr lang="en-US" sz="1600" dirty="0"/>
              <a:t>acquiring or distributing an exam answer key from an unauthorized source</a:t>
            </a:r>
          </a:p>
          <a:p>
            <a:pPr marL="457200" lvl="2">
              <a:lnSpc>
                <a:spcPct val="100000"/>
              </a:lnSpc>
              <a:spcBef>
                <a:spcPts val="0"/>
              </a:spcBef>
            </a:pPr>
            <a:r>
              <a:rPr lang="en-US" sz="1600" dirty="0"/>
              <a:t>making unauthorized copies of examination materials</a:t>
            </a:r>
          </a:p>
          <a:p>
            <a:endParaRPr lang="en-US" sz="2000" dirty="0"/>
          </a:p>
        </p:txBody>
      </p:sp>
      <p:sp>
        <p:nvSpPr>
          <p:cNvPr id="8" name="Slide Number Placeholder 7"/>
          <p:cNvSpPr>
            <a:spLocks noGrp="1"/>
          </p:cNvSpPr>
          <p:nvPr>
            <p:ph type="sldNum" sz="quarter" idx="12"/>
          </p:nvPr>
        </p:nvSpPr>
        <p:spPr/>
        <p:txBody>
          <a:bodyPr/>
          <a:lstStyle/>
          <a:p>
            <a:fld id="{400042AC-F56E-184B-868B-19B6300652F2}" type="slidenum">
              <a:rPr lang="en-US" altLang="x-none" smtClean="0"/>
              <a:pPr/>
              <a:t>62</a:t>
            </a:fld>
            <a:endParaRPr lang="en-US" altLang="x-none" dirty="0"/>
          </a:p>
        </p:txBody>
      </p:sp>
    </p:spTree>
    <p:extLst>
      <p:ext uri="{BB962C8B-B14F-4D97-AF65-F5344CB8AC3E}">
        <p14:creationId xmlns:p14="http://schemas.microsoft.com/office/powerpoint/2010/main" val="9280722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x-none" dirty="0"/>
              <a:t>Academic Integrity Procedure:</a:t>
            </a:r>
            <a:br>
              <a:rPr lang="en-US" altLang="x-none" dirty="0"/>
            </a:br>
            <a:r>
              <a:rPr lang="en-US" altLang="x-none" dirty="0">
                <a:solidFill>
                  <a:srgbClr val="FF0000"/>
                </a:solidFill>
              </a:rPr>
              <a:t>Sanctions</a:t>
            </a:r>
            <a:r>
              <a:rPr lang="en-US" altLang="x-none" dirty="0"/>
              <a:t> </a:t>
            </a:r>
            <a:br>
              <a:rPr lang="en-US" altLang="x-none" dirty="0"/>
            </a:br>
            <a:endParaRPr lang="en-US" dirty="0"/>
          </a:p>
        </p:txBody>
      </p:sp>
      <p:sp>
        <p:nvSpPr>
          <p:cNvPr id="3" name="Content Placeholder 2"/>
          <p:cNvSpPr>
            <a:spLocks noGrp="1"/>
          </p:cNvSpPr>
          <p:nvPr>
            <p:ph idx="1"/>
          </p:nvPr>
        </p:nvSpPr>
        <p:spPr/>
        <p:txBody>
          <a:bodyPr>
            <a:normAutofit/>
          </a:bodyPr>
          <a:lstStyle/>
          <a:p>
            <a:pPr marL="0">
              <a:lnSpc>
                <a:spcPct val="100000"/>
              </a:lnSpc>
              <a:spcBef>
                <a:spcPts val="0"/>
              </a:spcBef>
            </a:pPr>
            <a:r>
              <a:rPr lang="en-US" sz="2000" dirty="0">
                <a:solidFill>
                  <a:srgbClr val="FF0000"/>
                </a:solidFill>
              </a:rPr>
              <a:t>First-level violations:</a:t>
            </a:r>
          </a:p>
          <a:p>
            <a:pPr marL="457200" lvl="2">
              <a:lnSpc>
                <a:spcPct val="100000"/>
              </a:lnSpc>
              <a:spcBef>
                <a:spcPts val="0"/>
              </a:spcBef>
            </a:pPr>
            <a:r>
              <a:rPr lang="en-US" sz="1800" dirty="0"/>
              <a:t>Assignment of zero in the assignment for all students involved.</a:t>
            </a:r>
          </a:p>
          <a:p>
            <a:pPr marL="457200" lvl="2">
              <a:lnSpc>
                <a:spcPct val="100000"/>
              </a:lnSpc>
              <a:spcBef>
                <a:spcPts val="0"/>
              </a:spcBef>
            </a:pPr>
            <a:r>
              <a:rPr lang="en-US" sz="1800" dirty="0"/>
              <a:t>Provost/Vice President of Academic Affairs will send the student a Breach of Academic Integrity Letter informing the student about the violation of the Academic Integrity Policy and the action(s) taken by the instructor.</a:t>
            </a:r>
          </a:p>
          <a:p>
            <a:pPr marL="0">
              <a:lnSpc>
                <a:spcPct val="100000"/>
              </a:lnSpc>
              <a:spcBef>
                <a:spcPts val="0"/>
              </a:spcBef>
            </a:pPr>
            <a:endParaRPr lang="en-US" sz="2000" dirty="0"/>
          </a:p>
          <a:p>
            <a:pPr marL="0">
              <a:lnSpc>
                <a:spcPct val="100000"/>
              </a:lnSpc>
              <a:spcBef>
                <a:spcPts val="0"/>
              </a:spcBef>
            </a:pPr>
            <a:r>
              <a:rPr lang="en-US" sz="2000" dirty="0">
                <a:solidFill>
                  <a:srgbClr val="FF0000"/>
                </a:solidFill>
              </a:rPr>
              <a:t>Second-level violation:</a:t>
            </a:r>
          </a:p>
          <a:p>
            <a:pPr marL="457200" lvl="2">
              <a:lnSpc>
                <a:spcPct val="100000"/>
              </a:lnSpc>
              <a:spcBef>
                <a:spcPts val="0"/>
              </a:spcBef>
            </a:pPr>
            <a:r>
              <a:rPr lang="en-US" sz="1800" dirty="0"/>
              <a:t>assigning disciplinary failure (F) for the course.</a:t>
            </a:r>
          </a:p>
          <a:p>
            <a:pPr marL="457200" lvl="2">
              <a:lnSpc>
                <a:spcPct val="100000"/>
              </a:lnSpc>
              <a:spcBef>
                <a:spcPts val="0"/>
              </a:spcBef>
            </a:pPr>
            <a:r>
              <a:rPr lang="en-US" sz="1800" dirty="0"/>
              <a:t>sending the student a copy of Breach of Academic Integrity Letter documenting the student’s academic integrity policy violation, history of violations (if applicable), and disciplinary action(s) taken by the instructor.</a:t>
            </a:r>
          </a:p>
          <a:p>
            <a:endParaRPr lang="en-US" dirty="0"/>
          </a:p>
          <a:p>
            <a:pPr lvl="1"/>
            <a:endParaRPr lang="en-US" dirty="0"/>
          </a:p>
        </p:txBody>
      </p:sp>
      <p:sp>
        <p:nvSpPr>
          <p:cNvPr id="8" name="Slide Number Placeholder 7"/>
          <p:cNvSpPr>
            <a:spLocks noGrp="1"/>
          </p:cNvSpPr>
          <p:nvPr>
            <p:ph type="sldNum" sz="quarter" idx="12"/>
          </p:nvPr>
        </p:nvSpPr>
        <p:spPr/>
        <p:txBody>
          <a:bodyPr/>
          <a:lstStyle/>
          <a:p>
            <a:fld id="{400042AC-F56E-184B-868B-19B6300652F2}" type="slidenum">
              <a:rPr lang="en-US" altLang="x-none" smtClean="0"/>
              <a:pPr/>
              <a:t>63</a:t>
            </a:fld>
            <a:endParaRPr lang="en-US" altLang="x-none" dirty="0"/>
          </a:p>
        </p:txBody>
      </p:sp>
    </p:spTree>
    <p:extLst>
      <p:ext uri="{BB962C8B-B14F-4D97-AF65-F5344CB8AC3E}">
        <p14:creationId xmlns:p14="http://schemas.microsoft.com/office/powerpoint/2010/main" val="10689091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ltLang="en-US"/>
              <a:t>Drop and Withdrawal Deadlines</a:t>
            </a:r>
          </a:p>
        </p:txBody>
      </p:sp>
      <p:sp>
        <p:nvSpPr>
          <p:cNvPr id="3" name="Content Placeholder 2"/>
          <p:cNvSpPr>
            <a:spLocks noGrp="1"/>
          </p:cNvSpPr>
          <p:nvPr>
            <p:ph idx="1"/>
          </p:nvPr>
        </p:nvSpPr>
        <p:spPr/>
        <p:txBody>
          <a:bodyPr/>
          <a:lstStyle/>
          <a:p>
            <a:r>
              <a:rPr lang="en-US" sz="2000" dirty="0"/>
              <a:t>Last date to drop with full refund: </a:t>
            </a:r>
            <a:r>
              <a:rPr lang="en-US" sz="2000" b="1" dirty="0"/>
              <a:t>Friday, August 27, 2021 at 11:59 PM.</a:t>
            </a:r>
            <a:endParaRPr lang="en-US" sz="2000" dirty="0"/>
          </a:p>
          <a:p>
            <a:r>
              <a:rPr lang="en-US" sz="2000" dirty="0"/>
              <a:t>Last date to withdraw:</a:t>
            </a:r>
            <a:r>
              <a:rPr lang="en-US" sz="2000" i="1" dirty="0"/>
              <a:t> </a:t>
            </a:r>
            <a:r>
              <a:rPr lang="en-US" sz="2000" b="1" dirty="0"/>
              <a:t>Monday, November 22, 2021 (No refund)</a:t>
            </a:r>
            <a:r>
              <a:rPr lang="en-US" sz="2000" dirty="0"/>
              <a:t> </a:t>
            </a:r>
          </a:p>
          <a:p>
            <a:endParaRPr lang="en-US" sz="2000" dirty="0"/>
          </a:p>
          <a:p>
            <a:r>
              <a:rPr lang="en-US" sz="2000" dirty="0"/>
              <a:t>Available at the University Calendar web site:</a:t>
            </a:r>
          </a:p>
          <a:p>
            <a:pPr lvl="1"/>
            <a:r>
              <a:rPr lang="en-US" dirty="0">
                <a:hlinkClick r:id="rId3"/>
              </a:rPr>
              <a:t>https://www.metrostate.edu/academics/calendar/fall-2021</a:t>
            </a:r>
            <a:endParaRPr lang="en-US" dirty="0"/>
          </a:p>
          <a:p>
            <a:pPr marL="457200" lvl="1" indent="0">
              <a:buNone/>
            </a:pPr>
            <a:endParaRPr lang="en-US" dirty="0"/>
          </a:p>
        </p:txBody>
      </p:sp>
      <p:sp>
        <p:nvSpPr>
          <p:cNvPr id="7" name="Slide Number Placeholder 6"/>
          <p:cNvSpPr>
            <a:spLocks noGrp="1"/>
          </p:cNvSpPr>
          <p:nvPr>
            <p:ph type="sldNum" sz="quarter" idx="12"/>
          </p:nvPr>
        </p:nvSpPr>
        <p:spPr/>
        <p:txBody>
          <a:bodyPr/>
          <a:lstStyle/>
          <a:p>
            <a:fld id="{400042AC-F56E-184B-868B-19B6300652F2}" type="slidenum">
              <a:rPr lang="en-US" altLang="x-none" smtClean="0"/>
              <a:pPr/>
              <a:t>64</a:t>
            </a:fld>
            <a:endParaRPr lang="en-US" altLang="x-none" dirty="0"/>
          </a:p>
        </p:txBody>
      </p:sp>
    </p:spTree>
    <p:extLst>
      <p:ext uri="{BB962C8B-B14F-4D97-AF65-F5344CB8AC3E}">
        <p14:creationId xmlns:p14="http://schemas.microsoft.com/office/powerpoint/2010/main" val="15859992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ltLang="en-US"/>
              <a:t>Disability Services</a:t>
            </a:r>
          </a:p>
        </p:txBody>
      </p:sp>
      <p:sp>
        <p:nvSpPr>
          <p:cNvPr id="3" name="Content Placeholder 2"/>
          <p:cNvSpPr>
            <a:spLocks noGrp="1"/>
          </p:cNvSpPr>
          <p:nvPr>
            <p:ph idx="1"/>
          </p:nvPr>
        </p:nvSpPr>
        <p:spPr/>
        <p:txBody>
          <a:bodyPr>
            <a:normAutofit fontScale="85000" lnSpcReduction="20000"/>
          </a:bodyPr>
          <a:lstStyle/>
          <a:p>
            <a:pPr marL="0">
              <a:lnSpc>
                <a:spcPct val="120000"/>
              </a:lnSpc>
              <a:spcBef>
                <a:spcPts val="0"/>
              </a:spcBef>
            </a:pPr>
            <a:r>
              <a:rPr lang="en-US" sz="2400" dirty="0"/>
              <a:t>Metropolitan State University offers accommodations to qualified students with documented disabilities. </a:t>
            </a:r>
          </a:p>
          <a:p>
            <a:pPr marL="0">
              <a:lnSpc>
                <a:spcPct val="120000"/>
              </a:lnSpc>
              <a:spcBef>
                <a:spcPts val="0"/>
              </a:spcBef>
            </a:pPr>
            <a:endParaRPr lang="en-US" sz="2400" dirty="0"/>
          </a:p>
          <a:p>
            <a:pPr marL="0">
              <a:lnSpc>
                <a:spcPct val="120000"/>
              </a:lnSpc>
              <a:spcBef>
                <a:spcPts val="0"/>
              </a:spcBef>
            </a:pPr>
            <a:r>
              <a:rPr lang="en-US" sz="2400" dirty="0"/>
              <a:t>If you have a disability that may require accommodations, it is essential that you be registered with the Center for Accessibility Resources. </a:t>
            </a:r>
          </a:p>
          <a:p>
            <a:pPr marL="0">
              <a:lnSpc>
                <a:spcPct val="120000"/>
              </a:lnSpc>
              <a:spcBef>
                <a:spcPts val="0"/>
              </a:spcBef>
            </a:pPr>
            <a:endParaRPr lang="en-US" sz="2400" dirty="0"/>
          </a:p>
          <a:p>
            <a:pPr marL="0">
              <a:lnSpc>
                <a:spcPct val="120000"/>
              </a:lnSpc>
              <a:spcBef>
                <a:spcPts val="0"/>
              </a:spcBef>
            </a:pPr>
            <a:r>
              <a:rPr lang="en-US" sz="2400" dirty="0">
                <a:highlight>
                  <a:srgbClr val="FFFF00"/>
                </a:highlight>
              </a:rPr>
              <a:t>Note that I must receive official letter from Disability Services office in order to honor requests.</a:t>
            </a:r>
          </a:p>
          <a:p>
            <a:pPr marL="0">
              <a:lnSpc>
                <a:spcPct val="120000"/>
              </a:lnSpc>
              <a:spcBef>
                <a:spcPts val="0"/>
              </a:spcBef>
            </a:pPr>
            <a:endParaRPr lang="en-US" sz="2400" dirty="0"/>
          </a:p>
          <a:p>
            <a:pPr marL="0">
              <a:lnSpc>
                <a:spcPct val="120000"/>
              </a:lnSpc>
              <a:spcBef>
                <a:spcPts val="0"/>
              </a:spcBef>
            </a:pPr>
            <a:r>
              <a:rPr lang="en-US" sz="2400" dirty="0"/>
              <a:t>Contacts for the Center for Accessibility Resources. </a:t>
            </a:r>
            <a:endParaRPr lang="en-US" dirty="0"/>
          </a:p>
          <a:p>
            <a:pPr marL="457200" lvl="2">
              <a:lnSpc>
                <a:spcPct val="120000"/>
              </a:lnSpc>
              <a:spcBef>
                <a:spcPts val="0"/>
              </a:spcBef>
            </a:pPr>
            <a:r>
              <a:rPr lang="en-US" u="sng" dirty="0">
                <a:hlinkClick r:id="rId3"/>
              </a:rPr>
              <a:t>Center for Accessibility Resources</a:t>
            </a:r>
            <a:r>
              <a:rPr lang="en-US" dirty="0"/>
              <a:t> </a:t>
            </a:r>
          </a:p>
          <a:p>
            <a:pPr marL="457200" lvl="2">
              <a:lnSpc>
                <a:spcPct val="120000"/>
              </a:lnSpc>
              <a:spcBef>
                <a:spcPts val="0"/>
              </a:spcBef>
            </a:pPr>
            <a:r>
              <a:rPr lang="en-US" dirty="0"/>
              <a:t>Founders Hall, Room 146 A, St. Paul Campus</a:t>
            </a:r>
          </a:p>
          <a:p>
            <a:pPr marL="457200" lvl="2">
              <a:lnSpc>
                <a:spcPct val="120000"/>
              </a:lnSpc>
              <a:spcBef>
                <a:spcPts val="0"/>
              </a:spcBef>
            </a:pPr>
            <a:r>
              <a:rPr lang="en-US" dirty="0"/>
              <a:t>Phone: 651-793-1549,</a:t>
            </a:r>
          </a:p>
          <a:p>
            <a:pPr marL="457200" lvl="2">
              <a:lnSpc>
                <a:spcPct val="120000"/>
              </a:lnSpc>
              <a:spcBef>
                <a:spcPts val="0"/>
              </a:spcBef>
            </a:pPr>
            <a:r>
              <a:rPr lang="en-US" dirty="0"/>
              <a:t>TTY: 651-772-7581</a:t>
            </a:r>
          </a:p>
          <a:p>
            <a:pPr marL="457200" lvl="2">
              <a:lnSpc>
                <a:spcPct val="120000"/>
              </a:lnSpc>
              <a:spcBef>
                <a:spcPts val="0"/>
              </a:spcBef>
            </a:pPr>
            <a:r>
              <a:rPr lang="en-US" dirty="0"/>
              <a:t>Email: </a:t>
            </a:r>
            <a:r>
              <a:rPr lang="en-US" dirty="0">
                <a:hlinkClick r:id="rId4"/>
              </a:rPr>
              <a:t>disability.Services@metrostate.edu</a:t>
            </a:r>
            <a:r>
              <a:rPr lang="en-US" dirty="0">
                <a:hlinkClick r:id="rId5"/>
              </a:rPr>
              <a:t>.</a:t>
            </a:r>
            <a:endParaRPr lang="en-US" dirty="0"/>
          </a:p>
        </p:txBody>
      </p:sp>
      <p:sp>
        <p:nvSpPr>
          <p:cNvPr id="7" name="Slide Number Placeholder 6"/>
          <p:cNvSpPr>
            <a:spLocks noGrp="1"/>
          </p:cNvSpPr>
          <p:nvPr>
            <p:ph type="sldNum" sz="quarter" idx="12"/>
          </p:nvPr>
        </p:nvSpPr>
        <p:spPr/>
        <p:txBody>
          <a:bodyPr/>
          <a:lstStyle/>
          <a:p>
            <a:fld id="{400042AC-F56E-184B-868B-19B6300652F2}" type="slidenum">
              <a:rPr lang="en-US" altLang="x-none" smtClean="0"/>
              <a:pPr/>
              <a:t>65</a:t>
            </a:fld>
            <a:endParaRPr lang="en-US" altLang="x-none" dirty="0"/>
          </a:p>
        </p:txBody>
      </p:sp>
    </p:spTree>
    <p:extLst>
      <p:ext uri="{BB962C8B-B14F-4D97-AF65-F5344CB8AC3E}">
        <p14:creationId xmlns:p14="http://schemas.microsoft.com/office/powerpoint/2010/main" val="2472622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Today’s Topics</a:t>
            </a:r>
            <a:endParaRPr lang="en-US" dirty="0"/>
          </a:p>
        </p:txBody>
      </p:sp>
      <p:sp>
        <p:nvSpPr>
          <p:cNvPr id="3" name="Content Placeholder 2"/>
          <p:cNvSpPr>
            <a:spLocks noGrp="1"/>
          </p:cNvSpPr>
          <p:nvPr>
            <p:ph idx="1"/>
          </p:nvPr>
        </p:nvSpPr>
        <p:spPr/>
        <p:txBody>
          <a:bodyPr/>
          <a:lstStyle/>
          <a:p>
            <a:r>
              <a:rPr lang="en-US" dirty="0">
                <a:solidFill>
                  <a:schemeClr val="bg1">
                    <a:lumMod val="65000"/>
                  </a:schemeClr>
                </a:solidFill>
              </a:rPr>
              <a:t>Introduction to the course</a:t>
            </a:r>
          </a:p>
          <a:p>
            <a:endParaRPr lang="en-US" dirty="0"/>
          </a:p>
          <a:p>
            <a:r>
              <a:rPr lang="en-US" dirty="0">
                <a:solidFill>
                  <a:schemeClr val="bg1">
                    <a:lumMod val="65000"/>
                  </a:schemeClr>
                </a:solidFill>
              </a:rPr>
              <a:t>Course Syllabus</a:t>
            </a:r>
          </a:p>
          <a:p>
            <a:endParaRPr lang="en-US" dirty="0">
              <a:solidFill>
                <a:schemeClr val="bg1">
                  <a:lumMod val="75000"/>
                </a:schemeClr>
              </a:solidFill>
            </a:endParaRPr>
          </a:p>
          <a:p>
            <a:r>
              <a:rPr lang="en-US" dirty="0"/>
              <a:t>Introduction to Cloud Computing</a:t>
            </a:r>
          </a:p>
          <a:p>
            <a:endParaRPr lang="en-US" dirty="0">
              <a:solidFill>
                <a:schemeClr val="bg1">
                  <a:lumMod val="75000"/>
                </a:schemeClr>
              </a:solidFill>
            </a:endParaRPr>
          </a:p>
        </p:txBody>
      </p:sp>
      <p:sp>
        <p:nvSpPr>
          <p:cNvPr id="6" name="Slide Number Placeholder 5"/>
          <p:cNvSpPr>
            <a:spLocks noGrp="1"/>
          </p:cNvSpPr>
          <p:nvPr>
            <p:ph type="sldNum" sz="quarter" idx="12"/>
          </p:nvPr>
        </p:nvSpPr>
        <p:spPr/>
        <p:txBody>
          <a:bodyPr/>
          <a:lstStyle/>
          <a:p>
            <a:fld id="{400042AC-F56E-184B-868B-19B6300652F2}" type="slidenum">
              <a:rPr lang="en-US" altLang="x-none" smtClean="0"/>
              <a:pPr/>
              <a:t>66</a:t>
            </a:fld>
            <a:endParaRPr lang="en-US" altLang="x-none" dirty="0"/>
          </a:p>
        </p:txBody>
      </p:sp>
    </p:spTree>
    <p:extLst>
      <p:ext uri="{BB962C8B-B14F-4D97-AF65-F5344CB8AC3E}">
        <p14:creationId xmlns:p14="http://schemas.microsoft.com/office/powerpoint/2010/main" val="31334699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E0FE8-6DBA-4A45-9CCE-11B500632B84}"/>
              </a:ext>
            </a:extLst>
          </p:cNvPr>
          <p:cNvSpPr>
            <a:spLocks noGrp="1"/>
          </p:cNvSpPr>
          <p:nvPr>
            <p:ph type="title"/>
          </p:nvPr>
        </p:nvSpPr>
        <p:spPr>
          <a:xfrm>
            <a:off x="838200" y="239464"/>
            <a:ext cx="10515600" cy="1325563"/>
          </a:xfrm>
        </p:spPr>
        <p:txBody>
          <a:bodyPr/>
          <a:lstStyle/>
          <a:p>
            <a:r>
              <a:rPr lang="en-US" dirty="0"/>
              <a:t>Introduction to Cloud Computing</a:t>
            </a:r>
          </a:p>
        </p:txBody>
      </p:sp>
      <p:sp>
        <p:nvSpPr>
          <p:cNvPr id="4" name="TextBox 3">
            <a:extLst>
              <a:ext uri="{FF2B5EF4-FFF2-40B4-BE49-F238E27FC236}">
                <a16:creationId xmlns:a16="http://schemas.microsoft.com/office/drawing/2014/main" id="{34A025EC-7343-6D4D-BCEE-1F0309553015}"/>
              </a:ext>
            </a:extLst>
          </p:cNvPr>
          <p:cNvSpPr txBox="1"/>
          <p:nvPr/>
        </p:nvSpPr>
        <p:spPr>
          <a:xfrm>
            <a:off x="879034" y="1543415"/>
            <a:ext cx="3505200" cy="3477875"/>
          </a:xfrm>
          <a:prstGeom prst="rect">
            <a:avLst/>
          </a:prstGeom>
          <a:noFill/>
          <a:ln w="38100">
            <a:noFill/>
          </a:ln>
        </p:spPr>
        <p:txBody>
          <a:bodyPr wrap="square" rtlCol="0">
            <a:spAutoFit/>
          </a:bodyPr>
          <a:lstStyle/>
          <a:p>
            <a:pPr algn="ctr"/>
            <a:r>
              <a:rPr lang="en-US" sz="2000" b="1" dirty="0"/>
              <a:t>Provider-independent Introduction to Cloud Computing </a:t>
            </a:r>
          </a:p>
          <a:p>
            <a:pPr marL="228600" lvl="1"/>
            <a:endParaRPr lang="en-US" sz="2000" b="1" dirty="0"/>
          </a:p>
          <a:p>
            <a:pPr marL="228600" lvl="1"/>
            <a:r>
              <a:rPr lang="en-US" sz="2000" b="1" dirty="0"/>
              <a:t>Reading:</a:t>
            </a:r>
          </a:p>
          <a:p>
            <a:pPr marL="228600" lvl="1"/>
            <a:endParaRPr lang="en-US" sz="2000" dirty="0"/>
          </a:p>
          <a:p>
            <a:pPr marL="228600" lvl="1"/>
            <a:r>
              <a:rPr lang="en-US" sz="2000" dirty="0">
                <a:highlight>
                  <a:srgbClr val="FFFF00"/>
                </a:highlight>
              </a:rPr>
              <a:t>CCC: </a:t>
            </a:r>
            <a:r>
              <a:rPr lang="en-US" sz="2000" b="1" dirty="0"/>
              <a:t>Chapter 3:</a:t>
            </a:r>
            <a:r>
              <a:rPr lang="en-US" sz="2000" dirty="0"/>
              <a:t> Understanding Cloud Computing (pages 38 - 49)</a:t>
            </a:r>
          </a:p>
          <a:p>
            <a:pPr marL="228600" lvl="1"/>
            <a:r>
              <a:rPr lang="en-US" sz="2000" dirty="0">
                <a:highlight>
                  <a:srgbClr val="FFFF00"/>
                </a:highlight>
              </a:rPr>
              <a:t>MCC: </a:t>
            </a:r>
            <a:r>
              <a:rPr lang="en-US" sz="2000" b="1" dirty="0"/>
              <a:t>Chapter 1</a:t>
            </a:r>
            <a:r>
              <a:rPr lang="en-US" sz="2000" dirty="0"/>
              <a:t>: </a:t>
            </a:r>
          </a:p>
          <a:p>
            <a:pPr marL="228600" lvl="1"/>
            <a:r>
              <a:rPr lang="en-US" sz="2000" dirty="0"/>
              <a:t>Introduction</a:t>
            </a:r>
            <a:endParaRPr lang="en-US" sz="1400" dirty="0"/>
          </a:p>
        </p:txBody>
      </p:sp>
      <p:sp>
        <p:nvSpPr>
          <p:cNvPr id="6" name="TextBox 5">
            <a:extLst>
              <a:ext uri="{FF2B5EF4-FFF2-40B4-BE49-F238E27FC236}">
                <a16:creationId xmlns:a16="http://schemas.microsoft.com/office/drawing/2014/main" id="{ED15ED92-D037-3644-AD98-E5E59AAACFCE}"/>
              </a:ext>
            </a:extLst>
          </p:cNvPr>
          <p:cNvSpPr txBox="1"/>
          <p:nvPr/>
        </p:nvSpPr>
        <p:spPr>
          <a:xfrm>
            <a:off x="4658166" y="1683219"/>
            <a:ext cx="3505200" cy="3847207"/>
          </a:xfrm>
          <a:prstGeom prst="rect">
            <a:avLst/>
          </a:prstGeom>
          <a:noFill/>
          <a:ln w="38100">
            <a:noFill/>
          </a:ln>
        </p:spPr>
        <p:txBody>
          <a:bodyPr wrap="square" rtlCol="0">
            <a:spAutoFit/>
          </a:bodyPr>
          <a:lstStyle/>
          <a:p>
            <a:pPr algn="ctr"/>
            <a:r>
              <a:rPr lang="en-US" sz="2400" b="1" dirty="0"/>
              <a:t>AWS Cloud</a:t>
            </a:r>
          </a:p>
          <a:p>
            <a:endParaRPr lang="en-US" sz="1200" dirty="0"/>
          </a:p>
          <a:p>
            <a:endParaRPr lang="en-US" sz="1600" dirty="0">
              <a:solidFill>
                <a:srgbClr val="0070C0"/>
              </a:solidFill>
            </a:endParaRPr>
          </a:p>
          <a:p>
            <a:endParaRPr lang="en-US" sz="1600" dirty="0">
              <a:solidFill>
                <a:srgbClr val="0070C0"/>
              </a:solidFill>
            </a:endParaRPr>
          </a:p>
          <a:p>
            <a:endParaRPr lang="en-US" sz="1600" dirty="0">
              <a:solidFill>
                <a:srgbClr val="0070C0"/>
              </a:solidFill>
            </a:endParaRPr>
          </a:p>
          <a:p>
            <a:r>
              <a:rPr lang="en-US" sz="1600" dirty="0">
                <a:solidFill>
                  <a:srgbClr val="0070C0"/>
                </a:solidFill>
              </a:rPr>
              <a:t>AWS Cloud Foundations course:</a:t>
            </a:r>
          </a:p>
          <a:p>
            <a:r>
              <a:rPr lang="en-US" sz="1600" dirty="0">
                <a:solidFill>
                  <a:srgbClr val="0070C0"/>
                </a:solidFill>
              </a:rPr>
              <a:t>Module 1: Cloud Concepts Overview</a:t>
            </a:r>
          </a:p>
          <a:p>
            <a:endParaRPr lang="en-US" sz="1600" dirty="0">
              <a:solidFill>
                <a:srgbClr val="0070C0"/>
              </a:solidFill>
            </a:endParaRPr>
          </a:p>
          <a:p>
            <a:endParaRPr lang="en-US" sz="1200" dirty="0"/>
          </a:p>
          <a:p>
            <a:endParaRPr lang="en-US" sz="1200" dirty="0"/>
          </a:p>
          <a:p>
            <a:endParaRPr lang="en-US" sz="1600" dirty="0"/>
          </a:p>
          <a:p>
            <a:endParaRPr lang="en-US" sz="1600" dirty="0"/>
          </a:p>
          <a:p>
            <a:endParaRPr lang="en-US" sz="1600" dirty="0"/>
          </a:p>
          <a:p>
            <a:endParaRPr lang="en-US" sz="1600" dirty="0"/>
          </a:p>
          <a:p>
            <a:endParaRPr lang="en-US" sz="1200" dirty="0"/>
          </a:p>
          <a:p>
            <a:endParaRPr lang="en-US" sz="1200" dirty="0"/>
          </a:p>
        </p:txBody>
      </p:sp>
      <p:sp>
        <p:nvSpPr>
          <p:cNvPr id="8" name="TextBox 7">
            <a:extLst>
              <a:ext uri="{FF2B5EF4-FFF2-40B4-BE49-F238E27FC236}">
                <a16:creationId xmlns:a16="http://schemas.microsoft.com/office/drawing/2014/main" id="{24625346-540F-F847-8642-569FA0E81B7E}"/>
              </a:ext>
            </a:extLst>
          </p:cNvPr>
          <p:cNvSpPr txBox="1"/>
          <p:nvPr/>
        </p:nvSpPr>
        <p:spPr>
          <a:xfrm>
            <a:off x="8183783" y="1709711"/>
            <a:ext cx="3505200" cy="2985433"/>
          </a:xfrm>
          <a:prstGeom prst="rect">
            <a:avLst/>
          </a:prstGeom>
          <a:noFill/>
          <a:ln w="38100">
            <a:noFill/>
          </a:ln>
        </p:spPr>
        <p:txBody>
          <a:bodyPr wrap="square" rtlCol="0">
            <a:spAutoFit/>
          </a:bodyPr>
          <a:lstStyle/>
          <a:p>
            <a:pPr algn="ctr"/>
            <a:r>
              <a:rPr lang="en-US" sz="2400" b="1" dirty="0"/>
              <a:t>GCP Cloud</a:t>
            </a:r>
          </a:p>
          <a:p>
            <a:endParaRPr lang="en-US" sz="1200" dirty="0"/>
          </a:p>
          <a:p>
            <a:endParaRPr lang="en-US" sz="1600" dirty="0">
              <a:solidFill>
                <a:srgbClr val="FF0000"/>
              </a:solidFill>
            </a:endParaRPr>
          </a:p>
          <a:p>
            <a:endParaRPr lang="en-US" sz="1600" dirty="0">
              <a:solidFill>
                <a:srgbClr val="FF0000"/>
              </a:solidFill>
            </a:endParaRPr>
          </a:p>
          <a:p>
            <a:r>
              <a:rPr lang="en-US" sz="1600" dirty="0">
                <a:solidFill>
                  <a:srgbClr val="FF0000"/>
                </a:solidFill>
              </a:rPr>
              <a:t>Google Cloud Computing Foundations Course:</a:t>
            </a:r>
          </a:p>
          <a:p>
            <a:endParaRPr lang="en-US" sz="1600" dirty="0">
              <a:solidFill>
                <a:srgbClr val="FF0000"/>
              </a:solidFill>
            </a:endParaRPr>
          </a:p>
          <a:p>
            <a:r>
              <a:rPr lang="en-US" sz="1600" dirty="0">
                <a:solidFill>
                  <a:srgbClr val="FF0000"/>
                </a:solidFill>
              </a:rPr>
              <a:t>Module 1: So, what us the cloud anyway</a:t>
            </a:r>
          </a:p>
          <a:p>
            <a:endParaRPr lang="en-US" sz="1600" dirty="0">
              <a:solidFill>
                <a:srgbClr val="FF0000"/>
              </a:solidFill>
            </a:endParaRPr>
          </a:p>
          <a:p>
            <a:endParaRPr lang="en-US" sz="1600" dirty="0"/>
          </a:p>
          <a:p>
            <a:endParaRPr lang="en-US" sz="1200" dirty="0"/>
          </a:p>
          <a:p>
            <a:endParaRPr lang="en-US" sz="1200" dirty="0"/>
          </a:p>
        </p:txBody>
      </p:sp>
      <p:sp>
        <p:nvSpPr>
          <p:cNvPr id="3" name="Rectangle 2">
            <a:extLst>
              <a:ext uri="{FF2B5EF4-FFF2-40B4-BE49-F238E27FC236}">
                <a16:creationId xmlns:a16="http://schemas.microsoft.com/office/drawing/2014/main" id="{EBC61583-F952-E242-B4DB-64CE08ED3C6F}"/>
              </a:ext>
            </a:extLst>
          </p:cNvPr>
          <p:cNvSpPr/>
          <p:nvPr/>
        </p:nvSpPr>
        <p:spPr>
          <a:xfrm>
            <a:off x="879034" y="1547495"/>
            <a:ext cx="3505200" cy="481729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E6A82A-A1B2-C84C-9132-DE665959FFB7}"/>
              </a:ext>
            </a:extLst>
          </p:cNvPr>
          <p:cNvSpPr/>
          <p:nvPr/>
        </p:nvSpPr>
        <p:spPr>
          <a:xfrm>
            <a:off x="4562034" y="1547495"/>
            <a:ext cx="3505200" cy="481729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3C951EC-AAF6-8E4E-B519-392354810C9E}"/>
              </a:ext>
            </a:extLst>
          </p:cNvPr>
          <p:cNvSpPr/>
          <p:nvPr/>
        </p:nvSpPr>
        <p:spPr>
          <a:xfrm>
            <a:off x="8163366" y="1547494"/>
            <a:ext cx="3505200" cy="481729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727CDD9A-F979-6843-83A2-704259AF8FF4}"/>
              </a:ext>
            </a:extLst>
          </p:cNvPr>
          <p:cNvSpPr>
            <a:spLocks noGrp="1"/>
          </p:cNvSpPr>
          <p:nvPr>
            <p:ph type="sldNum" sz="quarter" idx="12"/>
          </p:nvPr>
        </p:nvSpPr>
        <p:spPr/>
        <p:txBody>
          <a:bodyPr/>
          <a:lstStyle/>
          <a:p>
            <a:fld id="{B6A95138-A96E-2F42-A959-2EFD44FE4AB7}" type="slidenum">
              <a:rPr lang="en-US" smtClean="0"/>
              <a:pPr/>
              <a:t>67</a:t>
            </a:fld>
            <a:endParaRPr lang="en-US" dirty="0"/>
          </a:p>
        </p:txBody>
      </p:sp>
    </p:spTree>
    <p:extLst>
      <p:ext uri="{BB962C8B-B14F-4D97-AF65-F5344CB8AC3E}">
        <p14:creationId xmlns:p14="http://schemas.microsoft.com/office/powerpoint/2010/main" val="42915741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092374-717F-E849-BBB9-5135DE80B34E}"/>
              </a:ext>
            </a:extLst>
          </p:cNvPr>
          <p:cNvSpPr>
            <a:spLocks noGrp="1"/>
          </p:cNvSpPr>
          <p:nvPr>
            <p:ph type="ctrTitle"/>
          </p:nvPr>
        </p:nvSpPr>
        <p:spPr/>
        <p:txBody>
          <a:bodyPr>
            <a:normAutofit fontScale="90000"/>
          </a:bodyPr>
          <a:lstStyle/>
          <a:p>
            <a:r>
              <a:rPr lang="en-US" dirty="0"/>
              <a:t>Provider-independent Introduction to Cloud Computing</a:t>
            </a:r>
          </a:p>
        </p:txBody>
      </p:sp>
      <p:sp>
        <p:nvSpPr>
          <p:cNvPr id="2" name="Slide Number Placeholder 1">
            <a:extLst>
              <a:ext uri="{FF2B5EF4-FFF2-40B4-BE49-F238E27FC236}">
                <a16:creationId xmlns:a16="http://schemas.microsoft.com/office/drawing/2014/main" id="{0DCD81BA-08D2-1844-855E-A7DE159C19BA}"/>
              </a:ext>
            </a:extLst>
          </p:cNvPr>
          <p:cNvSpPr>
            <a:spLocks noGrp="1"/>
          </p:cNvSpPr>
          <p:nvPr>
            <p:ph type="sldNum" sz="quarter" idx="12"/>
          </p:nvPr>
        </p:nvSpPr>
        <p:spPr/>
        <p:txBody>
          <a:bodyPr/>
          <a:lstStyle/>
          <a:p>
            <a:fld id="{B6A95138-A96E-2F42-A959-2EFD44FE4AB7}" type="slidenum">
              <a:rPr lang="en-US" smtClean="0"/>
              <a:pPr/>
              <a:t>68</a:t>
            </a:fld>
            <a:endParaRPr lang="en-US" dirty="0"/>
          </a:p>
        </p:txBody>
      </p:sp>
    </p:spTree>
    <p:extLst>
      <p:ext uri="{BB962C8B-B14F-4D97-AF65-F5344CB8AC3E}">
        <p14:creationId xmlns:p14="http://schemas.microsoft.com/office/powerpoint/2010/main" val="30926107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A4F9A-D224-E045-8132-7DFEBD6931E4}"/>
              </a:ext>
            </a:extLst>
          </p:cNvPr>
          <p:cNvSpPr>
            <a:spLocks noGrp="1"/>
          </p:cNvSpPr>
          <p:nvPr>
            <p:ph type="title"/>
          </p:nvPr>
        </p:nvSpPr>
        <p:spPr/>
        <p:txBody>
          <a:bodyPr/>
          <a:lstStyle/>
          <a:p>
            <a:r>
              <a:rPr lang="en-US" dirty="0"/>
              <a:t>Reading</a:t>
            </a:r>
          </a:p>
        </p:txBody>
      </p:sp>
      <p:sp>
        <p:nvSpPr>
          <p:cNvPr id="3" name="Content Placeholder 2">
            <a:extLst>
              <a:ext uri="{FF2B5EF4-FFF2-40B4-BE49-F238E27FC236}">
                <a16:creationId xmlns:a16="http://schemas.microsoft.com/office/drawing/2014/main" id="{FDB7EC6B-CE79-A84F-B7BB-3BEE1B486AA3}"/>
              </a:ext>
            </a:extLst>
          </p:cNvPr>
          <p:cNvSpPr>
            <a:spLocks noGrp="1"/>
          </p:cNvSpPr>
          <p:nvPr>
            <p:ph idx="1"/>
          </p:nvPr>
        </p:nvSpPr>
        <p:spPr/>
        <p:txBody>
          <a:bodyPr/>
          <a:lstStyle/>
          <a:p>
            <a:r>
              <a:rPr lang="en-US" sz="2000" dirty="0"/>
              <a:t>Lecture slides (week-01-cloudcomputingintro)</a:t>
            </a:r>
            <a:endParaRPr lang="en-US" sz="2000" dirty="0">
              <a:hlinkClick r:id="rId3"/>
            </a:endParaRPr>
          </a:p>
          <a:p>
            <a:endParaRPr lang="en-US" sz="2000" dirty="0">
              <a:hlinkClick r:id="rId3"/>
            </a:endParaRPr>
          </a:p>
          <a:p>
            <a:r>
              <a:rPr lang="en-US" sz="2000" dirty="0">
                <a:hlinkClick r:id="rId3"/>
              </a:rPr>
              <a:t>Cloud Computing: Concepts, Technology &amp; Architecture:</a:t>
            </a:r>
            <a:r>
              <a:rPr lang="en-US" sz="2000" dirty="0"/>
              <a:t> </a:t>
            </a:r>
            <a:r>
              <a:rPr lang="en-US" sz="2000" b="1" dirty="0"/>
              <a:t>Chapter 3</a:t>
            </a:r>
          </a:p>
          <a:p>
            <a:pPr lvl="1"/>
            <a:r>
              <a:rPr lang="en-US" sz="1800" dirty="0"/>
              <a:t>Authors: Thomas </a:t>
            </a:r>
            <a:r>
              <a:rPr lang="en-US" sz="1800" dirty="0" err="1"/>
              <a:t>Erl</a:t>
            </a:r>
            <a:r>
              <a:rPr lang="en-US" sz="1800" dirty="0"/>
              <a:t>, Ricardo </a:t>
            </a:r>
            <a:r>
              <a:rPr lang="en-US" sz="1800" dirty="0" err="1"/>
              <a:t>Puttini</a:t>
            </a:r>
            <a:r>
              <a:rPr lang="en-US" sz="1800" dirty="0"/>
              <a:t>, and </a:t>
            </a:r>
            <a:r>
              <a:rPr lang="en-US" sz="1800" dirty="0" err="1"/>
              <a:t>Zaigham</a:t>
            </a:r>
            <a:r>
              <a:rPr lang="en-US" sz="1800" dirty="0"/>
              <a:t> Mahmood </a:t>
            </a:r>
          </a:p>
          <a:p>
            <a:pPr lvl="1"/>
            <a:r>
              <a:rPr lang="en-US" sz="1800" dirty="0"/>
              <a:t>Chapter 3 available at this </a:t>
            </a:r>
            <a:r>
              <a:rPr lang="en-US" sz="1800" u="sng" dirty="0">
                <a:hlinkClick r:id="rId4"/>
              </a:rPr>
              <a:t>link</a:t>
            </a:r>
            <a:r>
              <a:rPr lang="en-US" sz="1800" u="sng" dirty="0"/>
              <a:t>. Pages: 38-63</a:t>
            </a:r>
            <a:endParaRPr lang="en-US" sz="1800" dirty="0">
              <a:hlinkClick r:id="rId5"/>
            </a:endParaRPr>
          </a:p>
          <a:p>
            <a:endParaRPr lang="en-US" sz="2000" dirty="0">
              <a:hlinkClick r:id="rId5"/>
            </a:endParaRPr>
          </a:p>
          <a:p>
            <a:r>
              <a:rPr lang="en-US" sz="2000" dirty="0">
                <a:hlinkClick r:id="rId5"/>
              </a:rPr>
              <a:t>Mastering Cloud Computing (MCC)</a:t>
            </a:r>
            <a:r>
              <a:rPr lang="en-US" sz="2000" dirty="0"/>
              <a:t>: </a:t>
            </a:r>
            <a:r>
              <a:rPr lang="en-US" sz="2000" b="1" dirty="0"/>
              <a:t>Chapter 1</a:t>
            </a:r>
          </a:p>
          <a:p>
            <a:pPr lvl="1"/>
            <a:r>
              <a:rPr lang="en-US" sz="1800" dirty="0"/>
              <a:t>Authors: Rajkumar </a:t>
            </a:r>
            <a:r>
              <a:rPr lang="en-US" sz="1800" dirty="0" err="1"/>
              <a:t>Buyya</a:t>
            </a:r>
            <a:r>
              <a:rPr lang="en-US" sz="1800" dirty="0"/>
              <a:t>, Christian </a:t>
            </a:r>
            <a:r>
              <a:rPr lang="en-US" sz="1800" dirty="0" err="1"/>
              <a:t>Vecchiola</a:t>
            </a:r>
            <a:r>
              <a:rPr lang="en-US" sz="1800" dirty="0"/>
              <a:t>, S. </a:t>
            </a:r>
            <a:r>
              <a:rPr lang="en-US" sz="1800" dirty="0" err="1"/>
              <a:t>Thamarai</a:t>
            </a:r>
            <a:r>
              <a:rPr lang="en-US" sz="1800" dirty="0"/>
              <a:t> </a:t>
            </a:r>
            <a:r>
              <a:rPr lang="en-US" sz="1800" dirty="0" err="1"/>
              <a:t>Selvi</a:t>
            </a:r>
            <a:endParaRPr lang="en-US" sz="2000" dirty="0"/>
          </a:p>
          <a:p>
            <a:pPr lvl="1"/>
            <a:r>
              <a:rPr lang="en-US" sz="1800" dirty="0"/>
              <a:t>Metro State Library provides unlimited access to this book at this </a:t>
            </a:r>
            <a:r>
              <a:rPr lang="en-US" sz="1800" u="sng" dirty="0">
                <a:hlinkClick r:id="rId5"/>
              </a:rPr>
              <a:t>link</a:t>
            </a:r>
            <a:r>
              <a:rPr lang="en-US" sz="1800" dirty="0"/>
              <a:t>. Log in using your </a:t>
            </a:r>
            <a:r>
              <a:rPr lang="en-US" sz="1800" dirty="0" err="1"/>
              <a:t>StarID</a:t>
            </a:r>
            <a:r>
              <a:rPr lang="en-US" sz="1800" dirty="0"/>
              <a:t>. </a:t>
            </a:r>
          </a:p>
          <a:p>
            <a:endParaRPr lang="en-US" sz="2000" dirty="0"/>
          </a:p>
          <a:p>
            <a:r>
              <a:rPr lang="en-US" sz="2000" dirty="0"/>
              <a:t>The </a:t>
            </a:r>
            <a:r>
              <a:rPr lang="en-US" sz="2000" dirty="0">
                <a:solidFill>
                  <a:srgbClr val="FF0000"/>
                </a:solidFill>
              </a:rPr>
              <a:t>N</a:t>
            </a:r>
            <a:r>
              <a:rPr lang="en-US" sz="2000" dirty="0"/>
              <a:t>ational </a:t>
            </a:r>
            <a:r>
              <a:rPr lang="en-US" sz="2000" dirty="0">
                <a:solidFill>
                  <a:srgbClr val="FF0000"/>
                </a:solidFill>
              </a:rPr>
              <a:t>I</a:t>
            </a:r>
            <a:r>
              <a:rPr lang="en-US" sz="2000" dirty="0"/>
              <a:t>nstitute of </a:t>
            </a:r>
            <a:r>
              <a:rPr lang="en-US" sz="2000" dirty="0">
                <a:solidFill>
                  <a:srgbClr val="FF0000"/>
                </a:solidFill>
              </a:rPr>
              <a:t>S</a:t>
            </a:r>
            <a:r>
              <a:rPr lang="en-US" sz="2000" dirty="0"/>
              <a:t>tandards and </a:t>
            </a:r>
            <a:r>
              <a:rPr lang="en-US" sz="2000" dirty="0">
                <a:solidFill>
                  <a:srgbClr val="FF0000"/>
                </a:solidFill>
              </a:rPr>
              <a:t>T</a:t>
            </a:r>
            <a:r>
              <a:rPr lang="en-US" sz="2000" dirty="0"/>
              <a:t>echnology (</a:t>
            </a:r>
            <a:r>
              <a:rPr lang="en-US" sz="2000" dirty="0">
                <a:solidFill>
                  <a:srgbClr val="FF0000"/>
                </a:solidFill>
              </a:rPr>
              <a:t>NIST</a:t>
            </a:r>
            <a:r>
              <a:rPr lang="en-US" sz="2000" dirty="0"/>
              <a:t>) definition of Cloud Computing</a:t>
            </a:r>
          </a:p>
          <a:p>
            <a:pPr lvl="1"/>
            <a:r>
              <a:rPr lang="en-US" sz="1800" dirty="0">
                <a:hlinkClick r:id="rId6"/>
              </a:rPr>
              <a:t>https://nvlpubs.nist.gov/nistpubs/Legacy/SP/nistspecialpublication800-145</a:t>
            </a:r>
            <a:r>
              <a:rPr lang="en-US" sz="2000" dirty="0">
                <a:hlinkClick r:id="rId6"/>
              </a:rPr>
              <a:t>.pdf</a:t>
            </a:r>
            <a:endParaRPr lang="en-US" sz="2000" dirty="0"/>
          </a:p>
          <a:p>
            <a:endParaRPr lang="en-US" dirty="0"/>
          </a:p>
        </p:txBody>
      </p:sp>
      <p:sp>
        <p:nvSpPr>
          <p:cNvPr id="5" name="Slide Number Placeholder 4">
            <a:extLst>
              <a:ext uri="{FF2B5EF4-FFF2-40B4-BE49-F238E27FC236}">
                <a16:creationId xmlns:a16="http://schemas.microsoft.com/office/drawing/2014/main" id="{3C1A144E-85CA-634F-9B18-13D6D641EEC7}"/>
              </a:ext>
            </a:extLst>
          </p:cNvPr>
          <p:cNvSpPr>
            <a:spLocks noGrp="1"/>
          </p:cNvSpPr>
          <p:nvPr>
            <p:ph type="sldNum" sz="quarter" idx="12"/>
          </p:nvPr>
        </p:nvSpPr>
        <p:spPr/>
        <p:txBody>
          <a:bodyPr/>
          <a:lstStyle/>
          <a:p>
            <a:fld id="{B6A95138-A96E-2F42-A959-2EFD44FE4AB7}" type="slidenum">
              <a:rPr lang="en-US" smtClean="0"/>
              <a:pPr/>
              <a:t>69</a:t>
            </a:fld>
            <a:endParaRPr lang="en-US" dirty="0"/>
          </a:p>
        </p:txBody>
      </p:sp>
    </p:spTree>
    <p:extLst>
      <p:ext uri="{BB962C8B-B14F-4D97-AF65-F5344CB8AC3E}">
        <p14:creationId xmlns:p14="http://schemas.microsoft.com/office/powerpoint/2010/main" val="3848154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23787-7323-DE45-AAD5-2770B9AFE76D}"/>
              </a:ext>
            </a:extLst>
          </p:cNvPr>
          <p:cNvSpPr>
            <a:spLocks noGrp="1"/>
          </p:cNvSpPr>
          <p:nvPr>
            <p:ph type="title"/>
          </p:nvPr>
        </p:nvSpPr>
        <p:spPr/>
        <p:txBody>
          <a:bodyPr/>
          <a:lstStyle/>
          <a:p>
            <a:r>
              <a:rPr lang="en-US" dirty="0"/>
              <a:t>What is computing?</a:t>
            </a:r>
          </a:p>
        </p:txBody>
      </p:sp>
      <p:sp>
        <p:nvSpPr>
          <p:cNvPr id="3" name="Content Placeholder 2">
            <a:extLst>
              <a:ext uri="{FF2B5EF4-FFF2-40B4-BE49-F238E27FC236}">
                <a16:creationId xmlns:a16="http://schemas.microsoft.com/office/drawing/2014/main" id="{C09AFD75-CCD0-B043-80B6-C30C2D8A7A1B}"/>
              </a:ext>
            </a:extLst>
          </p:cNvPr>
          <p:cNvSpPr>
            <a:spLocks noGrp="1"/>
          </p:cNvSpPr>
          <p:nvPr>
            <p:ph idx="1"/>
          </p:nvPr>
        </p:nvSpPr>
        <p:spPr>
          <a:xfrm>
            <a:off x="838200" y="1825625"/>
            <a:ext cx="10515600" cy="1013828"/>
          </a:xfrm>
        </p:spPr>
        <p:txBody>
          <a:bodyPr/>
          <a:lstStyle/>
          <a:p>
            <a:pPr marL="0" indent="0" algn="ctr">
              <a:buNone/>
            </a:pPr>
            <a:r>
              <a:rPr lang="en-US" dirty="0"/>
              <a:t>Computing is the activity of using computer </a:t>
            </a:r>
            <a:r>
              <a:rPr lang="en-US" dirty="0">
                <a:solidFill>
                  <a:srgbClr val="FF0000"/>
                </a:solidFill>
              </a:rPr>
              <a:t>hardware</a:t>
            </a:r>
            <a:r>
              <a:rPr lang="en-US" dirty="0"/>
              <a:t> and </a:t>
            </a:r>
            <a:r>
              <a:rPr lang="en-US" dirty="0">
                <a:solidFill>
                  <a:srgbClr val="FF0000"/>
                </a:solidFill>
              </a:rPr>
              <a:t>software</a:t>
            </a:r>
            <a:r>
              <a:rPr lang="en-US" dirty="0"/>
              <a:t> for some purpose</a:t>
            </a:r>
          </a:p>
        </p:txBody>
      </p:sp>
      <p:sp>
        <p:nvSpPr>
          <p:cNvPr id="5" name="Slide Number Placeholder 4">
            <a:extLst>
              <a:ext uri="{FF2B5EF4-FFF2-40B4-BE49-F238E27FC236}">
                <a16:creationId xmlns:a16="http://schemas.microsoft.com/office/drawing/2014/main" id="{429A7C83-DB55-E241-B6E1-2D4AF5A00E94}"/>
              </a:ext>
            </a:extLst>
          </p:cNvPr>
          <p:cNvSpPr>
            <a:spLocks noGrp="1"/>
          </p:cNvSpPr>
          <p:nvPr>
            <p:ph type="sldNum" sz="quarter" idx="12"/>
          </p:nvPr>
        </p:nvSpPr>
        <p:spPr/>
        <p:txBody>
          <a:bodyPr/>
          <a:lstStyle/>
          <a:p>
            <a:fld id="{B6A95138-A96E-2F42-A959-2EFD44FE4AB7}" type="slidenum">
              <a:rPr lang="en-US" smtClean="0"/>
              <a:pPr/>
              <a:t>7</a:t>
            </a:fld>
            <a:endParaRPr lang="en-US" dirty="0"/>
          </a:p>
        </p:txBody>
      </p:sp>
      <p:pic>
        <p:nvPicPr>
          <p:cNvPr id="7" name="Picture 6">
            <a:extLst>
              <a:ext uri="{FF2B5EF4-FFF2-40B4-BE49-F238E27FC236}">
                <a16:creationId xmlns:a16="http://schemas.microsoft.com/office/drawing/2014/main" id="{A6BB31B5-3840-BF41-BFB6-4514F964EE68}"/>
              </a:ext>
            </a:extLst>
          </p:cNvPr>
          <p:cNvPicPr>
            <a:picLocks noChangeAspect="1"/>
          </p:cNvPicPr>
          <p:nvPr/>
        </p:nvPicPr>
        <p:blipFill>
          <a:blip r:embed="rId3"/>
          <a:stretch>
            <a:fillRect/>
          </a:stretch>
        </p:blipFill>
        <p:spPr>
          <a:xfrm>
            <a:off x="2418347" y="2767012"/>
            <a:ext cx="6388769" cy="3771900"/>
          </a:xfrm>
          <a:prstGeom prst="rect">
            <a:avLst/>
          </a:prstGeom>
        </p:spPr>
      </p:pic>
    </p:spTree>
    <p:extLst>
      <p:ext uri="{BB962C8B-B14F-4D97-AF65-F5344CB8AC3E}">
        <p14:creationId xmlns:p14="http://schemas.microsoft.com/office/powerpoint/2010/main" val="5625189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Provider-independent Introduction to Cloud Computing</a:t>
            </a:r>
          </a:p>
        </p:txBody>
      </p:sp>
      <p:sp>
        <p:nvSpPr>
          <p:cNvPr id="3" name="Content Placeholder 2"/>
          <p:cNvSpPr>
            <a:spLocks noGrp="1"/>
          </p:cNvSpPr>
          <p:nvPr>
            <p:ph idx="1"/>
          </p:nvPr>
        </p:nvSpPr>
        <p:spPr/>
        <p:txBody>
          <a:bodyPr/>
          <a:lstStyle/>
          <a:p>
            <a:r>
              <a:rPr lang="en-US" dirty="0"/>
              <a:t>Cloud computing: Terminology, Benefits &amp; Risks</a:t>
            </a:r>
          </a:p>
          <a:p>
            <a:r>
              <a:rPr lang="en-US" dirty="0"/>
              <a:t>Cloud Deployment Modes (public, private, community, hybrid)</a:t>
            </a:r>
          </a:p>
          <a:p>
            <a:r>
              <a:rPr lang="en-US" dirty="0"/>
              <a:t>Cloud Computing Characteristics</a:t>
            </a:r>
          </a:p>
          <a:p>
            <a:r>
              <a:rPr lang="en-US" dirty="0"/>
              <a:t>Cloud Service Models (</a:t>
            </a:r>
            <a:r>
              <a:rPr lang="en-US" dirty="0" err="1"/>
              <a:t>Iaas</a:t>
            </a:r>
            <a:r>
              <a:rPr lang="en-US" dirty="0"/>
              <a:t>, PaaS, SaaS)</a:t>
            </a:r>
          </a:p>
        </p:txBody>
      </p:sp>
      <p:sp>
        <p:nvSpPr>
          <p:cNvPr id="4" name="Slide Number Placeholder 3">
            <a:extLst>
              <a:ext uri="{FF2B5EF4-FFF2-40B4-BE49-F238E27FC236}">
                <a16:creationId xmlns:a16="http://schemas.microsoft.com/office/drawing/2014/main" id="{11E00D75-7E7C-0947-9163-D7105FEA9C0A}"/>
              </a:ext>
            </a:extLst>
          </p:cNvPr>
          <p:cNvSpPr>
            <a:spLocks noGrp="1"/>
          </p:cNvSpPr>
          <p:nvPr>
            <p:ph type="sldNum" sz="quarter" idx="12"/>
          </p:nvPr>
        </p:nvSpPr>
        <p:spPr/>
        <p:txBody>
          <a:bodyPr/>
          <a:lstStyle/>
          <a:p>
            <a:fld id="{B6A95138-A96E-2F42-A959-2EFD44FE4AB7}" type="slidenum">
              <a:rPr lang="en-US" smtClean="0"/>
              <a:pPr/>
              <a:t>70</a:t>
            </a:fld>
            <a:endParaRPr lang="en-US" dirty="0"/>
          </a:p>
        </p:txBody>
      </p:sp>
    </p:spTree>
    <p:extLst>
      <p:ext uri="{BB962C8B-B14F-4D97-AF65-F5344CB8AC3E}">
        <p14:creationId xmlns:p14="http://schemas.microsoft.com/office/powerpoint/2010/main" val="39758417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Provider-independent Introduction to Cloud Computing</a:t>
            </a:r>
          </a:p>
        </p:txBody>
      </p:sp>
      <p:sp>
        <p:nvSpPr>
          <p:cNvPr id="3" name="Content Placeholder 2"/>
          <p:cNvSpPr>
            <a:spLocks noGrp="1"/>
          </p:cNvSpPr>
          <p:nvPr>
            <p:ph idx="1"/>
          </p:nvPr>
        </p:nvSpPr>
        <p:spPr/>
        <p:txBody>
          <a:bodyPr/>
          <a:lstStyle/>
          <a:p>
            <a:r>
              <a:rPr lang="en-US" dirty="0"/>
              <a:t>Cloud Computing: Terminology, Benefits &amp; Risks</a:t>
            </a:r>
          </a:p>
          <a:p>
            <a:r>
              <a:rPr lang="en-US" dirty="0">
                <a:solidFill>
                  <a:schemeClr val="bg1">
                    <a:lumMod val="75000"/>
                  </a:schemeClr>
                </a:solidFill>
              </a:rPr>
              <a:t>Cloud Deployment Modes (public, private, community, hybrid)</a:t>
            </a:r>
          </a:p>
          <a:p>
            <a:r>
              <a:rPr lang="en-US" dirty="0">
                <a:solidFill>
                  <a:schemeClr val="bg1">
                    <a:lumMod val="75000"/>
                  </a:schemeClr>
                </a:solidFill>
              </a:rPr>
              <a:t>Cloud Computing Characteristics</a:t>
            </a:r>
          </a:p>
          <a:p>
            <a:r>
              <a:rPr lang="en-US" dirty="0">
                <a:solidFill>
                  <a:schemeClr val="bg1">
                    <a:lumMod val="75000"/>
                  </a:schemeClr>
                </a:solidFill>
              </a:rPr>
              <a:t>Cloud Service Models (</a:t>
            </a:r>
            <a:r>
              <a:rPr lang="en-US" dirty="0" err="1">
                <a:solidFill>
                  <a:schemeClr val="bg1">
                    <a:lumMod val="75000"/>
                  </a:schemeClr>
                </a:solidFill>
              </a:rPr>
              <a:t>Iaas</a:t>
            </a:r>
            <a:r>
              <a:rPr lang="en-US" dirty="0">
                <a:solidFill>
                  <a:schemeClr val="bg1">
                    <a:lumMod val="75000"/>
                  </a:schemeClr>
                </a:solidFill>
              </a:rPr>
              <a:t>, PaaS, SaaS)</a:t>
            </a:r>
          </a:p>
        </p:txBody>
      </p:sp>
      <p:sp>
        <p:nvSpPr>
          <p:cNvPr id="4" name="Slide Number Placeholder 3">
            <a:extLst>
              <a:ext uri="{FF2B5EF4-FFF2-40B4-BE49-F238E27FC236}">
                <a16:creationId xmlns:a16="http://schemas.microsoft.com/office/drawing/2014/main" id="{11E00D75-7E7C-0947-9163-D7105FEA9C0A}"/>
              </a:ext>
            </a:extLst>
          </p:cNvPr>
          <p:cNvSpPr>
            <a:spLocks noGrp="1"/>
          </p:cNvSpPr>
          <p:nvPr>
            <p:ph type="sldNum" sz="quarter" idx="12"/>
          </p:nvPr>
        </p:nvSpPr>
        <p:spPr/>
        <p:txBody>
          <a:bodyPr/>
          <a:lstStyle/>
          <a:p>
            <a:fld id="{B6A95138-A96E-2F42-A959-2EFD44FE4AB7}" type="slidenum">
              <a:rPr lang="en-US" smtClean="0"/>
              <a:pPr/>
              <a:t>71</a:t>
            </a:fld>
            <a:endParaRPr lang="en-US" dirty="0"/>
          </a:p>
        </p:txBody>
      </p:sp>
    </p:spTree>
    <p:extLst>
      <p:ext uri="{BB962C8B-B14F-4D97-AF65-F5344CB8AC3E}">
        <p14:creationId xmlns:p14="http://schemas.microsoft.com/office/powerpoint/2010/main" val="42350881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09862" y="365125"/>
            <a:ext cx="11662348" cy="1325563"/>
          </a:xfrm>
        </p:spPr>
        <p:txBody>
          <a:bodyPr/>
          <a:lstStyle/>
          <a:p>
            <a:r>
              <a:rPr lang="en-US" dirty="0"/>
              <a:t>National Institute of Standards and Technology (</a:t>
            </a:r>
            <a:r>
              <a:rPr lang="en-US" b="1" dirty="0"/>
              <a:t>NIST</a:t>
            </a:r>
            <a:r>
              <a:rPr lang="en-US" dirty="0"/>
              <a:t>) Definition of Cloud Computing</a:t>
            </a:r>
          </a:p>
        </p:txBody>
      </p:sp>
      <p:sp>
        <p:nvSpPr>
          <p:cNvPr id="3" name="Content Placeholder 2"/>
          <p:cNvSpPr>
            <a:spLocks noGrp="1"/>
          </p:cNvSpPr>
          <p:nvPr>
            <p:ph idx="1"/>
          </p:nvPr>
        </p:nvSpPr>
        <p:spPr/>
        <p:txBody>
          <a:bodyPr/>
          <a:lstStyle/>
          <a:p>
            <a:pPr marL="0" indent="0">
              <a:buNone/>
            </a:pPr>
            <a:r>
              <a:rPr lang="en-US" dirty="0"/>
              <a:t>Cloud computing is a model for enabling </a:t>
            </a:r>
            <a:r>
              <a:rPr lang="en-US" dirty="0">
                <a:solidFill>
                  <a:srgbClr val="FF0000"/>
                </a:solidFill>
              </a:rPr>
              <a:t>ubiquitous</a:t>
            </a:r>
            <a:r>
              <a:rPr lang="en-US" dirty="0"/>
              <a:t>, </a:t>
            </a:r>
            <a:r>
              <a:rPr lang="en-US" dirty="0">
                <a:solidFill>
                  <a:srgbClr val="FF0000"/>
                </a:solidFill>
              </a:rPr>
              <a:t>convenient</a:t>
            </a:r>
            <a:r>
              <a:rPr lang="en-US" dirty="0"/>
              <a:t>, </a:t>
            </a:r>
            <a:r>
              <a:rPr lang="en-US" dirty="0">
                <a:solidFill>
                  <a:srgbClr val="FF0000"/>
                </a:solidFill>
              </a:rPr>
              <a:t>on-demand </a:t>
            </a:r>
            <a:r>
              <a:rPr lang="en-US" dirty="0"/>
              <a:t>network access to a shared pool of configurable computing resources (e.g., networks, servers, storage, applications, and services) that can be rapidly provisioned and released with minimal management effort or service provider interaction. </a:t>
            </a:r>
          </a:p>
          <a:p>
            <a:pPr marL="0" indent="0">
              <a:buNone/>
            </a:pPr>
            <a:endParaRPr lang="en-US" dirty="0"/>
          </a:p>
          <a:p>
            <a:pPr marL="0" indent="0">
              <a:buNone/>
            </a:pPr>
            <a:r>
              <a:rPr lang="en-US" dirty="0"/>
              <a:t>This cloud model is composed of </a:t>
            </a:r>
            <a:r>
              <a:rPr lang="en-US" i="1" dirty="0">
                <a:solidFill>
                  <a:schemeClr val="accent4">
                    <a:lumMod val="50000"/>
                  </a:schemeClr>
                </a:solidFill>
              </a:rPr>
              <a:t>five essential characteristics</a:t>
            </a:r>
            <a:r>
              <a:rPr lang="en-US" dirty="0"/>
              <a:t>, </a:t>
            </a:r>
            <a:r>
              <a:rPr lang="en-US" i="1" dirty="0">
                <a:solidFill>
                  <a:srgbClr val="2D75E7"/>
                </a:solidFill>
              </a:rPr>
              <a:t>three service models</a:t>
            </a:r>
            <a:r>
              <a:rPr lang="en-US" dirty="0"/>
              <a:t>, and </a:t>
            </a:r>
            <a:r>
              <a:rPr lang="en-US" i="1" dirty="0">
                <a:solidFill>
                  <a:srgbClr val="00B050"/>
                </a:solidFill>
              </a:rPr>
              <a:t>four deployment models</a:t>
            </a:r>
          </a:p>
        </p:txBody>
      </p:sp>
      <p:sp>
        <p:nvSpPr>
          <p:cNvPr id="4" name="Slide Number Placeholder 3">
            <a:extLst>
              <a:ext uri="{FF2B5EF4-FFF2-40B4-BE49-F238E27FC236}">
                <a16:creationId xmlns:a16="http://schemas.microsoft.com/office/drawing/2014/main" id="{37A85043-8EA4-294C-AF8E-95414BDEE43D}"/>
              </a:ext>
            </a:extLst>
          </p:cNvPr>
          <p:cNvSpPr>
            <a:spLocks noGrp="1"/>
          </p:cNvSpPr>
          <p:nvPr>
            <p:ph type="sldNum" sz="quarter" idx="12"/>
          </p:nvPr>
        </p:nvSpPr>
        <p:spPr/>
        <p:txBody>
          <a:bodyPr/>
          <a:lstStyle/>
          <a:p>
            <a:fld id="{B6A95138-A96E-2F42-A959-2EFD44FE4AB7}" type="slidenum">
              <a:rPr lang="en-US" smtClean="0"/>
              <a:pPr/>
              <a:t>72</a:t>
            </a:fld>
            <a:endParaRPr lang="en-US" dirty="0"/>
          </a:p>
        </p:txBody>
      </p:sp>
    </p:spTree>
    <p:extLst>
      <p:ext uri="{BB962C8B-B14F-4D97-AF65-F5344CB8AC3E}">
        <p14:creationId xmlns:p14="http://schemas.microsoft.com/office/powerpoint/2010/main" val="41889124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D0F9752-AF58-C14C-92F0-84CB52D7CD81}"/>
              </a:ext>
            </a:extLst>
          </p:cNvPr>
          <p:cNvSpPr>
            <a:spLocks noGrp="1"/>
          </p:cNvSpPr>
          <p:nvPr>
            <p:ph type="sldNum" sz="quarter" idx="12"/>
          </p:nvPr>
        </p:nvSpPr>
        <p:spPr/>
        <p:txBody>
          <a:bodyPr/>
          <a:lstStyle/>
          <a:p>
            <a:fld id="{B6A95138-A96E-2F42-A959-2EFD44FE4AB7}" type="slidenum">
              <a:rPr lang="en-US" smtClean="0"/>
              <a:pPr/>
              <a:t>73</a:t>
            </a:fld>
            <a:endParaRPr lang="en-US" dirty="0"/>
          </a:p>
        </p:txBody>
      </p:sp>
      <p:sp>
        <p:nvSpPr>
          <p:cNvPr id="5" name="Rectangle 4">
            <a:extLst>
              <a:ext uri="{FF2B5EF4-FFF2-40B4-BE49-F238E27FC236}">
                <a16:creationId xmlns:a16="http://schemas.microsoft.com/office/drawing/2014/main" id="{FB20DD79-3BFC-FC44-AFDB-57007D3B117C}"/>
              </a:ext>
            </a:extLst>
          </p:cNvPr>
          <p:cNvSpPr/>
          <p:nvPr/>
        </p:nvSpPr>
        <p:spPr>
          <a:xfrm>
            <a:off x="642551" y="691978"/>
            <a:ext cx="4004399" cy="54987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7D96ECA-7869-7040-B10A-4C167251CA2D}"/>
              </a:ext>
            </a:extLst>
          </p:cNvPr>
          <p:cNvSpPr/>
          <p:nvPr/>
        </p:nvSpPr>
        <p:spPr>
          <a:xfrm>
            <a:off x="4890173" y="679621"/>
            <a:ext cx="3159545" cy="54987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77C9EA5-9F6F-A448-AB0E-003DC864C5E7}"/>
              </a:ext>
            </a:extLst>
          </p:cNvPr>
          <p:cNvSpPr/>
          <p:nvPr/>
        </p:nvSpPr>
        <p:spPr>
          <a:xfrm>
            <a:off x="8292940" y="679620"/>
            <a:ext cx="3460001" cy="54987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B66A194-D7ED-0C41-8EA1-20FDF7949A32}"/>
              </a:ext>
            </a:extLst>
          </p:cNvPr>
          <p:cNvSpPr txBox="1"/>
          <p:nvPr/>
        </p:nvSpPr>
        <p:spPr>
          <a:xfrm>
            <a:off x="711761" y="914400"/>
            <a:ext cx="3935190" cy="4194353"/>
          </a:xfrm>
          <a:prstGeom prst="rect">
            <a:avLst/>
          </a:prstGeom>
          <a:noFill/>
        </p:spPr>
        <p:txBody>
          <a:bodyPr wrap="square" rtlCol="0">
            <a:spAutoFit/>
          </a:bodyPr>
          <a:lstStyle/>
          <a:p>
            <a:pPr>
              <a:lnSpc>
                <a:spcPct val="120000"/>
              </a:lnSpc>
            </a:pPr>
            <a:endParaRPr lang="en-US" sz="2800" i="1" dirty="0">
              <a:solidFill>
                <a:schemeClr val="accent4">
                  <a:lumMod val="50000"/>
                </a:schemeClr>
              </a:solidFill>
            </a:endParaRPr>
          </a:p>
          <a:p>
            <a:pPr>
              <a:lnSpc>
                <a:spcPct val="120000"/>
              </a:lnSpc>
            </a:pPr>
            <a:endParaRPr lang="en-US" sz="2800" i="1" dirty="0">
              <a:solidFill>
                <a:schemeClr val="accent4">
                  <a:lumMod val="50000"/>
                </a:schemeClr>
              </a:solidFill>
            </a:endParaRPr>
          </a:p>
          <a:p>
            <a:pPr marL="514350" indent="-514350">
              <a:lnSpc>
                <a:spcPct val="120000"/>
              </a:lnSpc>
              <a:buFont typeface="+mj-lt"/>
              <a:buAutoNum type="arabicPeriod"/>
            </a:pPr>
            <a:r>
              <a:rPr lang="en-US" sz="2800" dirty="0"/>
              <a:t>On-demand self-service</a:t>
            </a:r>
          </a:p>
          <a:p>
            <a:pPr marL="514350" indent="-514350">
              <a:lnSpc>
                <a:spcPct val="120000"/>
              </a:lnSpc>
              <a:buFont typeface="+mj-lt"/>
              <a:buAutoNum type="arabicPeriod"/>
            </a:pPr>
            <a:r>
              <a:rPr lang="en-US" sz="2800" dirty="0"/>
              <a:t>Broad network access</a:t>
            </a:r>
          </a:p>
          <a:p>
            <a:pPr marL="514350" indent="-514350">
              <a:lnSpc>
                <a:spcPct val="120000"/>
              </a:lnSpc>
              <a:buFont typeface="+mj-lt"/>
              <a:buAutoNum type="arabicPeriod"/>
            </a:pPr>
            <a:r>
              <a:rPr lang="en-US" sz="2800" dirty="0"/>
              <a:t>Resource pooling</a:t>
            </a:r>
          </a:p>
          <a:p>
            <a:pPr marL="514350" indent="-514350">
              <a:lnSpc>
                <a:spcPct val="120000"/>
              </a:lnSpc>
              <a:buFont typeface="+mj-lt"/>
              <a:buAutoNum type="arabicPeriod"/>
            </a:pPr>
            <a:r>
              <a:rPr lang="en-US" sz="2800" dirty="0"/>
              <a:t>Rapid elasticity</a:t>
            </a:r>
          </a:p>
          <a:p>
            <a:pPr marL="514350" indent="-514350">
              <a:lnSpc>
                <a:spcPct val="120000"/>
              </a:lnSpc>
              <a:buFont typeface="+mj-lt"/>
              <a:buAutoNum type="arabicPeriod"/>
            </a:pPr>
            <a:r>
              <a:rPr lang="en-US" sz="2800" dirty="0"/>
              <a:t>Measured service</a:t>
            </a:r>
            <a:endParaRPr lang="en-US" dirty="0"/>
          </a:p>
        </p:txBody>
      </p:sp>
      <p:sp>
        <p:nvSpPr>
          <p:cNvPr id="10" name="TextBox 9">
            <a:extLst>
              <a:ext uri="{FF2B5EF4-FFF2-40B4-BE49-F238E27FC236}">
                <a16:creationId xmlns:a16="http://schemas.microsoft.com/office/drawing/2014/main" id="{3266A53F-88D7-2340-B3EF-9193BC006255}"/>
              </a:ext>
            </a:extLst>
          </p:cNvPr>
          <p:cNvSpPr txBox="1"/>
          <p:nvPr/>
        </p:nvSpPr>
        <p:spPr>
          <a:xfrm>
            <a:off x="642552" y="711896"/>
            <a:ext cx="4004398" cy="1200329"/>
          </a:xfrm>
          <a:prstGeom prst="rect">
            <a:avLst/>
          </a:prstGeom>
          <a:solidFill>
            <a:srgbClr val="00B0F0"/>
          </a:solidFill>
        </p:spPr>
        <p:txBody>
          <a:bodyPr wrap="square" rtlCol="0">
            <a:spAutoFit/>
          </a:bodyPr>
          <a:lstStyle/>
          <a:p>
            <a:r>
              <a:rPr lang="en-US" sz="3600" b="1" i="1" dirty="0">
                <a:solidFill>
                  <a:schemeClr val="accent4">
                    <a:lumMod val="50000"/>
                  </a:schemeClr>
                </a:solidFill>
              </a:rPr>
              <a:t>5 essential characteristics</a:t>
            </a:r>
            <a:endParaRPr lang="en-US" sz="3600" b="1" dirty="0"/>
          </a:p>
        </p:txBody>
      </p:sp>
      <p:sp>
        <p:nvSpPr>
          <p:cNvPr id="11" name="TextBox 10">
            <a:extLst>
              <a:ext uri="{FF2B5EF4-FFF2-40B4-BE49-F238E27FC236}">
                <a16:creationId xmlns:a16="http://schemas.microsoft.com/office/drawing/2014/main" id="{5F915B74-106E-984A-90B3-B528B78821BF}"/>
              </a:ext>
            </a:extLst>
          </p:cNvPr>
          <p:cNvSpPr txBox="1"/>
          <p:nvPr/>
        </p:nvSpPr>
        <p:spPr>
          <a:xfrm>
            <a:off x="4899961" y="711896"/>
            <a:ext cx="3149757" cy="1200329"/>
          </a:xfrm>
          <a:prstGeom prst="rect">
            <a:avLst/>
          </a:prstGeom>
          <a:solidFill>
            <a:srgbClr val="00B0F0"/>
          </a:solidFill>
        </p:spPr>
        <p:txBody>
          <a:bodyPr wrap="square" rtlCol="0">
            <a:spAutoFit/>
          </a:bodyPr>
          <a:lstStyle/>
          <a:p>
            <a:r>
              <a:rPr lang="en-US" sz="3600" b="1" i="1" dirty="0">
                <a:solidFill>
                  <a:schemeClr val="accent4">
                    <a:lumMod val="50000"/>
                  </a:schemeClr>
                </a:solidFill>
              </a:rPr>
              <a:t>3 service models</a:t>
            </a:r>
            <a:endParaRPr lang="en-US" sz="3600" b="1" dirty="0"/>
          </a:p>
        </p:txBody>
      </p:sp>
      <p:sp>
        <p:nvSpPr>
          <p:cNvPr id="12" name="TextBox 11">
            <a:extLst>
              <a:ext uri="{FF2B5EF4-FFF2-40B4-BE49-F238E27FC236}">
                <a16:creationId xmlns:a16="http://schemas.microsoft.com/office/drawing/2014/main" id="{56C29085-BC42-B94A-B20B-2DC2C8D9D8F5}"/>
              </a:ext>
            </a:extLst>
          </p:cNvPr>
          <p:cNvSpPr txBox="1"/>
          <p:nvPr/>
        </p:nvSpPr>
        <p:spPr>
          <a:xfrm>
            <a:off x="8273364" y="711896"/>
            <a:ext cx="3460001" cy="1200329"/>
          </a:xfrm>
          <a:prstGeom prst="rect">
            <a:avLst/>
          </a:prstGeom>
          <a:solidFill>
            <a:srgbClr val="00B0F0"/>
          </a:solidFill>
        </p:spPr>
        <p:txBody>
          <a:bodyPr wrap="square" rtlCol="0">
            <a:spAutoFit/>
          </a:bodyPr>
          <a:lstStyle/>
          <a:p>
            <a:r>
              <a:rPr lang="en-US" sz="3600" b="1" i="1" dirty="0">
                <a:solidFill>
                  <a:schemeClr val="accent4">
                    <a:lumMod val="50000"/>
                  </a:schemeClr>
                </a:solidFill>
              </a:rPr>
              <a:t>4 deployment models</a:t>
            </a:r>
            <a:endParaRPr lang="en-US" sz="3600" b="1" dirty="0"/>
          </a:p>
        </p:txBody>
      </p:sp>
      <p:sp>
        <p:nvSpPr>
          <p:cNvPr id="13" name="TextBox 12">
            <a:extLst>
              <a:ext uri="{FF2B5EF4-FFF2-40B4-BE49-F238E27FC236}">
                <a16:creationId xmlns:a16="http://schemas.microsoft.com/office/drawing/2014/main" id="{825B9147-09D5-5244-B590-5756A48225AB}"/>
              </a:ext>
            </a:extLst>
          </p:cNvPr>
          <p:cNvSpPr txBox="1"/>
          <p:nvPr/>
        </p:nvSpPr>
        <p:spPr>
          <a:xfrm>
            <a:off x="4490362" y="1984024"/>
            <a:ext cx="3559355" cy="3677289"/>
          </a:xfrm>
          <a:prstGeom prst="rect">
            <a:avLst/>
          </a:prstGeom>
          <a:noFill/>
        </p:spPr>
        <p:txBody>
          <a:bodyPr wrap="square" rtlCol="0">
            <a:spAutoFit/>
          </a:bodyPr>
          <a:lstStyle/>
          <a:p>
            <a:pPr marL="971550" lvl="1" indent="-514350">
              <a:lnSpc>
                <a:spcPct val="120000"/>
              </a:lnSpc>
              <a:buFont typeface="+mj-lt"/>
              <a:buAutoNum type="arabicPeriod"/>
            </a:pPr>
            <a:r>
              <a:rPr lang="en-US" sz="2800" b="1" dirty="0"/>
              <a:t>SaaS: </a:t>
            </a:r>
            <a:r>
              <a:rPr lang="en-US" sz="2800" dirty="0"/>
              <a:t>Software as a Service</a:t>
            </a:r>
          </a:p>
          <a:p>
            <a:pPr marL="971550" lvl="1" indent="-514350">
              <a:lnSpc>
                <a:spcPct val="120000"/>
              </a:lnSpc>
              <a:buFont typeface="+mj-lt"/>
              <a:buAutoNum type="arabicPeriod"/>
            </a:pPr>
            <a:r>
              <a:rPr lang="en-US" sz="2800" b="1" dirty="0"/>
              <a:t>PaaS:</a:t>
            </a:r>
            <a:r>
              <a:rPr lang="en-US" sz="2800" dirty="0"/>
              <a:t> Platform as a Service</a:t>
            </a:r>
          </a:p>
          <a:p>
            <a:pPr marL="971550" lvl="1" indent="-514350">
              <a:lnSpc>
                <a:spcPct val="120000"/>
              </a:lnSpc>
              <a:buFont typeface="+mj-lt"/>
              <a:buAutoNum type="arabicPeriod"/>
            </a:pPr>
            <a:r>
              <a:rPr lang="en-US" sz="2800" b="1" dirty="0"/>
              <a:t>IaaS:</a:t>
            </a:r>
            <a:r>
              <a:rPr lang="en-US" sz="2800" dirty="0"/>
              <a:t> Infrastructure as a Service</a:t>
            </a:r>
          </a:p>
        </p:txBody>
      </p:sp>
      <p:sp>
        <p:nvSpPr>
          <p:cNvPr id="14" name="TextBox 13">
            <a:extLst>
              <a:ext uri="{FF2B5EF4-FFF2-40B4-BE49-F238E27FC236}">
                <a16:creationId xmlns:a16="http://schemas.microsoft.com/office/drawing/2014/main" id="{3A8CF22B-FE83-7F43-BD6A-F7B1DC7D7706}"/>
              </a:ext>
            </a:extLst>
          </p:cNvPr>
          <p:cNvSpPr txBox="1"/>
          <p:nvPr/>
        </p:nvSpPr>
        <p:spPr>
          <a:xfrm>
            <a:off x="7934963" y="1960429"/>
            <a:ext cx="3798401" cy="2126095"/>
          </a:xfrm>
          <a:prstGeom prst="rect">
            <a:avLst/>
          </a:prstGeom>
          <a:noFill/>
        </p:spPr>
        <p:txBody>
          <a:bodyPr wrap="square" rtlCol="0">
            <a:spAutoFit/>
          </a:bodyPr>
          <a:lstStyle/>
          <a:p>
            <a:pPr marL="971550" lvl="1" indent="-514350">
              <a:lnSpc>
                <a:spcPct val="120000"/>
              </a:lnSpc>
              <a:buFont typeface="+mj-lt"/>
              <a:buAutoNum type="arabicPeriod"/>
            </a:pPr>
            <a:r>
              <a:rPr lang="en-US" sz="2800" dirty="0"/>
              <a:t>Public cloud</a:t>
            </a:r>
          </a:p>
          <a:p>
            <a:pPr marL="971550" lvl="1" indent="-514350">
              <a:lnSpc>
                <a:spcPct val="120000"/>
              </a:lnSpc>
              <a:buFont typeface="+mj-lt"/>
              <a:buAutoNum type="arabicPeriod"/>
            </a:pPr>
            <a:r>
              <a:rPr lang="en-US" sz="2800" dirty="0"/>
              <a:t>Private cloud</a:t>
            </a:r>
          </a:p>
          <a:p>
            <a:pPr marL="971550" lvl="1" indent="-514350">
              <a:lnSpc>
                <a:spcPct val="120000"/>
              </a:lnSpc>
              <a:buFont typeface="+mj-lt"/>
              <a:buAutoNum type="arabicPeriod"/>
            </a:pPr>
            <a:r>
              <a:rPr lang="en-US" sz="2800" dirty="0"/>
              <a:t>Hybrid cloud</a:t>
            </a:r>
          </a:p>
          <a:p>
            <a:pPr marL="971550" lvl="1" indent="-514350">
              <a:lnSpc>
                <a:spcPct val="120000"/>
              </a:lnSpc>
              <a:buFont typeface="+mj-lt"/>
              <a:buAutoNum type="arabicPeriod"/>
            </a:pPr>
            <a:r>
              <a:rPr lang="en-US" sz="2800" dirty="0"/>
              <a:t>Community cloud</a:t>
            </a:r>
          </a:p>
        </p:txBody>
      </p:sp>
    </p:spTree>
    <p:extLst>
      <p:ext uri="{BB962C8B-B14F-4D97-AF65-F5344CB8AC3E}">
        <p14:creationId xmlns:p14="http://schemas.microsoft.com/office/powerpoint/2010/main" val="1373236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106E232-4E95-FA4D-A072-EB8AF9DC89BA}"/>
              </a:ext>
            </a:extLst>
          </p:cNvPr>
          <p:cNvSpPr>
            <a:spLocks noGrp="1"/>
          </p:cNvSpPr>
          <p:nvPr>
            <p:ph type="sldNum" sz="quarter" idx="12"/>
          </p:nvPr>
        </p:nvSpPr>
        <p:spPr/>
        <p:txBody>
          <a:bodyPr/>
          <a:lstStyle/>
          <a:p>
            <a:fld id="{B6A95138-A96E-2F42-A959-2EFD44FE4AB7}" type="slidenum">
              <a:rPr lang="en-US" smtClean="0"/>
              <a:pPr/>
              <a:t>74</a:t>
            </a:fld>
            <a:endParaRPr lang="en-US" dirty="0"/>
          </a:p>
        </p:txBody>
      </p:sp>
      <p:pic>
        <p:nvPicPr>
          <p:cNvPr id="5" name="Picture 2" descr="http://www.cloudcontrols.org/wp-content/uploads/2011/06/NIST_Visual_Model_of_Cloud_Computing_Definition.jpg">
            <a:extLst>
              <a:ext uri="{FF2B5EF4-FFF2-40B4-BE49-F238E27FC236}">
                <a16:creationId xmlns:a16="http://schemas.microsoft.com/office/drawing/2014/main" id="{7D04EF88-EF25-CF4F-9C99-64AB412562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4203" y="477889"/>
            <a:ext cx="10358204" cy="560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58732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624FD-DF26-C74A-9D1B-489FE504E04C}"/>
              </a:ext>
            </a:extLst>
          </p:cNvPr>
          <p:cNvSpPr>
            <a:spLocks noGrp="1"/>
          </p:cNvSpPr>
          <p:nvPr>
            <p:ph type="title"/>
          </p:nvPr>
        </p:nvSpPr>
        <p:spPr/>
        <p:txBody>
          <a:bodyPr/>
          <a:lstStyle/>
          <a:p>
            <a:r>
              <a:rPr lang="en-US" dirty="0"/>
              <a:t>Basic Concepts and Terminology</a:t>
            </a:r>
          </a:p>
        </p:txBody>
      </p:sp>
      <p:sp>
        <p:nvSpPr>
          <p:cNvPr id="3" name="Content Placeholder 2">
            <a:extLst>
              <a:ext uri="{FF2B5EF4-FFF2-40B4-BE49-F238E27FC236}">
                <a16:creationId xmlns:a16="http://schemas.microsoft.com/office/drawing/2014/main" id="{B1E46E0C-0BFF-8741-A465-067683054D2D}"/>
              </a:ext>
            </a:extLst>
          </p:cNvPr>
          <p:cNvSpPr>
            <a:spLocks noGrp="1"/>
          </p:cNvSpPr>
          <p:nvPr>
            <p:ph idx="1"/>
          </p:nvPr>
        </p:nvSpPr>
        <p:spPr/>
        <p:txBody>
          <a:bodyPr/>
          <a:lstStyle/>
          <a:p>
            <a:pPr marL="514350" indent="-514350">
              <a:buFont typeface="+mj-lt"/>
              <a:buAutoNum type="arabicPeriod"/>
            </a:pPr>
            <a:r>
              <a:rPr lang="en-US" dirty="0"/>
              <a:t>Cloud</a:t>
            </a:r>
          </a:p>
          <a:p>
            <a:pPr marL="514350" indent="-514350">
              <a:buFont typeface="+mj-lt"/>
              <a:buAutoNum type="arabicPeriod"/>
            </a:pPr>
            <a:r>
              <a:rPr lang="en-US" dirty="0"/>
              <a:t>IT Resource</a:t>
            </a:r>
          </a:p>
          <a:p>
            <a:pPr marL="514350" indent="-514350">
              <a:buFont typeface="+mj-lt"/>
              <a:buAutoNum type="arabicPeriod"/>
            </a:pPr>
            <a:r>
              <a:rPr lang="en-US" dirty="0"/>
              <a:t>On-premise</a:t>
            </a:r>
          </a:p>
          <a:p>
            <a:pPr marL="514350" indent="-514350">
              <a:buFont typeface="+mj-lt"/>
              <a:buAutoNum type="arabicPeriod"/>
            </a:pPr>
            <a:r>
              <a:rPr lang="en-US" dirty="0"/>
              <a:t>Cloud consumers and Cloud providers</a:t>
            </a:r>
          </a:p>
          <a:p>
            <a:pPr marL="514350" indent="-514350">
              <a:buFont typeface="+mj-lt"/>
              <a:buAutoNum type="arabicPeriod"/>
            </a:pPr>
            <a:r>
              <a:rPr lang="en-US" dirty="0"/>
              <a:t>Scaling</a:t>
            </a:r>
          </a:p>
          <a:p>
            <a:pPr marL="514350" indent="-514350">
              <a:buFont typeface="+mj-lt"/>
              <a:buAutoNum type="arabicPeriod"/>
            </a:pPr>
            <a:r>
              <a:rPr lang="en-US" dirty="0"/>
              <a:t>Cloud Service</a:t>
            </a:r>
          </a:p>
          <a:p>
            <a:pPr marL="514350" indent="-514350">
              <a:buFont typeface="+mj-lt"/>
              <a:buAutoNum type="arabicPeriod"/>
            </a:pPr>
            <a:r>
              <a:rPr lang="en-US" dirty="0"/>
              <a:t>Service-Level Agreement (SLA)</a:t>
            </a:r>
          </a:p>
          <a:p>
            <a:endParaRPr lang="en-US" dirty="0"/>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C7D87A58-0284-4640-B019-C96BED83E7B1}"/>
              </a:ext>
            </a:extLst>
          </p:cNvPr>
          <p:cNvSpPr>
            <a:spLocks noGrp="1"/>
          </p:cNvSpPr>
          <p:nvPr>
            <p:ph type="sldNum" sz="quarter" idx="12"/>
          </p:nvPr>
        </p:nvSpPr>
        <p:spPr/>
        <p:txBody>
          <a:bodyPr/>
          <a:lstStyle/>
          <a:p>
            <a:fld id="{B6A95138-A96E-2F42-A959-2EFD44FE4AB7}" type="slidenum">
              <a:rPr lang="en-US" smtClean="0"/>
              <a:pPr/>
              <a:t>75</a:t>
            </a:fld>
            <a:endParaRPr lang="en-US" dirty="0"/>
          </a:p>
        </p:txBody>
      </p:sp>
    </p:spTree>
    <p:extLst>
      <p:ext uri="{BB962C8B-B14F-4D97-AF65-F5344CB8AC3E}">
        <p14:creationId xmlns:p14="http://schemas.microsoft.com/office/powerpoint/2010/main" val="30685310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7C0C2-E9A0-954A-B78B-8A5B47575C8B}"/>
              </a:ext>
            </a:extLst>
          </p:cNvPr>
          <p:cNvSpPr>
            <a:spLocks noGrp="1"/>
          </p:cNvSpPr>
          <p:nvPr>
            <p:ph type="title"/>
          </p:nvPr>
        </p:nvSpPr>
        <p:spPr/>
        <p:txBody>
          <a:bodyPr/>
          <a:lstStyle/>
          <a:p>
            <a:r>
              <a:rPr lang="en-US" dirty="0"/>
              <a:t>Basic Concepts and Terminology (1/4)</a:t>
            </a:r>
            <a:endParaRPr lang="en-US" b="1" dirty="0"/>
          </a:p>
        </p:txBody>
      </p:sp>
      <p:sp>
        <p:nvSpPr>
          <p:cNvPr id="3" name="Content Placeholder 2">
            <a:extLst>
              <a:ext uri="{FF2B5EF4-FFF2-40B4-BE49-F238E27FC236}">
                <a16:creationId xmlns:a16="http://schemas.microsoft.com/office/drawing/2014/main" id="{606E86BB-17C1-524B-AB1D-A3D08E8103B1}"/>
              </a:ext>
            </a:extLst>
          </p:cNvPr>
          <p:cNvSpPr>
            <a:spLocks noGrp="1"/>
          </p:cNvSpPr>
          <p:nvPr>
            <p:ph idx="1"/>
          </p:nvPr>
        </p:nvSpPr>
        <p:spPr/>
        <p:txBody>
          <a:bodyPr/>
          <a:lstStyle/>
          <a:p>
            <a:pPr marL="0" indent="0">
              <a:lnSpc>
                <a:spcPct val="100000"/>
              </a:lnSpc>
              <a:buNone/>
            </a:pPr>
            <a:r>
              <a:rPr lang="en-US" b="1" dirty="0">
                <a:solidFill>
                  <a:srgbClr val="FF0000"/>
                </a:solidFill>
              </a:rPr>
              <a:t>1. Cloud:</a:t>
            </a:r>
            <a:r>
              <a:rPr lang="en-US" dirty="0"/>
              <a:t> A cloud refers to an IT environment that is designed for purpose of remotely provisioning scalable measured IT resources.</a:t>
            </a:r>
          </a:p>
          <a:p>
            <a:pPr>
              <a:lnSpc>
                <a:spcPct val="100000"/>
              </a:lnSpc>
            </a:pPr>
            <a:endParaRPr lang="en-US" dirty="0"/>
          </a:p>
          <a:p>
            <a:pPr marL="0" indent="0">
              <a:lnSpc>
                <a:spcPct val="100000"/>
              </a:lnSpc>
              <a:buNone/>
            </a:pPr>
            <a:r>
              <a:rPr lang="en-US" b="1" dirty="0">
                <a:solidFill>
                  <a:srgbClr val="FF0000"/>
                </a:solidFill>
              </a:rPr>
              <a:t>2. IT resource: </a:t>
            </a:r>
            <a:r>
              <a:rPr lang="en-US" dirty="0"/>
              <a:t>a physical or virtual IT-related artifact that can be either</a:t>
            </a:r>
          </a:p>
          <a:p>
            <a:pPr lvl="1">
              <a:lnSpc>
                <a:spcPct val="100000"/>
              </a:lnSpc>
            </a:pPr>
            <a:r>
              <a:rPr lang="en-US" dirty="0"/>
              <a:t>software-based (e.g., a virtual server or a software program) or </a:t>
            </a:r>
          </a:p>
          <a:p>
            <a:pPr lvl="1">
              <a:lnSpc>
                <a:spcPct val="100000"/>
              </a:lnSpc>
            </a:pPr>
            <a:r>
              <a:rPr lang="en-US" dirty="0"/>
              <a:t>hardware-based (e.g., a physical server or network device).</a:t>
            </a:r>
          </a:p>
          <a:p>
            <a:pPr lvl="1">
              <a:lnSpc>
                <a:spcPct val="100000"/>
              </a:lnSpc>
            </a:pPr>
            <a:endParaRPr lang="en-US" dirty="0"/>
          </a:p>
          <a:p>
            <a:pPr marL="0" indent="0">
              <a:lnSpc>
                <a:spcPct val="100000"/>
              </a:lnSpc>
              <a:buNone/>
            </a:pPr>
            <a:r>
              <a:rPr lang="en-US" b="1" dirty="0">
                <a:solidFill>
                  <a:srgbClr val="FF0000"/>
                </a:solidFill>
              </a:rPr>
              <a:t>3. On-premise:</a:t>
            </a:r>
            <a:r>
              <a:rPr lang="en-US" dirty="0"/>
              <a:t> an IT resource that is hosted in a conventional IT enterprise with an organizational boundary (i.e., not cloud-based).</a:t>
            </a:r>
          </a:p>
        </p:txBody>
      </p:sp>
      <p:sp>
        <p:nvSpPr>
          <p:cNvPr id="4" name="Slide Number Placeholder 3">
            <a:extLst>
              <a:ext uri="{FF2B5EF4-FFF2-40B4-BE49-F238E27FC236}">
                <a16:creationId xmlns:a16="http://schemas.microsoft.com/office/drawing/2014/main" id="{78691478-315E-8745-9D4E-7CEC01B1A12A}"/>
              </a:ext>
            </a:extLst>
          </p:cNvPr>
          <p:cNvSpPr>
            <a:spLocks noGrp="1"/>
          </p:cNvSpPr>
          <p:nvPr>
            <p:ph type="sldNum" sz="quarter" idx="12"/>
          </p:nvPr>
        </p:nvSpPr>
        <p:spPr/>
        <p:txBody>
          <a:bodyPr/>
          <a:lstStyle/>
          <a:p>
            <a:fld id="{B6A95138-A96E-2F42-A959-2EFD44FE4AB7}" type="slidenum">
              <a:rPr lang="en-US" smtClean="0"/>
              <a:pPr/>
              <a:t>76</a:t>
            </a:fld>
            <a:endParaRPr lang="en-US" dirty="0"/>
          </a:p>
        </p:txBody>
      </p:sp>
    </p:spTree>
    <p:extLst>
      <p:ext uri="{BB962C8B-B14F-4D97-AF65-F5344CB8AC3E}">
        <p14:creationId xmlns:p14="http://schemas.microsoft.com/office/powerpoint/2010/main" val="27814145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EE7FF-6247-EC40-9773-8D2C80EE63FD}"/>
              </a:ext>
            </a:extLst>
          </p:cNvPr>
          <p:cNvSpPr>
            <a:spLocks noGrp="1"/>
          </p:cNvSpPr>
          <p:nvPr>
            <p:ph type="title"/>
          </p:nvPr>
        </p:nvSpPr>
        <p:spPr/>
        <p:txBody>
          <a:bodyPr/>
          <a:lstStyle/>
          <a:p>
            <a:r>
              <a:rPr lang="en-US" dirty="0"/>
              <a:t>Basic Concepts and Terminology (2/4)</a:t>
            </a:r>
          </a:p>
        </p:txBody>
      </p:sp>
      <p:sp>
        <p:nvSpPr>
          <p:cNvPr id="3" name="Content Placeholder 2">
            <a:extLst>
              <a:ext uri="{FF2B5EF4-FFF2-40B4-BE49-F238E27FC236}">
                <a16:creationId xmlns:a16="http://schemas.microsoft.com/office/drawing/2014/main" id="{EB825041-521D-FE47-BB03-B6592AEC4FB5}"/>
              </a:ext>
            </a:extLst>
          </p:cNvPr>
          <p:cNvSpPr>
            <a:spLocks noGrp="1"/>
          </p:cNvSpPr>
          <p:nvPr>
            <p:ph idx="1"/>
          </p:nvPr>
        </p:nvSpPr>
        <p:spPr/>
        <p:txBody>
          <a:bodyPr/>
          <a:lstStyle/>
          <a:p>
            <a:pPr marL="0" indent="0">
              <a:buNone/>
            </a:pPr>
            <a:r>
              <a:rPr lang="en-US" dirty="0">
                <a:solidFill>
                  <a:srgbClr val="FF0000"/>
                </a:solidFill>
              </a:rPr>
              <a:t>4. </a:t>
            </a:r>
            <a:r>
              <a:rPr lang="en-US" b="1" dirty="0">
                <a:solidFill>
                  <a:srgbClr val="FF0000"/>
                </a:solidFill>
              </a:rPr>
              <a:t>Cloud provider:</a:t>
            </a:r>
            <a:r>
              <a:rPr lang="en-US" dirty="0">
                <a:solidFill>
                  <a:srgbClr val="FF0000"/>
                </a:solidFill>
              </a:rPr>
              <a:t> </a:t>
            </a:r>
            <a:r>
              <a:rPr lang="en-US" dirty="0"/>
              <a:t>the party that provides cloud-based IT resources</a:t>
            </a:r>
          </a:p>
          <a:p>
            <a:r>
              <a:rPr lang="en-US" b="1" dirty="0">
                <a:solidFill>
                  <a:srgbClr val="FF0000"/>
                </a:solidFill>
              </a:rPr>
              <a:t>Cloud consumer: </a:t>
            </a:r>
            <a:r>
              <a:rPr lang="en-US" dirty="0"/>
              <a:t>the party that uses cloud-based IT resources.</a:t>
            </a:r>
          </a:p>
          <a:p>
            <a:endParaRPr lang="en-US" dirty="0"/>
          </a:p>
          <a:p>
            <a:pPr marL="0" indent="0">
              <a:buNone/>
            </a:pPr>
            <a:r>
              <a:rPr lang="en-US" dirty="0">
                <a:solidFill>
                  <a:srgbClr val="FF0000"/>
                </a:solidFill>
              </a:rPr>
              <a:t>5. </a:t>
            </a:r>
            <a:r>
              <a:rPr lang="en-US" b="1" dirty="0">
                <a:solidFill>
                  <a:srgbClr val="FF0000"/>
                </a:solidFill>
              </a:rPr>
              <a:t>Scaling: </a:t>
            </a:r>
            <a:r>
              <a:rPr lang="en-US" dirty="0"/>
              <a:t>the ability of the IT resource to handle increased or decreased usage demands. There are two types:</a:t>
            </a:r>
          </a:p>
          <a:p>
            <a:pPr lvl="1"/>
            <a:r>
              <a:rPr lang="en-US" dirty="0"/>
              <a:t>Horizontal Scaling (scaling out and scaling in):</a:t>
            </a:r>
          </a:p>
          <a:p>
            <a:pPr lvl="2"/>
            <a:r>
              <a:rPr lang="en-US" dirty="0"/>
              <a:t>allocation and releasing of IT resources of the same type.</a:t>
            </a:r>
          </a:p>
          <a:p>
            <a:pPr lvl="1"/>
            <a:r>
              <a:rPr lang="en-US" dirty="0"/>
              <a:t>Vertical scaling (scaling up and scaling down):</a:t>
            </a:r>
          </a:p>
          <a:p>
            <a:pPr lvl="2"/>
            <a:r>
              <a:rPr lang="en-US" dirty="0"/>
              <a:t>IT resource is replaced by another with higher or lower capacity.</a:t>
            </a:r>
          </a:p>
        </p:txBody>
      </p:sp>
      <p:sp>
        <p:nvSpPr>
          <p:cNvPr id="4" name="Slide Number Placeholder 3">
            <a:extLst>
              <a:ext uri="{FF2B5EF4-FFF2-40B4-BE49-F238E27FC236}">
                <a16:creationId xmlns:a16="http://schemas.microsoft.com/office/drawing/2014/main" id="{1C09EBF2-35F6-5845-96DF-771D64C03454}"/>
              </a:ext>
            </a:extLst>
          </p:cNvPr>
          <p:cNvSpPr>
            <a:spLocks noGrp="1"/>
          </p:cNvSpPr>
          <p:nvPr>
            <p:ph type="sldNum" sz="quarter" idx="12"/>
          </p:nvPr>
        </p:nvSpPr>
        <p:spPr/>
        <p:txBody>
          <a:bodyPr/>
          <a:lstStyle/>
          <a:p>
            <a:fld id="{B6A95138-A96E-2F42-A959-2EFD44FE4AB7}" type="slidenum">
              <a:rPr lang="en-US" smtClean="0"/>
              <a:pPr/>
              <a:t>77</a:t>
            </a:fld>
            <a:endParaRPr lang="en-US" dirty="0"/>
          </a:p>
        </p:txBody>
      </p:sp>
    </p:spTree>
    <p:extLst>
      <p:ext uri="{BB962C8B-B14F-4D97-AF65-F5344CB8AC3E}">
        <p14:creationId xmlns:p14="http://schemas.microsoft.com/office/powerpoint/2010/main" val="2896865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ECBB7839-19CC-444F-A018-9E396B4CAD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153515"/>
            <a:ext cx="3981208" cy="3210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id="{08F16C96-DE2D-CA47-98C2-4FD59C1D9678}"/>
              </a:ext>
            </a:extLst>
          </p:cNvPr>
          <p:cNvSpPr>
            <a:spLocks noGrp="1"/>
          </p:cNvSpPr>
          <p:nvPr>
            <p:ph type="title"/>
          </p:nvPr>
        </p:nvSpPr>
        <p:spPr/>
        <p:txBody>
          <a:bodyPr/>
          <a:lstStyle/>
          <a:p>
            <a:r>
              <a:rPr lang="en-US" dirty="0"/>
              <a:t>Scaling illustrated</a:t>
            </a:r>
          </a:p>
        </p:txBody>
      </p:sp>
      <p:pic>
        <p:nvPicPr>
          <p:cNvPr id="7" name="Picture 2">
            <a:extLst>
              <a:ext uri="{FF2B5EF4-FFF2-40B4-BE49-F238E27FC236}">
                <a16:creationId xmlns:a16="http://schemas.microsoft.com/office/drawing/2014/main" id="{9EC3A06B-01F2-784D-A1A5-504CBD1D53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8294" y="1937287"/>
            <a:ext cx="3159787" cy="37252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a:extLst>
              <a:ext uri="{FF2B5EF4-FFF2-40B4-BE49-F238E27FC236}">
                <a16:creationId xmlns:a16="http://schemas.microsoft.com/office/drawing/2014/main" id="{9329A1AF-FF1B-6A4A-B7A3-21216D29E4C0}"/>
              </a:ext>
            </a:extLst>
          </p:cNvPr>
          <p:cNvSpPr>
            <a:spLocks noGrp="1"/>
          </p:cNvSpPr>
          <p:nvPr>
            <p:ph type="sldNum" sz="quarter" idx="12"/>
          </p:nvPr>
        </p:nvSpPr>
        <p:spPr/>
        <p:txBody>
          <a:bodyPr/>
          <a:lstStyle/>
          <a:p>
            <a:fld id="{B6A95138-A96E-2F42-A959-2EFD44FE4AB7}" type="slidenum">
              <a:rPr lang="en-US" smtClean="0"/>
              <a:pPr/>
              <a:t>78</a:t>
            </a:fld>
            <a:endParaRPr lang="en-US" dirty="0"/>
          </a:p>
        </p:txBody>
      </p:sp>
    </p:spTree>
    <p:extLst>
      <p:ext uri="{BB962C8B-B14F-4D97-AF65-F5344CB8AC3E}">
        <p14:creationId xmlns:p14="http://schemas.microsoft.com/office/powerpoint/2010/main" val="39276816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472B3-137F-E94E-93B5-6BB1D432E650}"/>
              </a:ext>
            </a:extLst>
          </p:cNvPr>
          <p:cNvSpPr>
            <a:spLocks noGrp="1"/>
          </p:cNvSpPr>
          <p:nvPr>
            <p:ph type="title"/>
          </p:nvPr>
        </p:nvSpPr>
        <p:spPr/>
        <p:txBody>
          <a:bodyPr/>
          <a:lstStyle/>
          <a:p>
            <a:r>
              <a:rPr lang="en-US" dirty="0"/>
              <a:t>Horizontal vs. Vertical Scaling</a:t>
            </a:r>
          </a:p>
        </p:txBody>
      </p:sp>
      <p:pic>
        <p:nvPicPr>
          <p:cNvPr id="5" name="Content Placeholder 4">
            <a:extLst>
              <a:ext uri="{FF2B5EF4-FFF2-40B4-BE49-F238E27FC236}">
                <a16:creationId xmlns:a16="http://schemas.microsoft.com/office/drawing/2014/main" id="{958C6C93-9D37-5F40-BD59-2E7DE58615BF}"/>
              </a:ext>
            </a:extLst>
          </p:cNvPr>
          <p:cNvPicPr>
            <a:picLocks noGrp="1" noChangeAspect="1"/>
          </p:cNvPicPr>
          <p:nvPr>
            <p:ph idx="1"/>
          </p:nvPr>
        </p:nvPicPr>
        <p:blipFill>
          <a:blip r:embed="rId3"/>
          <a:stretch>
            <a:fillRect/>
          </a:stretch>
        </p:blipFill>
        <p:spPr>
          <a:xfrm>
            <a:off x="1239863" y="2216258"/>
            <a:ext cx="9872421" cy="4140092"/>
          </a:xfrm>
          <a:prstGeom prst="rect">
            <a:avLst/>
          </a:prstGeom>
        </p:spPr>
      </p:pic>
      <p:sp>
        <p:nvSpPr>
          <p:cNvPr id="4" name="Slide Number Placeholder 3">
            <a:extLst>
              <a:ext uri="{FF2B5EF4-FFF2-40B4-BE49-F238E27FC236}">
                <a16:creationId xmlns:a16="http://schemas.microsoft.com/office/drawing/2014/main" id="{6CF1CDB8-558F-394A-838D-C6924BD8F66D}"/>
              </a:ext>
            </a:extLst>
          </p:cNvPr>
          <p:cNvSpPr>
            <a:spLocks noGrp="1"/>
          </p:cNvSpPr>
          <p:nvPr>
            <p:ph type="sldNum" sz="quarter" idx="12"/>
          </p:nvPr>
        </p:nvSpPr>
        <p:spPr/>
        <p:txBody>
          <a:bodyPr/>
          <a:lstStyle/>
          <a:p>
            <a:fld id="{B6A95138-A96E-2F42-A959-2EFD44FE4AB7}" type="slidenum">
              <a:rPr lang="en-US" smtClean="0"/>
              <a:pPr/>
              <a:t>79</a:t>
            </a:fld>
            <a:endParaRPr lang="en-US" dirty="0"/>
          </a:p>
        </p:txBody>
      </p:sp>
    </p:spTree>
    <p:extLst>
      <p:ext uri="{BB962C8B-B14F-4D97-AF65-F5344CB8AC3E}">
        <p14:creationId xmlns:p14="http://schemas.microsoft.com/office/powerpoint/2010/main" val="2991738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00870" y="254"/>
            <a:ext cx="1116965" cy="197490"/>
          </a:xfrm>
          <a:prstGeom prst="rect">
            <a:avLst/>
          </a:prstGeom>
        </p:spPr>
        <p:txBody>
          <a:bodyPr vert="horz" wrap="square" lIns="0" tIns="12700" rIns="0" bIns="0" rtlCol="0">
            <a:spAutoFit/>
          </a:bodyPr>
          <a:lstStyle/>
          <a:p>
            <a:pPr marL="12700">
              <a:spcBef>
                <a:spcPts val="100"/>
              </a:spcBef>
            </a:pPr>
            <a:r>
              <a:rPr sz="1200" b="1" dirty="0">
                <a:solidFill>
                  <a:srgbClr val="FFFFFF"/>
                </a:solidFill>
                <a:latin typeface="Times New Roman"/>
                <a:cs typeface="Times New Roman"/>
              </a:rPr>
              <a:t>Carnegie</a:t>
            </a:r>
            <a:r>
              <a:rPr sz="1200" b="1" spc="-70" dirty="0">
                <a:solidFill>
                  <a:srgbClr val="FFFFFF"/>
                </a:solidFill>
                <a:latin typeface="Times New Roman"/>
                <a:cs typeface="Times New Roman"/>
              </a:rPr>
              <a:t> </a:t>
            </a:r>
            <a:r>
              <a:rPr sz="1200" b="1" dirty="0">
                <a:solidFill>
                  <a:srgbClr val="FFFFFF"/>
                </a:solidFill>
                <a:latin typeface="Times New Roman"/>
                <a:cs typeface="Times New Roman"/>
              </a:rPr>
              <a:t>Mellon</a:t>
            </a:r>
            <a:endParaRPr sz="1200">
              <a:latin typeface="Times New Roman"/>
              <a:cs typeface="Times New Roman"/>
            </a:endParaRPr>
          </a:p>
        </p:txBody>
      </p:sp>
      <p:grpSp>
        <p:nvGrpSpPr>
          <p:cNvPr id="7" name="object 7"/>
          <p:cNvGrpSpPr/>
          <p:nvPr/>
        </p:nvGrpSpPr>
        <p:grpSpPr>
          <a:xfrm>
            <a:off x="4191413" y="1724101"/>
            <a:ext cx="3309576" cy="4233117"/>
            <a:chOff x="2618041" y="1331785"/>
            <a:chExt cx="3872865" cy="5059680"/>
          </a:xfrm>
        </p:grpSpPr>
        <p:pic>
          <p:nvPicPr>
            <p:cNvPr id="8" name="object 8"/>
            <p:cNvPicPr/>
            <p:nvPr/>
          </p:nvPicPr>
          <p:blipFill>
            <a:blip r:embed="rId3" cstate="print"/>
            <a:stretch>
              <a:fillRect/>
            </a:stretch>
          </p:blipFill>
          <p:spPr>
            <a:xfrm>
              <a:off x="2627376" y="1341120"/>
              <a:ext cx="3854195" cy="5040629"/>
            </a:xfrm>
            <a:prstGeom prst="rect">
              <a:avLst/>
            </a:prstGeom>
          </p:spPr>
        </p:pic>
        <p:sp>
          <p:nvSpPr>
            <p:cNvPr id="9" name="object 9"/>
            <p:cNvSpPr/>
            <p:nvPr/>
          </p:nvSpPr>
          <p:spPr>
            <a:xfrm>
              <a:off x="2622804" y="1336547"/>
              <a:ext cx="3863340" cy="5050155"/>
            </a:xfrm>
            <a:custGeom>
              <a:avLst/>
              <a:gdLst/>
              <a:ahLst/>
              <a:cxnLst/>
              <a:rect l="l" t="t" r="r" b="b"/>
              <a:pathLst>
                <a:path w="3863340" h="5050155">
                  <a:moveTo>
                    <a:pt x="0" y="5049774"/>
                  </a:moveTo>
                  <a:lnTo>
                    <a:pt x="0" y="0"/>
                  </a:lnTo>
                  <a:lnTo>
                    <a:pt x="3863340" y="0"/>
                  </a:lnTo>
                  <a:lnTo>
                    <a:pt x="3863340" y="5049774"/>
                  </a:lnTo>
                  <a:lnTo>
                    <a:pt x="0" y="5049774"/>
                  </a:lnTo>
                  <a:close/>
                </a:path>
              </a:pathLst>
            </a:custGeom>
            <a:ln w="9525">
              <a:solidFill>
                <a:srgbClr val="808080"/>
              </a:solidFill>
            </a:ln>
          </p:spPr>
          <p:txBody>
            <a:bodyPr wrap="square" lIns="0" tIns="0" rIns="0" bIns="0" rtlCol="0"/>
            <a:lstStyle/>
            <a:p>
              <a:endParaRPr/>
            </a:p>
          </p:txBody>
        </p:sp>
      </p:grpSp>
      <p:sp>
        <p:nvSpPr>
          <p:cNvPr id="10" name="object 10"/>
          <p:cNvSpPr txBox="1"/>
          <p:nvPr/>
        </p:nvSpPr>
        <p:spPr>
          <a:xfrm rot="19860000">
            <a:off x="2430868" y="1433146"/>
            <a:ext cx="933304" cy="228600"/>
          </a:xfrm>
          <a:prstGeom prst="rect">
            <a:avLst/>
          </a:prstGeom>
        </p:spPr>
        <p:txBody>
          <a:bodyPr vert="horz" wrap="square" lIns="0" tIns="0" rIns="0" bIns="0" rtlCol="0">
            <a:spAutoFit/>
          </a:bodyPr>
          <a:lstStyle/>
          <a:p>
            <a:pPr>
              <a:lnSpc>
                <a:spcPts val="1800"/>
              </a:lnSpc>
            </a:pPr>
            <a:r>
              <a:rPr spc="-30" dirty="0">
                <a:solidFill>
                  <a:srgbClr val="C00000"/>
                </a:solidFill>
                <a:latin typeface="Arial"/>
                <a:cs typeface="Arial"/>
              </a:rPr>
              <a:t>Pe</a:t>
            </a:r>
            <a:r>
              <a:rPr sz="2700" spc="-44" baseline="1543" dirty="0">
                <a:solidFill>
                  <a:srgbClr val="C00000"/>
                </a:solidFill>
                <a:latin typeface="Arial"/>
                <a:cs typeface="Arial"/>
              </a:rPr>
              <a:t>rson</a:t>
            </a:r>
            <a:r>
              <a:rPr sz="2700" spc="-44" baseline="3086" dirty="0">
                <a:solidFill>
                  <a:srgbClr val="C00000"/>
                </a:solidFill>
                <a:latin typeface="Arial"/>
                <a:cs typeface="Arial"/>
              </a:rPr>
              <a:t>al</a:t>
            </a:r>
            <a:endParaRPr sz="2700" baseline="3086">
              <a:latin typeface="Arial"/>
              <a:cs typeface="Arial"/>
            </a:endParaRPr>
          </a:p>
        </p:txBody>
      </p:sp>
      <p:sp>
        <p:nvSpPr>
          <p:cNvPr id="39" name="Slide Number Placeholder 38">
            <a:extLst>
              <a:ext uri="{FF2B5EF4-FFF2-40B4-BE49-F238E27FC236}">
                <a16:creationId xmlns:a16="http://schemas.microsoft.com/office/drawing/2014/main" id="{07F37F61-C6DB-DB46-A3C9-4D7F3CB6C110}"/>
              </a:ext>
            </a:extLst>
          </p:cNvPr>
          <p:cNvSpPr>
            <a:spLocks noGrp="1"/>
          </p:cNvSpPr>
          <p:nvPr>
            <p:ph type="sldNum" sz="quarter" idx="12"/>
          </p:nvPr>
        </p:nvSpPr>
        <p:spPr/>
        <p:txBody>
          <a:bodyPr/>
          <a:lstStyle/>
          <a:p>
            <a:fld id="{B6A95138-A96E-2F42-A959-2EFD44FE4AB7}" type="slidenum">
              <a:rPr lang="en-US" smtClean="0"/>
              <a:pPr/>
              <a:t>8</a:t>
            </a:fld>
            <a:endParaRPr lang="en-US" dirty="0"/>
          </a:p>
        </p:txBody>
      </p:sp>
      <p:sp>
        <p:nvSpPr>
          <p:cNvPr id="11" name="object 11"/>
          <p:cNvSpPr txBox="1"/>
          <p:nvPr/>
        </p:nvSpPr>
        <p:spPr>
          <a:xfrm rot="19860000">
            <a:off x="2467612" y="1672213"/>
            <a:ext cx="1132031" cy="228600"/>
          </a:xfrm>
          <a:prstGeom prst="rect">
            <a:avLst/>
          </a:prstGeom>
        </p:spPr>
        <p:txBody>
          <a:bodyPr vert="horz" wrap="square" lIns="0" tIns="0" rIns="0" bIns="0" rtlCol="0">
            <a:spAutoFit/>
          </a:bodyPr>
          <a:lstStyle/>
          <a:p>
            <a:pPr>
              <a:lnSpc>
                <a:spcPts val="1800"/>
              </a:lnSpc>
            </a:pPr>
            <a:r>
              <a:rPr spc="-30" dirty="0">
                <a:solidFill>
                  <a:srgbClr val="C00000"/>
                </a:solidFill>
                <a:latin typeface="Arial"/>
                <a:cs typeface="Arial"/>
              </a:rPr>
              <a:t>Co</a:t>
            </a:r>
            <a:r>
              <a:rPr sz="2700" spc="-44" baseline="1543" dirty="0">
                <a:solidFill>
                  <a:srgbClr val="C00000"/>
                </a:solidFill>
                <a:latin typeface="Arial"/>
                <a:cs typeface="Arial"/>
              </a:rPr>
              <a:t>mpu</a:t>
            </a:r>
            <a:r>
              <a:rPr sz="2700" spc="-44" baseline="3086" dirty="0">
                <a:solidFill>
                  <a:srgbClr val="C00000"/>
                </a:solidFill>
                <a:latin typeface="Arial"/>
                <a:cs typeface="Arial"/>
              </a:rPr>
              <a:t>ting</a:t>
            </a:r>
            <a:endParaRPr sz="2700" baseline="3086" dirty="0">
              <a:latin typeface="Arial"/>
              <a:cs typeface="Arial"/>
            </a:endParaRPr>
          </a:p>
        </p:txBody>
      </p:sp>
      <p:sp>
        <p:nvSpPr>
          <p:cNvPr id="14" name="object 14"/>
          <p:cNvSpPr txBox="1"/>
          <p:nvPr/>
        </p:nvSpPr>
        <p:spPr>
          <a:xfrm rot="19860000">
            <a:off x="2595590" y="2926012"/>
            <a:ext cx="799809" cy="228600"/>
          </a:xfrm>
          <a:prstGeom prst="rect">
            <a:avLst/>
          </a:prstGeom>
        </p:spPr>
        <p:txBody>
          <a:bodyPr vert="horz" wrap="square" lIns="0" tIns="0" rIns="0" bIns="0" rtlCol="0">
            <a:spAutoFit/>
          </a:bodyPr>
          <a:lstStyle/>
          <a:p>
            <a:pPr>
              <a:lnSpc>
                <a:spcPts val="1800"/>
              </a:lnSpc>
            </a:pPr>
            <a:r>
              <a:rPr spc="-30" dirty="0">
                <a:solidFill>
                  <a:srgbClr val="659AFF"/>
                </a:solidFill>
                <a:latin typeface="Arial"/>
                <a:cs typeface="Arial"/>
              </a:rPr>
              <a:t>Pa</a:t>
            </a:r>
            <a:r>
              <a:rPr sz="2700" spc="-44" baseline="1543" dirty="0">
                <a:solidFill>
                  <a:srgbClr val="659AFF"/>
                </a:solidFill>
                <a:latin typeface="Arial"/>
                <a:cs typeface="Arial"/>
              </a:rPr>
              <a:t>rallel</a:t>
            </a:r>
            <a:endParaRPr sz="2700" baseline="1543" dirty="0">
              <a:latin typeface="Arial"/>
              <a:cs typeface="Arial"/>
            </a:endParaRPr>
          </a:p>
        </p:txBody>
      </p:sp>
      <p:sp>
        <p:nvSpPr>
          <p:cNvPr id="15" name="object 15"/>
          <p:cNvSpPr txBox="1"/>
          <p:nvPr/>
        </p:nvSpPr>
        <p:spPr>
          <a:xfrm rot="19860000">
            <a:off x="2605221" y="3120047"/>
            <a:ext cx="1132031" cy="228600"/>
          </a:xfrm>
          <a:prstGeom prst="rect">
            <a:avLst/>
          </a:prstGeom>
        </p:spPr>
        <p:txBody>
          <a:bodyPr vert="horz" wrap="square" lIns="0" tIns="0" rIns="0" bIns="0" rtlCol="0">
            <a:spAutoFit/>
          </a:bodyPr>
          <a:lstStyle/>
          <a:p>
            <a:pPr>
              <a:lnSpc>
                <a:spcPts val="1800"/>
              </a:lnSpc>
            </a:pPr>
            <a:r>
              <a:rPr spc="-30" dirty="0">
                <a:solidFill>
                  <a:srgbClr val="659AFF"/>
                </a:solidFill>
                <a:latin typeface="Arial"/>
                <a:cs typeface="Arial"/>
              </a:rPr>
              <a:t>Co</a:t>
            </a:r>
            <a:r>
              <a:rPr sz="2700" spc="-44" baseline="1543" dirty="0">
                <a:solidFill>
                  <a:srgbClr val="659AFF"/>
                </a:solidFill>
                <a:latin typeface="Arial"/>
                <a:cs typeface="Arial"/>
              </a:rPr>
              <a:t>mpu</a:t>
            </a:r>
            <a:r>
              <a:rPr sz="2700" spc="-44" baseline="3086" dirty="0">
                <a:solidFill>
                  <a:srgbClr val="659AFF"/>
                </a:solidFill>
                <a:latin typeface="Arial"/>
                <a:cs typeface="Arial"/>
              </a:rPr>
              <a:t>ting</a:t>
            </a:r>
            <a:endParaRPr sz="2700" baseline="3086" dirty="0">
              <a:latin typeface="Arial"/>
              <a:cs typeface="Arial"/>
            </a:endParaRPr>
          </a:p>
        </p:txBody>
      </p:sp>
      <p:sp>
        <p:nvSpPr>
          <p:cNvPr id="16" name="object 16"/>
          <p:cNvSpPr txBox="1"/>
          <p:nvPr/>
        </p:nvSpPr>
        <p:spPr>
          <a:xfrm rot="19860000">
            <a:off x="1760332" y="4313860"/>
            <a:ext cx="1119596" cy="228600"/>
          </a:xfrm>
          <a:prstGeom prst="rect">
            <a:avLst/>
          </a:prstGeom>
        </p:spPr>
        <p:txBody>
          <a:bodyPr vert="horz" wrap="square" lIns="0" tIns="0" rIns="0" bIns="0" rtlCol="0">
            <a:spAutoFit/>
          </a:bodyPr>
          <a:lstStyle/>
          <a:p>
            <a:pPr>
              <a:lnSpc>
                <a:spcPts val="1800"/>
              </a:lnSpc>
            </a:pPr>
            <a:r>
              <a:rPr spc="-30" dirty="0">
                <a:solidFill>
                  <a:srgbClr val="659AFF"/>
                </a:solidFill>
                <a:latin typeface="Arial"/>
                <a:cs typeface="Arial"/>
              </a:rPr>
              <a:t>Dist</a:t>
            </a:r>
            <a:r>
              <a:rPr sz="2700" spc="-44" baseline="1543" dirty="0">
                <a:solidFill>
                  <a:srgbClr val="659AFF"/>
                </a:solidFill>
                <a:latin typeface="Arial"/>
                <a:cs typeface="Arial"/>
              </a:rPr>
              <a:t>ribu</a:t>
            </a:r>
            <a:r>
              <a:rPr sz="2700" spc="-44" baseline="3086" dirty="0">
                <a:solidFill>
                  <a:srgbClr val="659AFF"/>
                </a:solidFill>
                <a:latin typeface="Arial"/>
                <a:cs typeface="Arial"/>
              </a:rPr>
              <a:t>ted</a:t>
            </a:r>
            <a:endParaRPr sz="2700" baseline="3086">
              <a:latin typeface="Arial"/>
              <a:cs typeface="Arial"/>
            </a:endParaRPr>
          </a:p>
        </p:txBody>
      </p:sp>
      <p:sp>
        <p:nvSpPr>
          <p:cNvPr id="17" name="object 17"/>
          <p:cNvSpPr txBox="1"/>
          <p:nvPr/>
        </p:nvSpPr>
        <p:spPr>
          <a:xfrm rot="19860000">
            <a:off x="1889870" y="4552375"/>
            <a:ext cx="1132031" cy="228600"/>
          </a:xfrm>
          <a:prstGeom prst="rect">
            <a:avLst/>
          </a:prstGeom>
        </p:spPr>
        <p:txBody>
          <a:bodyPr vert="horz" wrap="square" lIns="0" tIns="0" rIns="0" bIns="0" rtlCol="0">
            <a:spAutoFit/>
          </a:bodyPr>
          <a:lstStyle/>
          <a:p>
            <a:pPr>
              <a:lnSpc>
                <a:spcPts val="1800"/>
              </a:lnSpc>
            </a:pPr>
            <a:r>
              <a:rPr spc="-30" dirty="0">
                <a:solidFill>
                  <a:srgbClr val="659AFF"/>
                </a:solidFill>
                <a:latin typeface="Arial"/>
                <a:cs typeface="Arial"/>
              </a:rPr>
              <a:t>Co</a:t>
            </a:r>
            <a:r>
              <a:rPr sz="2700" spc="-44" baseline="1543" dirty="0">
                <a:solidFill>
                  <a:srgbClr val="659AFF"/>
                </a:solidFill>
                <a:latin typeface="Arial"/>
                <a:cs typeface="Arial"/>
              </a:rPr>
              <a:t>mpu</a:t>
            </a:r>
            <a:r>
              <a:rPr sz="2700" spc="-44" baseline="3086" dirty="0">
                <a:solidFill>
                  <a:srgbClr val="659AFF"/>
                </a:solidFill>
                <a:latin typeface="Arial"/>
                <a:cs typeface="Arial"/>
              </a:rPr>
              <a:t>ting</a:t>
            </a:r>
            <a:endParaRPr sz="2700" baseline="3086">
              <a:latin typeface="Arial"/>
              <a:cs typeface="Arial"/>
            </a:endParaRPr>
          </a:p>
        </p:txBody>
      </p:sp>
      <p:sp>
        <p:nvSpPr>
          <p:cNvPr id="18" name="object 18"/>
          <p:cNvSpPr txBox="1"/>
          <p:nvPr/>
        </p:nvSpPr>
        <p:spPr>
          <a:xfrm rot="1140000">
            <a:off x="8665505" y="1855893"/>
            <a:ext cx="491949" cy="228600"/>
          </a:xfrm>
          <a:prstGeom prst="rect">
            <a:avLst/>
          </a:prstGeom>
        </p:spPr>
        <p:txBody>
          <a:bodyPr vert="horz" wrap="square" lIns="0" tIns="0" rIns="0" bIns="0" rtlCol="0">
            <a:spAutoFit/>
          </a:bodyPr>
          <a:lstStyle/>
          <a:p>
            <a:pPr>
              <a:lnSpc>
                <a:spcPts val="1800"/>
              </a:lnSpc>
            </a:pPr>
            <a:r>
              <a:rPr sz="2700" spc="-52" baseline="1543" dirty="0">
                <a:solidFill>
                  <a:srgbClr val="659AFF"/>
                </a:solidFill>
                <a:latin typeface="Arial"/>
                <a:cs typeface="Arial"/>
              </a:rPr>
              <a:t>G</a:t>
            </a:r>
            <a:r>
              <a:rPr spc="-30" dirty="0">
                <a:solidFill>
                  <a:srgbClr val="659AFF"/>
                </a:solidFill>
                <a:latin typeface="Arial"/>
                <a:cs typeface="Arial"/>
              </a:rPr>
              <a:t>ri</a:t>
            </a:r>
            <a:r>
              <a:rPr spc="-5" dirty="0">
                <a:solidFill>
                  <a:srgbClr val="659AFF"/>
                </a:solidFill>
                <a:latin typeface="Arial"/>
                <a:cs typeface="Arial"/>
              </a:rPr>
              <a:t>d</a:t>
            </a:r>
            <a:endParaRPr>
              <a:latin typeface="Arial"/>
              <a:cs typeface="Arial"/>
            </a:endParaRPr>
          </a:p>
        </p:txBody>
      </p:sp>
      <p:sp>
        <p:nvSpPr>
          <p:cNvPr id="19" name="object 19"/>
          <p:cNvSpPr txBox="1"/>
          <p:nvPr/>
        </p:nvSpPr>
        <p:spPr>
          <a:xfrm rot="1140000">
            <a:off x="8252220" y="2113221"/>
            <a:ext cx="1132653" cy="228600"/>
          </a:xfrm>
          <a:prstGeom prst="rect">
            <a:avLst/>
          </a:prstGeom>
        </p:spPr>
        <p:txBody>
          <a:bodyPr vert="horz" wrap="square" lIns="0" tIns="0" rIns="0" bIns="0" rtlCol="0">
            <a:spAutoFit/>
          </a:bodyPr>
          <a:lstStyle/>
          <a:p>
            <a:pPr>
              <a:lnSpc>
                <a:spcPts val="1800"/>
              </a:lnSpc>
            </a:pPr>
            <a:r>
              <a:rPr sz="2700" spc="-44" baseline="3086" dirty="0">
                <a:solidFill>
                  <a:srgbClr val="659AFF"/>
                </a:solidFill>
                <a:latin typeface="Arial"/>
                <a:cs typeface="Arial"/>
              </a:rPr>
              <a:t>Com</a:t>
            </a:r>
            <a:r>
              <a:rPr sz="2700" spc="-44" baseline="1543" dirty="0">
                <a:solidFill>
                  <a:srgbClr val="659AFF"/>
                </a:solidFill>
                <a:latin typeface="Arial"/>
                <a:cs typeface="Arial"/>
              </a:rPr>
              <a:t>put</a:t>
            </a:r>
            <a:r>
              <a:rPr spc="-30" dirty="0">
                <a:solidFill>
                  <a:srgbClr val="659AFF"/>
                </a:solidFill>
                <a:latin typeface="Arial"/>
                <a:cs typeface="Arial"/>
              </a:rPr>
              <a:t>ing</a:t>
            </a:r>
            <a:endParaRPr>
              <a:latin typeface="Arial"/>
              <a:cs typeface="Arial"/>
            </a:endParaRPr>
          </a:p>
        </p:txBody>
      </p:sp>
      <p:sp>
        <p:nvSpPr>
          <p:cNvPr id="20" name="object 20"/>
          <p:cNvSpPr txBox="1"/>
          <p:nvPr/>
        </p:nvSpPr>
        <p:spPr>
          <a:xfrm rot="1140000">
            <a:off x="9700359" y="1350353"/>
            <a:ext cx="655812" cy="228600"/>
          </a:xfrm>
          <a:prstGeom prst="rect">
            <a:avLst/>
          </a:prstGeom>
        </p:spPr>
        <p:txBody>
          <a:bodyPr vert="horz" wrap="square" lIns="0" tIns="0" rIns="0" bIns="0" rtlCol="0">
            <a:spAutoFit/>
          </a:bodyPr>
          <a:lstStyle/>
          <a:p>
            <a:pPr>
              <a:lnSpc>
                <a:spcPts val="1800"/>
              </a:lnSpc>
            </a:pPr>
            <a:r>
              <a:rPr sz="2700" spc="-37" baseline="1543" dirty="0">
                <a:solidFill>
                  <a:srgbClr val="659AFF"/>
                </a:solidFill>
                <a:latin typeface="Arial"/>
                <a:cs typeface="Arial"/>
              </a:rPr>
              <a:t>Sup</a:t>
            </a:r>
            <a:r>
              <a:rPr spc="-25" dirty="0">
                <a:solidFill>
                  <a:srgbClr val="659AFF"/>
                </a:solidFill>
                <a:latin typeface="Arial"/>
                <a:cs typeface="Arial"/>
              </a:rPr>
              <a:t>er</a:t>
            </a:r>
            <a:endParaRPr>
              <a:latin typeface="Arial"/>
              <a:cs typeface="Arial"/>
            </a:endParaRPr>
          </a:p>
        </p:txBody>
      </p:sp>
      <p:sp>
        <p:nvSpPr>
          <p:cNvPr id="21" name="object 21"/>
          <p:cNvSpPr txBox="1"/>
          <p:nvPr/>
        </p:nvSpPr>
        <p:spPr>
          <a:xfrm rot="1140000">
            <a:off x="9368329" y="1609801"/>
            <a:ext cx="1132653" cy="228600"/>
          </a:xfrm>
          <a:prstGeom prst="rect">
            <a:avLst/>
          </a:prstGeom>
        </p:spPr>
        <p:txBody>
          <a:bodyPr vert="horz" wrap="square" lIns="0" tIns="0" rIns="0" bIns="0" rtlCol="0">
            <a:spAutoFit/>
          </a:bodyPr>
          <a:lstStyle/>
          <a:p>
            <a:pPr>
              <a:lnSpc>
                <a:spcPts val="1800"/>
              </a:lnSpc>
            </a:pPr>
            <a:r>
              <a:rPr sz="2700" spc="-44" baseline="3086" dirty="0">
                <a:solidFill>
                  <a:srgbClr val="659AFF"/>
                </a:solidFill>
                <a:latin typeface="Arial"/>
                <a:cs typeface="Arial"/>
              </a:rPr>
              <a:t>Com</a:t>
            </a:r>
            <a:r>
              <a:rPr sz="2700" spc="-44" baseline="1543" dirty="0">
                <a:solidFill>
                  <a:srgbClr val="659AFF"/>
                </a:solidFill>
                <a:latin typeface="Arial"/>
                <a:cs typeface="Arial"/>
              </a:rPr>
              <a:t>put</a:t>
            </a:r>
            <a:r>
              <a:rPr spc="-30" dirty="0">
                <a:solidFill>
                  <a:srgbClr val="659AFF"/>
                </a:solidFill>
                <a:latin typeface="Arial"/>
                <a:cs typeface="Arial"/>
              </a:rPr>
              <a:t>ing</a:t>
            </a:r>
            <a:endParaRPr>
              <a:latin typeface="Arial"/>
              <a:cs typeface="Arial"/>
            </a:endParaRPr>
          </a:p>
        </p:txBody>
      </p:sp>
      <p:sp>
        <p:nvSpPr>
          <p:cNvPr id="22" name="object 22"/>
          <p:cNvSpPr txBox="1"/>
          <p:nvPr/>
        </p:nvSpPr>
        <p:spPr>
          <a:xfrm rot="1140000">
            <a:off x="9647303" y="2864504"/>
            <a:ext cx="763376" cy="228600"/>
          </a:xfrm>
          <a:prstGeom prst="rect">
            <a:avLst/>
          </a:prstGeom>
        </p:spPr>
        <p:txBody>
          <a:bodyPr vert="horz" wrap="square" lIns="0" tIns="0" rIns="0" bIns="0" rtlCol="0">
            <a:spAutoFit/>
          </a:bodyPr>
          <a:lstStyle/>
          <a:p>
            <a:pPr>
              <a:lnSpc>
                <a:spcPts val="1800"/>
              </a:lnSpc>
            </a:pPr>
            <a:r>
              <a:rPr sz="2700" spc="-44" baseline="1543" dirty="0">
                <a:solidFill>
                  <a:srgbClr val="659AFF"/>
                </a:solidFill>
                <a:latin typeface="Arial"/>
                <a:cs typeface="Arial"/>
              </a:rPr>
              <a:t>Clus</a:t>
            </a:r>
            <a:r>
              <a:rPr spc="-30" dirty="0">
                <a:solidFill>
                  <a:srgbClr val="659AFF"/>
                </a:solidFill>
                <a:latin typeface="Arial"/>
                <a:cs typeface="Arial"/>
              </a:rPr>
              <a:t>ter</a:t>
            </a:r>
            <a:endParaRPr>
              <a:latin typeface="Arial"/>
              <a:cs typeface="Arial"/>
            </a:endParaRPr>
          </a:p>
        </p:txBody>
      </p:sp>
      <p:sp>
        <p:nvSpPr>
          <p:cNvPr id="23" name="object 23"/>
          <p:cNvSpPr txBox="1"/>
          <p:nvPr/>
        </p:nvSpPr>
        <p:spPr>
          <a:xfrm rot="1140000">
            <a:off x="9368003" y="3123020"/>
            <a:ext cx="1132653" cy="228600"/>
          </a:xfrm>
          <a:prstGeom prst="rect">
            <a:avLst/>
          </a:prstGeom>
        </p:spPr>
        <p:txBody>
          <a:bodyPr vert="horz" wrap="square" lIns="0" tIns="0" rIns="0" bIns="0" rtlCol="0">
            <a:spAutoFit/>
          </a:bodyPr>
          <a:lstStyle/>
          <a:p>
            <a:pPr>
              <a:lnSpc>
                <a:spcPts val="1800"/>
              </a:lnSpc>
            </a:pPr>
            <a:r>
              <a:rPr sz="2700" spc="-44" baseline="3086" dirty="0">
                <a:solidFill>
                  <a:srgbClr val="659AFF"/>
                </a:solidFill>
                <a:latin typeface="Arial"/>
                <a:cs typeface="Arial"/>
              </a:rPr>
              <a:t>Com</a:t>
            </a:r>
            <a:r>
              <a:rPr sz="2700" spc="-44" baseline="1543" dirty="0">
                <a:solidFill>
                  <a:srgbClr val="659AFF"/>
                </a:solidFill>
                <a:latin typeface="Arial"/>
                <a:cs typeface="Arial"/>
              </a:rPr>
              <a:t>put</a:t>
            </a:r>
            <a:r>
              <a:rPr spc="-30" dirty="0">
                <a:solidFill>
                  <a:srgbClr val="659AFF"/>
                </a:solidFill>
                <a:latin typeface="Arial"/>
                <a:cs typeface="Arial"/>
              </a:rPr>
              <a:t>ing</a:t>
            </a:r>
            <a:endParaRPr>
              <a:latin typeface="Arial"/>
              <a:cs typeface="Arial"/>
            </a:endParaRPr>
          </a:p>
        </p:txBody>
      </p:sp>
      <p:sp>
        <p:nvSpPr>
          <p:cNvPr id="24" name="object 24"/>
          <p:cNvSpPr txBox="1"/>
          <p:nvPr/>
        </p:nvSpPr>
        <p:spPr>
          <a:xfrm rot="1140000">
            <a:off x="8465146" y="3297580"/>
            <a:ext cx="607867" cy="228600"/>
          </a:xfrm>
          <a:prstGeom prst="rect">
            <a:avLst/>
          </a:prstGeom>
        </p:spPr>
        <p:txBody>
          <a:bodyPr vert="horz" wrap="square" lIns="0" tIns="0" rIns="0" bIns="0" rtlCol="0">
            <a:spAutoFit/>
          </a:bodyPr>
          <a:lstStyle/>
          <a:p>
            <a:pPr>
              <a:lnSpc>
                <a:spcPts val="1800"/>
              </a:lnSpc>
            </a:pPr>
            <a:r>
              <a:rPr sz="2700" spc="-44" baseline="1543" dirty="0">
                <a:latin typeface="Arial"/>
                <a:cs typeface="Arial"/>
              </a:rPr>
              <a:t>Ut</a:t>
            </a:r>
            <a:r>
              <a:rPr spc="-30" dirty="0">
                <a:latin typeface="Arial"/>
                <a:cs typeface="Arial"/>
              </a:rPr>
              <a:t>ility</a:t>
            </a:r>
            <a:endParaRPr>
              <a:latin typeface="Arial"/>
              <a:cs typeface="Arial"/>
            </a:endParaRPr>
          </a:p>
        </p:txBody>
      </p:sp>
      <p:sp>
        <p:nvSpPr>
          <p:cNvPr id="25" name="object 25"/>
          <p:cNvSpPr txBox="1"/>
          <p:nvPr/>
        </p:nvSpPr>
        <p:spPr>
          <a:xfrm rot="1140000">
            <a:off x="8109042" y="3555574"/>
            <a:ext cx="1132653" cy="228600"/>
          </a:xfrm>
          <a:prstGeom prst="rect">
            <a:avLst/>
          </a:prstGeom>
        </p:spPr>
        <p:txBody>
          <a:bodyPr vert="horz" wrap="square" lIns="0" tIns="0" rIns="0" bIns="0" rtlCol="0">
            <a:spAutoFit/>
          </a:bodyPr>
          <a:lstStyle/>
          <a:p>
            <a:pPr>
              <a:lnSpc>
                <a:spcPts val="1800"/>
              </a:lnSpc>
            </a:pPr>
            <a:r>
              <a:rPr sz="2700" spc="-44" baseline="3086" dirty="0">
                <a:latin typeface="Arial"/>
                <a:cs typeface="Arial"/>
              </a:rPr>
              <a:t>Com</a:t>
            </a:r>
            <a:r>
              <a:rPr sz="2700" spc="-44" baseline="1543" dirty="0">
                <a:latin typeface="Arial"/>
                <a:cs typeface="Arial"/>
              </a:rPr>
              <a:t>put</a:t>
            </a:r>
            <a:r>
              <a:rPr spc="-30" dirty="0">
                <a:latin typeface="Arial"/>
                <a:cs typeface="Arial"/>
              </a:rPr>
              <a:t>ing</a:t>
            </a:r>
            <a:endParaRPr>
              <a:latin typeface="Arial"/>
              <a:cs typeface="Arial"/>
            </a:endParaRPr>
          </a:p>
        </p:txBody>
      </p:sp>
      <p:sp>
        <p:nvSpPr>
          <p:cNvPr id="26" name="object 26"/>
          <p:cNvSpPr txBox="1"/>
          <p:nvPr/>
        </p:nvSpPr>
        <p:spPr>
          <a:xfrm rot="1140000">
            <a:off x="9706562" y="4233966"/>
            <a:ext cx="643330" cy="228600"/>
          </a:xfrm>
          <a:prstGeom prst="rect">
            <a:avLst/>
          </a:prstGeom>
        </p:spPr>
        <p:txBody>
          <a:bodyPr vert="horz" wrap="square" lIns="0" tIns="0" rIns="0" bIns="0" rtlCol="0">
            <a:spAutoFit/>
          </a:bodyPr>
          <a:lstStyle/>
          <a:p>
            <a:pPr>
              <a:lnSpc>
                <a:spcPts val="1800"/>
              </a:lnSpc>
            </a:pPr>
            <a:r>
              <a:rPr sz="2700" spc="-37" baseline="1543" dirty="0">
                <a:solidFill>
                  <a:srgbClr val="7F7F7F"/>
                </a:solidFill>
                <a:latin typeface="Arial"/>
                <a:cs typeface="Arial"/>
              </a:rPr>
              <a:t>Clo</a:t>
            </a:r>
            <a:r>
              <a:rPr spc="-25" dirty="0">
                <a:solidFill>
                  <a:srgbClr val="7F7F7F"/>
                </a:solidFill>
                <a:latin typeface="Arial"/>
                <a:cs typeface="Arial"/>
              </a:rPr>
              <a:t>ud</a:t>
            </a:r>
            <a:endParaRPr>
              <a:latin typeface="Arial"/>
              <a:cs typeface="Arial"/>
            </a:endParaRPr>
          </a:p>
        </p:txBody>
      </p:sp>
      <p:sp>
        <p:nvSpPr>
          <p:cNvPr id="27" name="object 27"/>
          <p:cNvSpPr txBox="1"/>
          <p:nvPr/>
        </p:nvSpPr>
        <p:spPr>
          <a:xfrm rot="1140000">
            <a:off x="9367705" y="4492421"/>
            <a:ext cx="1132653" cy="228600"/>
          </a:xfrm>
          <a:prstGeom prst="rect">
            <a:avLst/>
          </a:prstGeom>
        </p:spPr>
        <p:txBody>
          <a:bodyPr vert="horz" wrap="square" lIns="0" tIns="0" rIns="0" bIns="0" rtlCol="0">
            <a:spAutoFit/>
          </a:bodyPr>
          <a:lstStyle/>
          <a:p>
            <a:pPr>
              <a:lnSpc>
                <a:spcPts val="1800"/>
              </a:lnSpc>
            </a:pPr>
            <a:r>
              <a:rPr sz="2700" spc="-44" baseline="3086" dirty="0">
                <a:solidFill>
                  <a:srgbClr val="7F7F7F"/>
                </a:solidFill>
                <a:latin typeface="Arial"/>
                <a:cs typeface="Arial"/>
              </a:rPr>
              <a:t>Com</a:t>
            </a:r>
            <a:r>
              <a:rPr sz="2700" spc="-44" baseline="1543" dirty="0">
                <a:solidFill>
                  <a:srgbClr val="7F7F7F"/>
                </a:solidFill>
                <a:latin typeface="Arial"/>
                <a:cs typeface="Arial"/>
              </a:rPr>
              <a:t>put</a:t>
            </a:r>
            <a:r>
              <a:rPr spc="-30" dirty="0">
                <a:solidFill>
                  <a:srgbClr val="7F7F7F"/>
                </a:solidFill>
                <a:latin typeface="Arial"/>
                <a:cs typeface="Arial"/>
              </a:rPr>
              <a:t>ing</a:t>
            </a:r>
            <a:endParaRPr>
              <a:latin typeface="Arial"/>
              <a:cs typeface="Arial"/>
            </a:endParaRPr>
          </a:p>
        </p:txBody>
      </p:sp>
      <p:sp>
        <p:nvSpPr>
          <p:cNvPr id="28" name="object 28"/>
          <p:cNvSpPr txBox="1"/>
          <p:nvPr/>
        </p:nvSpPr>
        <p:spPr>
          <a:xfrm rot="1140000">
            <a:off x="8178455" y="4593709"/>
            <a:ext cx="1032728" cy="228600"/>
          </a:xfrm>
          <a:prstGeom prst="rect">
            <a:avLst/>
          </a:prstGeom>
        </p:spPr>
        <p:txBody>
          <a:bodyPr vert="horz" wrap="square" lIns="0" tIns="0" rIns="0" bIns="0" rtlCol="0">
            <a:spAutoFit/>
          </a:bodyPr>
          <a:lstStyle/>
          <a:p>
            <a:pPr>
              <a:lnSpc>
                <a:spcPts val="1800"/>
              </a:lnSpc>
            </a:pPr>
            <a:r>
              <a:rPr sz="2700" spc="-44" baseline="3086" dirty="0">
                <a:solidFill>
                  <a:srgbClr val="00CC9A"/>
                </a:solidFill>
                <a:latin typeface="Arial"/>
                <a:cs typeface="Arial"/>
              </a:rPr>
              <a:t>Pe</a:t>
            </a:r>
            <a:r>
              <a:rPr sz="2700" spc="-44" baseline="1543" dirty="0">
                <a:solidFill>
                  <a:srgbClr val="00CC9A"/>
                </a:solidFill>
                <a:latin typeface="Arial"/>
                <a:cs typeface="Arial"/>
              </a:rPr>
              <a:t>rvas</a:t>
            </a:r>
            <a:r>
              <a:rPr spc="-30" dirty="0">
                <a:solidFill>
                  <a:srgbClr val="00CC9A"/>
                </a:solidFill>
                <a:latin typeface="Arial"/>
                <a:cs typeface="Arial"/>
              </a:rPr>
              <a:t>ive</a:t>
            </a:r>
            <a:endParaRPr>
              <a:latin typeface="Arial"/>
              <a:cs typeface="Arial"/>
            </a:endParaRPr>
          </a:p>
        </p:txBody>
      </p:sp>
      <p:sp>
        <p:nvSpPr>
          <p:cNvPr id="29" name="object 29"/>
          <p:cNvSpPr txBox="1"/>
          <p:nvPr/>
        </p:nvSpPr>
        <p:spPr>
          <a:xfrm rot="1140000">
            <a:off x="8035722" y="4851798"/>
            <a:ext cx="1132653" cy="228600"/>
          </a:xfrm>
          <a:prstGeom prst="rect">
            <a:avLst/>
          </a:prstGeom>
        </p:spPr>
        <p:txBody>
          <a:bodyPr vert="horz" wrap="square" lIns="0" tIns="0" rIns="0" bIns="0" rtlCol="0">
            <a:spAutoFit/>
          </a:bodyPr>
          <a:lstStyle/>
          <a:p>
            <a:pPr>
              <a:lnSpc>
                <a:spcPts val="1800"/>
              </a:lnSpc>
            </a:pPr>
            <a:r>
              <a:rPr sz="2700" spc="-44" baseline="3086" dirty="0">
                <a:solidFill>
                  <a:srgbClr val="00CC9A"/>
                </a:solidFill>
                <a:latin typeface="Arial"/>
                <a:cs typeface="Arial"/>
              </a:rPr>
              <a:t>Com</a:t>
            </a:r>
            <a:r>
              <a:rPr sz="2700" spc="-44" baseline="1543" dirty="0">
                <a:solidFill>
                  <a:srgbClr val="00CC9A"/>
                </a:solidFill>
                <a:latin typeface="Arial"/>
                <a:cs typeface="Arial"/>
              </a:rPr>
              <a:t>put</a:t>
            </a:r>
            <a:r>
              <a:rPr spc="-30" dirty="0">
                <a:solidFill>
                  <a:srgbClr val="00CC9A"/>
                </a:solidFill>
                <a:latin typeface="Arial"/>
                <a:cs typeface="Arial"/>
              </a:rPr>
              <a:t>ing</a:t>
            </a:r>
            <a:endParaRPr>
              <a:latin typeface="Arial"/>
              <a:cs typeface="Arial"/>
            </a:endParaRPr>
          </a:p>
        </p:txBody>
      </p:sp>
      <p:sp>
        <p:nvSpPr>
          <p:cNvPr id="30" name="object 30"/>
          <p:cNvSpPr txBox="1"/>
          <p:nvPr/>
        </p:nvSpPr>
        <p:spPr>
          <a:xfrm rot="1140000">
            <a:off x="9419822" y="5745810"/>
            <a:ext cx="715070" cy="228600"/>
          </a:xfrm>
          <a:prstGeom prst="rect">
            <a:avLst/>
          </a:prstGeom>
        </p:spPr>
        <p:txBody>
          <a:bodyPr vert="horz" wrap="square" lIns="0" tIns="0" rIns="0" bIns="0" rtlCol="0">
            <a:spAutoFit/>
          </a:bodyPr>
          <a:lstStyle/>
          <a:p>
            <a:pPr>
              <a:lnSpc>
                <a:spcPts val="1800"/>
              </a:lnSpc>
            </a:pPr>
            <a:r>
              <a:rPr sz="2700" spc="-37" baseline="1543" dirty="0">
                <a:solidFill>
                  <a:srgbClr val="9A6533"/>
                </a:solidFill>
                <a:latin typeface="Arial"/>
                <a:cs typeface="Arial"/>
              </a:rPr>
              <a:t>Mob</a:t>
            </a:r>
            <a:r>
              <a:rPr spc="-25" dirty="0">
                <a:solidFill>
                  <a:srgbClr val="9A6533"/>
                </a:solidFill>
                <a:latin typeface="Arial"/>
                <a:cs typeface="Arial"/>
              </a:rPr>
              <a:t>ile</a:t>
            </a:r>
            <a:endParaRPr>
              <a:latin typeface="Arial"/>
              <a:cs typeface="Arial"/>
            </a:endParaRPr>
          </a:p>
        </p:txBody>
      </p:sp>
      <p:sp>
        <p:nvSpPr>
          <p:cNvPr id="31" name="object 31"/>
          <p:cNvSpPr txBox="1"/>
          <p:nvPr/>
        </p:nvSpPr>
        <p:spPr>
          <a:xfrm rot="1140000">
            <a:off x="9117238" y="6004019"/>
            <a:ext cx="1132653" cy="228600"/>
          </a:xfrm>
          <a:prstGeom prst="rect">
            <a:avLst/>
          </a:prstGeom>
        </p:spPr>
        <p:txBody>
          <a:bodyPr vert="horz" wrap="square" lIns="0" tIns="0" rIns="0" bIns="0" rtlCol="0">
            <a:spAutoFit/>
          </a:bodyPr>
          <a:lstStyle/>
          <a:p>
            <a:pPr>
              <a:lnSpc>
                <a:spcPts val="1800"/>
              </a:lnSpc>
            </a:pPr>
            <a:r>
              <a:rPr sz="2700" spc="-44" baseline="3086" dirty="0">
                <a:solidFill>
                  <a:srgbClr val="9A6533"/>
                </a:solidFill>
                <a:latin typeface="Arial"/>
                <a:cs typeface="Arial"/>
              </a:rPr>
              <a:t>Com</a:t>
            </a:r>
            <a:r>
              <a:rPr sz="2700" spc="-44" baseline="1543" dirty="0">
                <a:solidFill>
                  <a:srgbClr val="9A6533"/>
                </a:solidFill>
                <a:latin typeface="Arial"/>
                <a:cs typeface="Arial"/>
              </a:rPr>
              <a:t>put</a:t>
            </a:r>
            <a:r>
              <a:rPr spc="-30" dirty="0">
                <a:solidFill>
                  <a:srgbClr val="9A6533"/>
                </a:solidFill>
                <a:latin typeface="Arial"/>
                <a:cs typeface="Arial"/>
              </a:rPr>
              <a:t>ing</a:t>
            </a:r>
            <a:endParaRPr>
              <a:latin typeface="Arial"/>
              <a:cs typeface="Arial"/>
            </a:endParaRPr>
          </a:p>
        </p:txBody>
      </p:sp>
      <p:sp>
        <p:nvSpPr>
          <p:cNvPr id="32" name="object 32"/>
          <p:cNvSpPr txBox="1"/>
          <p:nvPr/>
        </p:nvSpPr>
        <p:spPr>
          <a:xfrm rot="19860000">
            <a:off x="2848067" y="4680707"/>
            <a:ext cx="1106545" cy="228600"/>
          </a:xfrm>
          <a:prstGeom prst="rect">
            <a:avLst/>
          </a:prstGeom>
        </p:spPr>
        <p:txBody>
          <a:bodyPr vert="horz" wrap="square" lIns="0" tIns="0" rIns="0" bIns="0" rtlCol="0">
            <a:spAutoFit/>
          </a:bodyPr>
          <a:lstStyle/>
          <a:p>
            <a:pPr>
              <a:lnSpc>
                <a:spcPts val="1800"/>
              </a:lnSpc>
            </a:pPr>
            <a:r>
              <a:rPr spc="-30" dirty="0">
                <a:solidFill>
                  <a:srgbClr val="00CC9A"/>
                </a:solidFill>
                <a:latin typeface="Arial"/>
                <a:cs typeface="Arial"/>
              </a:rPr>
              <a:t>Ub</a:t>
            </a:r>
            <a:r>
              <a:rPr sz="2700" spc="-44" baseline="1543" dirty="0">
                <a:solidFill>
                  <a:srgbClr val="00CC9A"/>
                </a:solidFill>
                <a:latin typeface="Arial"/>
                <a:cs typeface="Arial"/>
              </a:rPr>
              <a:t>iquit</a:t>
            </a:r>
            <a:r>
              <a:rPr sz="2700" spc="-44" baseline="3086" dirty="0">
                <a:solidFill>
                  <a:srgbClr val="00CC9A"/>
                </a:solidFill>
                <a:latin typeface="Arial"/>
                <a:cs typeface="Arial"/>
              </a:rPr>
              <a:t>ous</a:t>
            </a:r>
            <a:endParaRPr sz="2700" baseline="3086">
              <a:latin typeface="Arial"/>
              <a:cs typeface="Arial"/>
            </a:endParaRPr>
          </a:p>
        </p:txBody>
      </p:sp>
      <p:sp>
        <p:nvSpPr>
          <p:cNvPr id="33" name="object 33"/>
          <p:cNvSpPr txBox="1"/>
          <p:nvPr/>
        </p:nvSpPr>
        <p:spPr>
          <a:xfrm rot="19860000">
            <a:off x="2971389" y="4918343"/>
            <a:ext cx="1132031" cy="228600"/>
          </a:xfrm>
          <a:prstGeom prst="rect">
            <a:avLst/>
          </a:prstGeom>
        </p:spPr>
        <p:txBody>
          <a:bodyPr vert="horz" wrap="square" lIns="0" tIns="0" rIns="0" bIns="0" rtlCol="0">
            <a:spAutoFit/>
          </a:bodyPr>
          <a:lstStyle/>
          <a:p>
            <a:pPr>
              <a:lnSpc>
                <a:spcPts val="1800"/>
              </a:lnSpc>
            </a:pPr>
            <a:r>
              <a:rPr spc="-30" dirty="0">
                <a:solidFill>
                  <a:srgbClr val="00CC9A"/>
                </a:solidFill>
                <a:latin typeface="Arial"/>
                <a:cs typeface="Arial"/>
              </a:rPr>
              <a:t>Co</a:t>
            </a:r>
            <a:r>
              <a:rPr sz="2700" spc="-44" baseline="1543" dirty="0">
                <a:solidFill>
                  <a:srgbClr val="00CC9A"/>
                </a:solidFill>
                <a:latin typeface="Arial"/>
                <a:cs typeface="Arial"/>
              </a:rPr>
              <a:t>mpu</a:t>
            </a:r>
            <a:r>
              <a:rPr sz="2700" spc="-44" baseline="3086" dirty="0">
                <a:solidFill>
                  <a:srgbClr val="00CC9A"/>
                </a:solidFill>
                <a:latin typeface="Arial"/>
                <a:cs typeface="Arial"/>
              </a:rPr>
              <a:t>ting</a:t>
            </a:r>
            <a:endParaRPr sz="2700" baseline="3086">
              <a:latin typeface="Arial"/>
              <a:cs typeface="Arial"/>
            </a:endParaRPr>
          </a:p>
        </p:txBody>
      </p:sp>
      <p:sp>
        <p:nvSpPr>
          <p:cNvPr id="45" name="object 7">
            <a:extLst>
              <a:ext uri="{FF2B5EF4-FFF2-40B4-BE49-F238E27FC236}">
                <a16:creationId xmlns:a16="http://schemas.microsoft.com/office/drawing/2014/main" id="{D18A687F-0461-9D4A-8244-C3B791188E94}"/>
              </a:ext>
            </a:extLst>
          </p:cNvPr>
          <p:cNvSpPr txBox="1">
            <a:spLocks/>
          </p:cNvSpPr>
          <p:nvPr/>
        </p:nvSpPr>
        <p:spPr>
          <a:xfrm>
            <a:off x="573505" y="343887"/>
            <a:ext cx="10515600" cy="62222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What Computing Paradigms Are There?</a:t>
            </a:r>
            <a:endParaRPr lang="en-US" dirty="0"/>
          </a:p>
        </p:txBody>
      </p:sp>
    </p:spTree>
    <p:extLst>
      <p:ext uri="{BB962C8B-B14F-4D97-AF65-F5344CB8AC3E}">
        <p14:creationId xmlns:p14="http://schemas.microsoft.com/office/powerpoint/2010/main" val="11469540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A1BB5-EA2E-AF4F-AF23-B83C98B5AFFF}"/>
              </a:ext>
            </a:extLst>
          </p:cNvPr>
          <p:cNvSpPr>
            <a:spLocks noGrp="1"/>
          </p:cNvSpPr>
          <p:nvPr>
            <p:ph type="title"/>
          </p:nvPr>
        </p:nvSpPr>
        <p:spPr/>
        <p:txBody>
          <a:bodyPr/>
          <a:lstStyle/>
          <a:p>
            <a:r>
              <a:rPr lang="en-US" dirty="0"/>
              <a:t>Basic Concepts and Terminology (3/4): </a:t>
            </a:r>
            <a:br>
              <a:rPr lang="en-US" dirty="0"/>
            </a:br>
            <a:r>
              <a:rPr lang="en-US" dirty="0"/>
              <a:t>Cloud Service</a:t>
            </a:r>
          </a:p>
        </p:txBody>
      </p:sp>
      <p:sp>
        <p:nvSpPr>
          <p:cNvPr id="3" name="Content Placeholder 2">
            <a:extLst>
              <a:ext uri="{FF2B5EF4-FFF2-40B4-BE49-F238E27FC236}">
                <a16:creationId xmlns:a16="http://schemas.microsoft.com/office/drawing/2014/main" id="{D7DF4EC6-6473-E84D-A6E0-F32AE40D8AA8}"/>
              </a:ext>
            </a:extLst>
          </p:cNvPr>
          <p:cNvSpPr>
            <a:spLocks noGrp="1"/>
          </p:cNvSpPr>
          <p:nvPr>
            <p:ph idx="1"/>
          </p:nvPr>
        </p:nvSpPr>
        <p:spPr>
          <a:xfrm>
            <a:off x="838200" y="1825625"/>
            <a:ext cx="10515600" cy="1196544"/>
          </a:xfrm>
        </p:spPr>
        <p:txBody>
          <a:bodyPr/>
          <a:lstStyle/>
          <a:p>
            <a:pPr marL="0" indent="0">
              <a:buNone/>
            </a:pPr>
            <a:r>
              <a:rPr lang="en-US" b="1" dirty="0">
                <a:solidFill>
                  <a:srgbClr val="FF0000"/>
                </a:solidFill>
              </a:rPr>
              <a:t>6. Cloud Service: </a:t>
            </a:r>
            <a:r>
              <a:rPr lang="en-US" dirty="0"/>
              <a:t>any IT resource that is made remotely accessible via a cloud.</a:t>
            </a:r>
          </a:p>
        </p:txBody>
      </p:sp>
      <p:sp>
        <p:nvSpPr>
          <p:cNvPr id="4" name="Slide Number Placeholder 3">
            <a:extLst>
              <a:ext uri="{FF2B5EF4-FFF2-40B4-BE49-F238E27FC236}">
                <a16:creationId xmlns:a16="http://schemas.microsoft.com/office/drawing/2014/main" id="{6E68798A-C739-3846-9A45-515067240ACB}"/>
              </a:ext>
            </a:extLst>
          </p:cNvPr>
          <p:cNvSpPr>
            <a:spLocks noGrp="1"/>
          </p:cNvSpPr>
          <p:nvPr>
            <p:ph type="sldNum" sz="quarter" idx="12"/>
          </p:nvPr>
        </p:nvSpPr>
        <p:spPr/>
        <p:txBody>
          <a:bodyPr/>
          <a:lstStyle/>
          <a:p>
            <a:fld id="{B6A95138-A96E-2F42-A959-2EFD44FE4AB7}" type="slidenum">
              <a:rPr lang="en-US" smtClean="0"/>
              <a:pPr/>
              <a:t>80</a:t>
            </a:fld>
            <a:endParaRPr lang="en-US" dirty="0"/>
          </a:p>
        </p:txBody>
      </p:sp>
      <p:pic>
        <p:nvPicPr>
          <p:cNvPr id="5" name="Picture 4">
            <a:extLst>
              <a:ext uri="{FF2B5EF4-FFF2-40B4-BE49-F238E27FC236}">
                <a16:creationId xmlns:a16="http://schemas.microsoft.com/office/drawing/2014/main" id="{DF5D4893-3495-9F47-A9D0-EC8460894CEB}"/>
              </a:ext>
            </a:extLst>
          </p:cNvPr>
          <p:cNvPicPr>
            <a:picLocks noChangeAspect="1"/>
          </p:cNvPicPr>
          <p:nvPr/>
        </p:nvPicPr>
        <p:blipFill>
          <a:blip r:embed="rId3"/>
          <a:stretch>
            <a:fillRect/>
          </a:stretch>
        </p:blipFill>
        <p:spPr>
          <a:xfrm>
            <a:off x="960895" y="3022169"/>
            <a:ext cx="8834033" cy="3334181"/>
          </a:xfrm>
          <a:prstGeom prst="rect">
            <a:avLst/>
          </a:prstGeom>
        </p:spPr>
      </p:pic>
    </p:spTree>
    <p:extLst>
      <p:ext uri="{BB962C8B-B14F-4D97-AF65-F5344CB8AC3E}">
        <p14:creationId xmlns:p14="http://schemas.microsoft.com/office/powerpoint/2010/main" val="20779342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66D88-8BA4-F645-8F9F-68F5D98C8A59}"/>
              </a:ext>
            </a:extLst>
          </p:cNvPr>
          <p:cNvSpPr>
            <a:spLocks noGrp="1"/>
          </p:cNvSpPr>
          <p:nvPr>
            <p:ph type="title"/>
          </p:nvPr>
        </p:nvSpPr>
        <p:spPr/>
        <p:txBody>
          <a:bodyPr/>
          <a:lstStyle/>
          <a:p>
            <a:r>
              <a:rPr lang="en-US" dirty="0"/>
              <a:t>Basic Concepts and Terminology (4/4):</a:t>
            </a:r>
            <a:br>
              <a:rPr lang="en-US" dirty="0"/>
            </a:br>
            <a:r>
              <a:rPr lang="en-US" dirty="0"/>
              <a:t>Service-Level Agreement (SLA)</a:t>
            </a:r>
          </a:p>
        </p:txBody>
      </p:sp>
      <p:sp>
        <p:nvSpPr>
          <p:cNvPr id="3" name="Content Placeholder 2">
            <a:extLst>
              <a:ext uri="{FF2B5EF4-FFF2-40B4-BE49-F238E27FC236}">
                <a16:creationId xmlns:a16="http://schemas.microsoft.com/office/drawing/2014/main" id="{F84BD895-C788-5B43-8DBF-8798E4F22722}"/>
              </a:ext>
            </a:extLst>
          </p:cNvPr>
          <p:cNvSpPr>
            <a:spLocks noGrp="1"/>
          </p:cNvSpPr>
          <p:nvPr>
            <p:ph idx="1"/>
          </p:nvPr>
        </p:nvSpPr>
        <p:spPr/>
        <p:txBody>
          <a:bodyPr/>
          <a:lstStyle/>
          <a:p>
            <a:pPr marL="0" indent="0">
              <a:lnSpc>
                <a:spcPct val="100000"/>
              </a:lnSpc>
              <a:buNone/>
            </a:pPr>
            <a:r>
              <a:rPr lang="en-US" b="1" dirty="0">
                <a:solidFill>
                  <a:srgbClr val="FF0000"/>
                </a:solidFill>
              </a:rPr>
              <a:t>7. Service-Level Agreement (SLA) </a:t>
            </a:r>
            <a:r>
              <a:rPr lang="en-US" dirty="0"/>
              <a:t>is the human-readable part of a service contract between a cloud provider and cloud consumer that describes </a:t>
            </a:r>
          </a:p>
          <a:p>
            <a:pPr lvl="1">
              <a:lnSpc>
                <a:spcPct val="100000"/>
              </a:lnSpc>
            </a:pPr>
            <a:r>
              <a:rPr lang="en-US" dirty="0"/>
              <a:t>Quality of Service (QoS) features</a:t>
            </a:r>
          </a:p>
          <a:p>
            <a:pPr lvl="1">
              <a:lnSpc>
                <a:spcPct val="100000"/>
              </a:lnSpc>
            </a:pPr>
            <a:r>
              <a:rPr lang="en-US" dirty="0"/>
              <a:t>behaviors</a:t>
            </a:r>
          </a:p>
          <a:p>
            <a:pPr lvl="1">
              <a:lnSpc>
                <a:spcPct val="100000"/>
              </a:lnSpc>
            </a:pPr>
            <a:r>
              <a:rPr lang="en-US" dirty="0"/>
              <a:t>limitations of a cloud-based service or other provisions.</a:t>
            </a:r>
          </a:p>
          <a:p>
            <a:pPr lvl="1">
              <a:lnSpc>
                <a:spcPct val="100000"/>
              </a:lnSpc>
            </a:pPr>
            <a:endParaRPr lang="en-US" dirty="0"/>
          </a:p>
          <a:p>
            <a:pPr>
              <a:lnSpc>
                <a:spcPct val="100000"/>
              </a:lnSpc>
            </a:pPr>
            <a:r>
              <a:rPr lang="en-US" dirty="0"/>
              <a:t>Since the implementation of a service is hidden from the cloud consumer, an SLA becomes a critical specification. </a:t>
            </a:r>
          </a:p>
          <a:p>
            <a:endParaRPr lang="en-US" dirty="0"/>
          </a:p>
          <a:p>
            <a:pPr lvl="1"/>
            <a:endParaRPr lang="en-US" dirty="0"/>
          </a:p>
          <a:p>
            <a:endParaRPr lang="en-US" dirty="0"/>
          </a:p>
        </p:txBody>
      </p:sp>
      <p:sp>
        <p:nvSpPr>
          <p:cNvPr id="4" name="Slide Number Placeholder 3">
            <a:extLst>
              <a:ext uri="{FF2B5EF4-FFF2-40B4-BE49-F238E27FC236}">
                <a16:creationId xmlns:a16="http://schemas.microsoft.com/office/drawing/2014/main" id="{39FF0B83-22E8-934D-AA09-267209B2E8AE}"/>
              </a:ext>
            </a:extLst>
          </p:cNvPr>
          <p:cNvSpPr>
            <a:spLocks noGrp="1"/>
          </p:cNvSpPr>
          <p:nvPr>
            <p:ph type="sldNum" sz="quarter" idx="12"/>
          </p:nvPr>
        </p:nvSpPr>
        <p:spPr/>
        <p:txBody>
          <a:bodyPr/>
          <a:lstStyle/>
          <a:p>
            <a:fld id="{B6A95138-A96E-2F42-A959-2EFD44FE4AB7}" type="slidenum">
              <a:rPr lang="en-US" smtClean="0"/>
              <a:pPr/>
              <a:t>81</a:t>
            </a:fld>
            <a:endParaRPr lang="en-US" dirty="0"/>
          </a:p>
        </p:txBody>
      </p:sp>
    </p:spTree>
    <p:extLst>
      <p:ext uri="{BB962C8B-B14F-4D97-AF65-F5344CB8AC3E}">
        <p14:creationId xmlns:p14="http://schemas.microsoft.com/office/powerpoint/2010/main" val="748606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NIST Cloud Computing Reference Architecture</a:t>
            </a:r>
          </a:p>
        </p:txBody>
      </p:sp>
      <p:pic>
        <p:nvPicPr>
          <p:cNvPr id="4" name="Content Placeholder 3"/>
          <p:cNvPicPr>
            <a:picLocks noGrp="1" noChangeAspect="1"/>
          </p:cNvPicPr>
          <p:nvPr>
            <p:ph idx="1"/>
          </p:nvPr>
        </p:nvPicPr>
        <p:blipFill>
          <a:blip r:embed="rId3"/>
          <a:stretch>
            <a:fillRect/>
          </a:stretch>
        </p:blipFill>
        <p:spPr>
          <a:xfrm>
            <a:off x="1349115" y="1841390"/>
            <a:ext cx="9488774" cy="4514959"/>
          </a:xfrm>
          <a:prstGeom prst="rect">
            <a:avLst/>
          </a:prstGeom>
        </p:spPr>
      </p:pic>
      <p:sp>
        <p:nvSpPr>
          <p:cNvPr id="3" name="Slide Number Placeholder 2">
            <a:extLst>
              <a:ext uri="{FF2B5EF4-FFF2-40B4-BE49-F238E27FC236}">
                <a16:creationId xmlns:a16="http://schemas.microsoft.com/office/drawing/2014/main" id="{70168543-CCC6-6844-B2BE-1A6EA04B886C}"/>
              </a:ext>
            </a:extLst>
          </p:cNvPr>
          <p:cNvSpPr>
            <a:spLocks noGrp="1"/>
          </p:cNvSpPr>
          <p:nvPr>
            <p:ph type="sldNum" sz="quarter" idx="12"/>
          </p:nvPr>
        </p:nvSpPr>
        <p:spPr/>
        <p:txBody>
          <a:bodyPr/>
          <a:lstStyle/>
          <a:p>
            <a:fld id="{B6A95138-A96E-2F42-A959-2EFD44FE4AB7}" type="slidenum">
              <a:rPr lang="en-US" smtClean="0"/>
              <a:pPr/>
              <a:t>82</a:t>
            </a:fld>
            <a:endParaRPr lang="en-US" dirty="0"/>
          </a:p>
        </p:txBody>
      </p:sp>
    </p:spTree>
    <p:extLst>
      <p:ext uri="{BB962C8B-B14F-4D97-AF65-F5344CB8AC3E}">
        <p14:creationId xmlns:p14="http://schemas.microsoft.com/office/powerpoint/2010/main" val="38095477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92832" y="365125"/>
            <a:ext cx="11799167" cy="6338788"/>
          </a:xfrm>
          <a:prstGeom prst="rect">
            <a:avLst/>
          </a:prstGeom>
        </p:spPr>
      </p:pic>
      <p:sp>
        <p:nvSpPr>
          <p:cNvPr id="5" name="Slide Number Placeholder 4">
            <a:extLst>
              <a:ext uri="{FF2B5EF4-FFF2-40B4-BE49-F238E27FC236}">
                <a16:creationId xmlns:a16="http://schemas.microsoft.com/office/drawing/2014/main" id="{D620DAA5-3000-E941-B811-3992C36DACBE}"/>
              </a:ext>
            </a:extLst>
          </p:cNvPr>
          <p:cNvSpPr>
            <a:spLocks noGrp="1"/>
          </p:cNvSpPr>
          <p:nvPr>
            <p:ph type="sldNum" sz="quarter" idx="12"/>
          </p:nvPr>
        </p:nvSpPr>
        <p:spPr/>
        <p:txBody>
          <a:bodyPr/>
          <a:lstStyle/>
          <a:p>
            <a:fld id="{B6A95138-A96E-2F42-A959-2EFD44FE4AB7}" type="slidenum">
              <a:rPr lang="en-US" smtClean="0"/>
              <a:pPr/>
              <a:t>83</a:t>
            </a:fld>
            <a:endParaRPr lang="en-US" dirty="0"/>
          </a:p>
        </p:txBody>
      </p:sp>
    </p:spTree>
    <p:extLst>
      <p:ext uri="{BB962C8B-B14F-4D97-AF65-F5344CB8AC3E}">
        <p14:creationId xmlns:p14="http://schemas.microsoft.com/office/powerpoint/2010/main" val="11821075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Cloud Computing Services</a:t>
            </a:r>
          </a:p>
        </p:txBody>
      </p:sp>
      <p:pic>
        <p:nvPicPr>
          <p:cNvPr id="4" name="Content Placeholder 3"/>
          <p:cNvPicPr>
            <a:picLocks noGrp="1" noChangeAspect="1"/>
          </p:cNvPicPr>
          <p:nvPr>
            <p:ph idx="1"/>
          </p:nvPr>
        </p:nvPicPr>
        <p:blipFill>
          <a:blip r:embed="rId3"/>
          <a:stretch>
            <a:fillRect/>
          </a:stretch>
        </p:blipFill>
        <p:spPr>
          <a:xfrm>
            <a:off x="1221386" y="1690688"/>
            <a:ext cx="9706444" cy="4486473"/>
          </a:xfrm>
          <a:prstGeom prst="rect">
            <a:avLst/>
          </a:prstGeom>
        </p:spPr>
      </p:pic>
      <p:sp>
        <p:nvSpPr>
          <p:cNvPr id="3" name="Slide Number Placeholder 2">
            <a:extLst>
              <a:ext uri="{FF2B5EF4-FFF2-40B4-BE49-F238E27FC236}">
                <a16:creationId xmlns:a16="http://schemas.microsoft.com/office/drawing/2014/main" id="{E42B02F8-8709-9A4C-82F9-2B66109F2D4F}"/>
              </a:ext>
            </a:extLst>
          </p:cNvPr>
          <p:cNvSpPr>
            <a:spLocks noGrp="1"/>
          </p:cNvSpPr>
          <p:nvPr>
            <p:ph type="sldNum" sz="quarter" idx="12"/>
          </p:nvPr>
        </p:nvSpPr>
        <p:spPr/>
        <p:txBody>
          <a:bodyPr/>
          <a:lstStyle/>
          <a:p>
            <a:fld id="{B6A95138-A96E-2F42-A959-2EFD44FE4AB7}" type="slidenum">
              <a:rPr lang="en-US" smtClean="0"/>
              <a:pPr/>
              <a:t>84</a:t>
            </a:fld>
            <a:endParaRPr lang="en-US" dirty="0"/>
          </a:p>
        </p:txBody>
      </p:sp>
    </p:spTree>
    <p:extLst>
      <p:ext uri="{BB962C8B-B14F-4D97-AF65-F5344CB8AC3E}">
        <p14:creationId xmlns:p14="http://schemas.microsoft.com/office/powerpoint/2010/main" val="10633644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76A2A-618A-8448-BB57-8957A7F6E2B9}"/>
              </a:ext>
            </a:extLst>
          </p:cNvPr>
          <p:cNvSpPr>
            <a:spLocks noGrp="1"/>
          </p:cNvSpPr>
          <p:nvPr>
            <p:ph type="title"/>
          </p:nvPr>
        </p:nvSpPr>
        <p:spPr/>
        <p:txBody>
          <a:bodyPr/>
          <a:lstStyle/>
          <a:p>
            <a:r>
              <a:rPr lang="en-US" dirty="0"/>
              <a:t>Goals and Benefits of Cloud Computing</a:t>
            </a:r>
          </a:p>
        </p:txBody>
      </p:sp>
      <p:sp>
        <p:nvSpPr>
          <p:cNvPr id="3" name="Content Placeholder 2">
            <a:extLst>
              <a:ext uri="{FF2B5EF4-FFF2-40B4-BE49-F238E27FC236}">
                <a16:creationId xmlns:a16="http://schemas.microsoft.com/office/drawing/2014/main" id="{E9D7C9DD-91F7-874E-A7A5-A0AF6FB07D49}"/>
              </a:ext>
            </a:extLst>
          </p:cNvPr>
          <p:cNvSpPr>
            <a:spLocks noGrp="1"/>
          </p:cNvSpPr>
          <p:nvPr>
            <p:ph idx="1"/>
          </p:nvPr>
        </p:nvSpPr>
        <p:spPr>
          <a:xfrm>
            <a:off x="838200" y="1825625"/>
            <a:ext cx="10515600" cy="4667250"/>
          </a:xfrm>
        </p:spPr>
        <p:txBody>
          <a:bodyPr/>
          <a:lstStyle/>
          <a:p>
            <a:pPr>
              <a:lnSpc>
                <a:spcPct val="100000"/>
              </a:lnSpc>
            </a:pPr>
            <a:r>
              <a:rPr lang="en-US" sz="2400" b="1" dirty="0"/>
              <a:t>Reduced Investments and Proportional costs</a:t>
            </a:r>
          </a:p>
          <a:p>
            <a:pPr lvl="1">
              <a:lnSpc>
                <a:spcPct val="100000"/>
              </a:lnSpc>
            </a:pPr>
            <a:r>
              <a:rPr lang="en-US" sz="2000" dirty="0"/>
              <a:t>reduction (or elimination) of up-front IT investments, namely hardware and software purchased and ownership costs.</a:t>
            </a:r>
            <a:endParaRPr lang="en-US" dirty="0"/>
          </a:p>
          <a:p>
            <a:pPr>
              <a:lnSpc>
                <a:spcPct val="100000"/>
              </a:lnSpc>
            </a:pPr>
            <a:r>
              <a:rPr lang="en-US" sz="2400" b="1" dirty="0"/>
              <a:t>Increased Scalability</a:t>
            </a:r>
          </a:p>
          <a:p>
            <a:pPr lvl="1">
              <a:lnSpc>
                <a:spcPct val="100000"/>
              </a:lnSpc>
            </a:pPr>
            <a:r>
              <a:rPr lang="en-US" sz="2000" dirty="0"/>
              <a:t>clouds empowers cloud consumers to scale their cloud-based IT resources to accommodate processing fluctuations and peaks automatically or manually.</a:t>
            </a:r>
          </a:p>
          <a:p>
            <a:pPr>
              <a:lnSpc>
                <a:spcPct val="100000"/>
              </a:lnSpc>
            </a:pPr>
            <a:r>
              <a:rPr lang="en-US" sz="2400" b="1" dirty="0"/>
              <a:t>Increased Availability and Reliability</a:t>
            </a:r>
          </a:p>
          <a:p>
            <a:pPr lvl="1">
              <a:lnSpc>
                <a:spcPct val="100000"/>
              </a:lnSpc>
            </a:pPr>
            <a:r>
              <a:rPr lang="en-US" sz="2000" dirty="0"/>
              <a:t>Outages limit the time an IT resource can be “open for business” for its customers, thereby limiting its usage and revenue generating potential.</a:t>
            </a:r>
          </a:p>
          <a:p>
            <a:pPr lvl="1">
              <a:lnSpc>
                <a:spcPct val="100000"/>
              </a:lnSpc>
            </a:pPr>
            <a:r>
              <a:rPr lang="en-US" sz="2000" dirty="0"/>
              <a:t>Although many cloud environments are capable of offering remarkably high levels of availability and reliability, it comes down to the guarantees made in the SLA that typically represent their actual contractual obligations.</a:t>
            </a:r>
          </a:p>
          <a:p>
            <a:pPr lvl="1"/>
            <a:endParaRPr lang="en-US" dirty="0"/>
          </a:p>
          <a:p>
            <a:pPr lvl="1"/>
            <a:endParaRPr lang="en-US" dirty="0"/>
          </a:p>
          <a:p>
            <a:endParaRPr lang="en-US" dirty="0"/>
          </a:p>
        </p:txBody>
      </p:sp>
      <p:sp>
        <p:nvSpPr>
          <p:cNvPr id="4" name="Slide Number Placeholder 3">
            <a:extLst>
              <a:ext uri="{FF2B5EF4-FFF2-40B4-BE49-F238E27FC236}">
                <a16:creationId xmlns:a16="http://schemas.microsoft.com/office/drawing/2014/main" id="{93D97891-87B6-8548-87F3-1CA965EC1B0A}"/>
              </a:ext>
            </a:extLst>
          </p:cNvPr>
          <p:cNvSpPr>
            <a:spLocks noGrp="1"/>
          </p:cNvSpPr>
          <p:nvPr>
            <p:ph type="sldNum" sz="quarter" idx="12"/>
          </p:nvPr>
        </p:nvSpPr>
        <p:spPr/>
        <p:txBody>
          <a:bodyPr/>
          <a:lstStyle/>
          <a:p>
            <a:fld id="{B6A95138-A96E-2F42-A959-2EFD44FE4AB7}" type="slidenum">
              <a:rPr lang="en-US" smtClean="0"/>
              <a:pPr/>
              <a:t>85</a:t>
            </a:fld>
            <a:endParaRPr lang="en-US" dirty="0"/>
          </a:p>
        </p:txBody>
      </p:sp>
    </p:spTree>
    <p:extLst>
      <p:ext uri="{BB962C8B-B14F-4D97-AF65-F5344CB8AC3E}">
        <p14:creationId xmlns:p14="http://schemas.microsoft.com/office/powerpoint/2010/main" val="22577460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133DE-E948-A844-A74A-04526A87F87E}"/>
              </a:ext>
            </a:extLst>
          </p:cNvPr>
          <p:cNvSpPr>
            <a:spLocks noGrp="1"/>
          </p:cNvSpPr>
          <p:nvPr>
            <p:ph type="title"/>
          </p:nvPr>
        </p:nvSpPr>
        <p:spPr/>
        <p:txBody>
          <a:bodyPr/>
          <a:lstStyle/>
          <a:p>
            <a:r>
              <a:rPr lang="en-US" dirty="0"/>
              <a:t>Risks and Challenges of Cloud Computing</a:t>
            </a:r>
          </a:p>
        </p:txBody>
      </p:sp>
      <p:sp>
        <p:nvSpPr>
          <p:cNvPr id="3" name="Content Placeholder 2">
            <a:extLst>
              <a:ext uri="{FF2B5EF4-FFF2-40B4-BE49-F238E27FC236}">
                <a16:creationId xmlns:a16="http://schemas.microsoft.com/office/drawing/2014/main" id="{FB388616-C757-4345-9A63-4F1ED5F5326A}"/>
              </a:ext>
            </a:extLst>
          </p:cNvPr>
          <p:cNvSpPr>
            <a:spLocks noGrp="1"/>
          </p:cNvSpPr>
          <p:nvPr>
            <p:ph idx="1"/>
          </p:nvPr>
        </p:nvSpPr>
        <p:spPr/>
        <p:txBody>
          <a:bodyPr/>
          <a:lstStyle/>
          <a:p>
            <a:r>
              <a:rPr lang="en-US" dirty="0"/>
              <a:t>Increased Security Vulnerabilities</a:t>
            </a:r>
          </a:p>
          <a:p>
            <a:r>
              <a:rPr lang="en-US" dirty="0"/>
              <a:t>Reduced Operational Governance Control</a:t>
            </a:r>
          </a:p>
          <a:p>
            <a:r>
              <a:rPr lang="en-US" dirty="0"/>
              <a:t>Limited portability between cloud providers</a:t>
            </a:r>
          </a:p>
          <a:p>
            <a:r>
              <a:rPr lang="en-US" dirty="0"/>
              <a:t>Multi-regional Compliance and legal issues.</a:t>
            </a:r>
          </a:p>
          <a:p>
            <a:endParaRPr lang="en-US" b="1" dirty="0"/>
          </a:p>
          <a:p>
            <a:endParaRPr lang="en-US" b="1" dirty="0"/>
          </a:p>
          <a:p>
            <a:endParaRPr lang="en-US" dirty="0"/>
          </a:p>
        </p:txBody>
      </p:sp>
      <p:sp>
        <p:nvSpPr>
          <p:cNvPr id="4" name="Slide Number Placeholder 3">
            <a:extLst>
              <a:ext uri="{FF2B5EF4-FFF2-40B4-BE49-F238E27FC236}">
                <a16:creationId xmlns:a16="http://schemas.microsoft.com/office/drawing/2014/main" id="{060E9BC7-F712-3644-9499-AACDFD43269C}"/>
              </a:ext>
            </a:extLst>
          </p:cNvPr>
          <p:cNvSpPr>
            <a:spLocks noGrp="1"/>
          </p:cNvSpPr>
          <p:nvPr>
            <p:ph type="sldNum" sz="quarter" idx="12"/>
          </p:nvPr>
        </p:nvSpPr>
        <p:spPr/>
        <p:txBody>
          <a:bodyPr/>
          <a:lstStyle/>
          <a:p>
            <a:fld id="{B6A95138-A96E-2F42-A959-2EFD44FE4AB7}" type="slidenum">
              <a:rPr lang="en-US" smtClean="0"/>
              <a:pPr/>
              <a:t>86</a:t>
            </a:fld>
            <a:endParaRPr lang="en-US" dirty="0"/>
          </a:p>
        </p:txBody>
      </p:sp>
    </p:spTree>
    <p:extLst>
      <p:ext uri="{BB962C8B-B14F-4D97-AF65-F5344CB8AC3E}">
        <p14:creationId xmlns:p14="http://schemas.microsoft.com/office/powerpoint/2010/main" val="15890089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26E86-3A61-EA4E-A814-A3DEC5838F05}"/>
              </a:ext>
            </a:extLst>
          </p:cNvPr>
          <p:cNvSpPr>
            <a:spLocks noGrp="1"/>
          </p:cNvSpPr>
          <p:nvPr>
            <p:ph type="title"/>
          </p:nvPr>
        </p:nvSpPr>
        <p:spPr/>
        <p:txBody>
          <a:bodyPr/>
          <a:lstStyle/>
          <a:p>
            <a:r>
              <a:rPr lang="en-US" dirty="0"/>
              <a:t>Risks and Challenges of Cloud Computing (1/3)</a:t>
            </a:r>
          </a:p>
        </p:txBody>
      </p:sp>
      <p:sp>
        <p:nvSpPr>
          <p:cNvPr id="3" name="Content Placeholder 2">
            <a:extLst>
              <a:ext uri="{FF2B5EF4-FFF2-40B4-BE49-F238E27FC236}">
                <a16:creationId xmlns:a16="http://schemas.microsoft.com/office/drawing/2014/main" id="{B4BE797D-71CE-224A-81E9-4D01357B5F23}"/>
              </a:ext>
            </a:extLst>
          </p:cNvPr>
          <p:cNvSpPr>
            <a:spLocks noGrp="1"/>
          </p:cNvSpPr>
          <p:nvPr>
            <p:ph idx="1"/>
          </p:nvPr>
        </p:nvSpPr>
        <p:spPr/>
        <p:txBody>
          <a:bodyPr/>
          <a:lstStyle/>
          <a:p>
            <a:r>
              <a:rPr lang="en-US" b="1" dirty="0"/>
              <a:t>Increased Security Vulnerabilities</a:t>
            </a:r>
          </a:p>
          <a:p>
            <a:pPr lvl="1"/>
            <a:r>
              <a:rPr lang="en-US" dirty="0"/>
              <a:t>the remote usage of IT resources requires an expansion of trust boundaries by the cloud consumer to include the external cloud.</a:t>
            </a:r>
          </a:p>
          <a:p>
            <a:pPr lvl="1"/>
            <a:r>
              <a:rPr lang="en-US" dirty="0"/>
              <a:t>The overlapping of trust boundaries and the increased exposure of data can provide malicious cloud consumers (human and automated) with greater opportunities to attack IT resources and steal or damage business data</a:t>
            </a:r>
          </a:p>
          <a:p>
            <a:pPr marL="457200" lvl="1" indent="0">
              <a:buNone/>
            </a:pPr>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03221E33-6AD8-304D-B3BA-2F8635FF71A3}"/>
              </a:ext>
            </a:extLst>
          </p:cNvPr>
          <p:cNvSpPr>
            <a:spLocks noGrp="1"/>
          </p:cNvSpPr>
          <p:nvPr>
            <p:ph type="sldNum" sz="quarter" idx="12"/>
          </p:nvPr>
        </p:nvSpPr>
        <p:spPr/>
        <p:txBody>
          <a:bodyPr/>
          <a:lstStyle/>
          <a:p>
            <a:fld id="{B6A95138-A96E-2F42-A959-2EFD44FE4AB7}" type="slidenum">
              <a:rPr lang="en-US" smtClean="0"/>
              <a:pPr/>
              <a:t>87</a:t>
            </a:fld>
            <a:endParaRPr lang="en-US" dirty="0"/>
          </a:p>
        </p:txBody>
      </p:sp>
      <p:pic>
        <p:nvPicPr>
          <p:cNvPr id="5" name="Picture 4">
            <a:extLst>
              <a:ext uri="{FF2B5EF4-FFF2-40B4-BE49-F238E27FC236}">
                <a16:creationId xmlns:a16="http://schemas.microsoft.com/office/drawing/2014/main" id="{9050FBE6-22AA-A641-BEC0-2F61D5BFF7BA}"/>
              </a:ext>
            </a:extLst>
          </p:cNvPr>
          <p:cNvPicPr>
            <a:picLocks noChangeAspect="1"/>
          </p:cNvPicPr>
          <p:nvPr/>
        </p:nvPicPr>
        <p:blipFill>
          <a:blip r:embed="rId3"/>
          <a:stretch>
            <a:fillRect/>
          </a:stretch>
        </p:blipFill>
        <p:spPr>
          <a:xfrm>
            <a:off x="2665709" y="4181475"/>
            <a:ext cx="5944892" cy="2311400"/>
          </a:xfrm>
          <a:prstGeom prst="rect">
            <a:avLst/>
          </a:prstGeom>
        </p:spPr>
      </p:pic>
    </p:spTree>
    <p:extLst>
      <p:ext uri="{BB962C8B-B14F-4D97-AF65-F5344CB8AC3E}">
        <p14:creationId xmlns:p14="http://schemas.microsoft.com/office/powerpoint/2010/main" val="241546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AC5BD-C575-514A-9B2C-4B1355001441}"/>
              </a:ext>
            </a:extLst>
          </p:cNvPr>
          <p:cNvSpPr>
            <a:spLocks noGrp="1"/>
          </p:cNvSpPr>
          <p:nvPr>
            <p:ph type="title"/>
          </p:nvPr>
        </p:nvSpPr>
        <p:spPr/>
        <p:txBody>
          <a:bodyPr/>
          <a:lstStyle/>
          <a:p>
            <a:r>
              <a:rPr lang="en-US" dirty="0"/>
              <a:t>Risks and Challenges of Cloud Computing (2/3)</a:t>
            </a:r>
          </a:p>
        </p:txBody>
      </p:sp>
      <p:sp>
        <p:nvSpPr>
          <p:cNvPr id="3" name="Content Placeholder 2">
            <a:extLst>
              <a:ext uri="{FF2B5EF4-FFF2-40B4-BE49-F238E27FC236}">
                <a16:creationId xmlns:a16="http://schemas.microsoft.com/office/drawing/2014/main" id="{9279B7F1-B3C0-AD49-96E2-82FE97482AC8}"/>
              </a:ext>
            </a:extLst>
          </p:cNvPr>
          <p:cNvSpPr>
            <a:spLocks noGrp="1"/>
          </p:cNvSpPr>
          <p:nvPr>
            <p:ph idx="1"/>
          </p:nvPr>
        </p:nvSpPr>
        <p:spPr>
          <a:xfrm>
            <a:off x="838200" y="1825625"/>
            <a:ext cx="6430505" cy="4667250"/>
          </a:xfrm>
        </p:spPr>
        <p:txBody>
          <a:bodyPr/>
          <a:lstStyle/>
          <a:p>
            <a:pPr>
              <a:lnSpc>
                <a:spcPct val="100000"/>
              </a:lnSpc>
            </a:pPr>
            <a:r>
              <a:rPr lang="en-US" sz="2400" b="1" dirty="0"/>
              <a:t>Limited portability between cloud providers</a:t>
            </a:r>
          </a:p>
          <a:p>
            <a:pPr lvl="1">
              <a:lnSpc>
                <a:spcPct val="100000"/>
              </a:lnSpc>
            </a:pPr>
            <a:r>
              <a:rPr lang="en-US" sz="2000" dirty="0"/>
              <a:t>Due to a lack of established industry standards within the cloud computing industry, public clouds are commonly proprietary to various extents. </a:t>
            </a:r>
          </a:p>
          <a:p>
            <a:pPr lvl="1">
              <a:lnSpc>
                <a:spcPct val="100000"/>
              </a:lnSpc>
            </a:pPr>
            <a:r>
              <a:rPr lang="en-US" sz="2000" dirty="0"/>
              <a:t>For cloud consumers that have custom-built solutions with dependencies on these proprietary environments, it can be challenging to move from one cloud provider to another.</a:t>
            </a:r>
          </a:p>
          <a:p>
            <a:pPr lvl="1"/>
            <a:endParaRPr lang="en-US" b="1" dirty="0"/>
          </a:p>
          <a:p>
            <a:endParaRPr lang="en-US" dirty="0"/>
          </a:p>
        </p:txBody>
      </p:sp>
      <p:sp>
        <p:nvSpPr>
          <p:cNvPr id="4" name="Slide Number Placeholder 3">
            <a:extLst>
              <a:ext uri="{FF2B5EF4-FFF2-40B4-BE49-F238E27FC236}">
                <a16:creationId xmlns:a16="http://schemas.microsoft.com/office/drawing/2014/main" id="{906FAC96-488B-8544-8821-53C1B9FD1171}"/>
              </a:ext>
            </a:extLst>
          </p:cNvPr>
          <p:cNvSpPr>
            <a:spLocks noGrp="1"/>
          </p:cNvSpPr>
          <p:nvPr>
            <p:ph type="sldNum" sz="quarter" idx="12"/>
          </p:nvPr>
        </p:nvSpPr>
        <p:spPr/>
        <p:txBody>
          <a:bodyPr/>
          <a:lstStyle/>
          <a:p>
            <a:fld id="{B6A95138-A96E-2F42-A959-2EFD44FE4AB7}" type="slidenum">
              <a:rPr lang="en-US" smtClean="0"/>
              <a:pPr/>
              <a:t>88</a:t>
            </a:fld>
            <a:endParaRPr lang="en-US" dirty="0"/>
          </a:p>
        </p:txBody>
      </p:sp>
      <p:pic>
        <p:nvPicPr>
          <p:cNvPr id="5" name="Picture 4">
            <a:extLst>
              <a:ext uri="{FF2B5EF4-FFF2-40B4-BE49-F238E27FC236}">
                <a16:creationId xmlns:a16="http://schemas.microsoft.com/office/drawing/2014/main" id="{2803DC07-45D6-5243-9ABF-5E2C33198FC6}"/>
              </a:ext>
            </a:extLst>
          </p:cNvPr>
          <p:cNvPicPr>
            <a:picLocks noChangeAspect="1"/>
          </p:cNvPicPr>
          <p:nvPr/>
        </p:nvPicPr>
        <p:blipFill>
          <a:blip r:embed="rId3"/>
          <a:stretch>
            <a:fillRect/>
          </a:stretch>
        </p:blipFill>
        <p:spPr>
          <a:xfrm>
            <a:off x="7592770" y="1847850"/>
            <a:ext cx="4515281" cy="4351337"/>
          </a:xfrm>
          <a:prstGeom prst="rect">
            <a:avLst/>
          </a:prstGeom>
        </p:spPr>
      </p:pic>
    </p:spTree>
    <p:extLst>
      <p:ext uri="{BB962C8B-B14F-4D97-AF65-F5344CB8AC3E}">
        <p14:creationId xmlns:p14="http://schemas.microsoft.com/office/powerpoint/2010/main" val="176774129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9F47A-38E4-B945-9EA5-82E15E297B95}"/>
              </a:ext>
            </a:extLst>
          </p:cNvPr>
          <p:cNvSpPr>
            <a:spLocks noGrp="1"/>
          </p:cNvSpPr>
          <p:nvPr>
            <p:ph type="title"/>
          </p:nvPr>
        </p:nvSpPr>
        <p:spPr/>
        <p:txBody>
          <a:bodyPr/>
          <a:lstStyle/>
          <a:p>
            <a:r>
              <a:rPr lang="en-US" dirty="0"/>
              <a:t>Risks and Challenges of Cloud Computing (3/3)</a:t>
            </a:r>
          </a:p>
        </p:txBody>
      </p:sp>
      <p:sp>
        <p:nvSpPr>
          <p:cNvPr id="3" name="Content Placeholder 2">
            <a:extLst>
              <a:ext uri="{FF2B5EF4-FFF2-40B4-BE49-F238E27FC236}">
                <a16:creationId xmlns:a16="http://schemas.microsoft.com/office/drawing/2014/main" id="{BCD0FD58-10FF-BE4E-A1C9-980D0FB9E668}"/>
              </a:ext>
            </a:extLst>
          </p:cNvPr>
          <p:cNvSpPr>
            <a:spLocks noGrp="1"/>
          </p:cNvSpPr>
          <p:nvPr>
            <p:ph idx="1"/>
          </p:nvPr>
        </p:nvSpPr>
        <p:spPr>
          <a:xfrm>
            <a:off x="838200" y="1690688"/>
            <a:ext cx="10515600" cy="4351338"/>
          </a:xfrm>
        </p:spPr>
        <p:txBody>
          <a:bodyPr/>
          <a:lstStyle/>
          <a:p>
            <a:pPr>
              <a:lnSpc>
                <a:spcPct val="100000"/>
              </a:lnSpc>
            </a:pPr>
            <a:r>
              <a:rPr lang="en-US" sz="2400" b="1" dirty="0"/>
              <a:t>Reduced Operational Governance Control</a:t>
            </a:r>
          </a:p>
          <a:p>
            <a:pPr lvl="1">
              <a:lnSpc>
                <a:spcPct val="100000"/>
              </a:lnSpc>
            </a:pPr>
            <a:r>
              <a:rPr lang="en-US" sz="2000" dirty="0"/>
              <a:t>Cloud consumers are usually allotted a level of governance control that is lower than that over on-premise IT resources.</a:t>
            </a:r>
          </a:p>
          <a:p>
            <a:pPr lvl="1">
              <a:lnSpc>
                <a:spcPct val="100000"/>
              </a:lnSpc>
            </a:pPr>
            <a:r>
              <a:rPr lang="en-US" sz="2000" dirty="0"/>
              <a:t>Legal contracts, when combined with SLAs, technology inspections, and monitoring, can mitigate governance risks and issues. </a:t>
            </a:r>
            <a:endParaRPr lang="en-US" sz="2400" dirty="0"/>
          </a:p>
          <a:p>
            <a:pPr>
              <a:lnSpc>
                <a:spcPct val="100000"/>
              </a:lnSpc>
            </a:pPr>
            <a:endParaRPr lang="en-US" sz="2400" b="1" dirty="0"/>
          </a:p>
          <a:p>
            <a:pPr>
              <a:lnSpc>
                <a:spcPct val="100000"/>
              </a:lnSpc>
            </a:pPr>
            <a:r>
              <a:rPr lang="en-US" sz="2400" b="1" dirty="0"/>
              <a:t>Multi-regional Compliance and legal issues.</a:t>
            </a:r>
          </a:p>
          <a:p>
            <a:pPr lvl="1"/>
            <a:r>
              <a:rPr lang="en-US" sz="2000" dirty="0"/>
              <a:t>Third-party cloud providers will frequently establish data centers in affordable or convenient geographical locations. </a:t>
            </a:r>
          </a:p>
          <a:p>
            <a:pPr lvl="1"/>
            <a:r>
              <a:rPr lang="en-US" sz="2000" dirty="0"/>
              <a:t>Cloud consumers will often not be aware of the physical location of their IT resources and data when hosted by public clouds. </a:t>
            </a:r>
          </a:p>
          <a:p>
            <a:pPr lvl="1"/>
            <a:r>
              <a:rPr lang="en-US" sz="2000" dirty="0"/>
              <a:t>For some organizations, this can pose serious legal concerns pertaining to industry or government regulations that specify data privacy and storage policies.</a:t>
            </a:r>
          </a:p>
          <a:p>
            <a:pPr lvl="1">
              <a:lnSpc>
                <a:spcPct val="100000"/>
              </a:lnSpc>
            </a:pPr>
            <a:endParaRPr lang="en-US" sz="2000" dirty="0"/>
          </a:p>
          <a:p>
            <a:pPr lvl="1">
              <a:lnSpc>
                <a:spcPct val="100000"/>
              </a:lnSpc>
            </a:pPr>
            <a:endParaRPr lang="en-US" sz="2000" dirty="0"/>
          </a:p>
          <a:p>
            <a:endParaRPr lang="en-US" dirty="0"/>
          </a:p>
        </p:txBody>
      </p:sp>
      <p:sp>
        <p:nvSpPr>
          <p:cNvPr id="4" name="Slide Number Placeholder 3">
            <a:extLst>
              <a:ext uri="{FF2B5EF4-FFF2-40B4-BE49-F238E27FC236}">
                <a16:creationId xmlns:a16="http://schemas.microsoft.com/office/drawing/2014/main" id="{AA8D3E63-3458-3A41-9EBE-F93228FE405F}"/>
              </a:ext>
            </a:extLst>
          </p:cNvPr>
          <p:cNvSpPr>
            <a:spLocks noGrp="1"/>
          </p:cNvSpPr>
          <p:nvPr>
            <p:ph type="sldNum" sz="quarter" idx="12"/>
          </p:nvPr>
        </p:nvSpPr>
        <p:spPr/>
        <p:txBody>
          <a:bodyPr/>
          <a:lstStyle/>
          <a:p>
            <a:fld id="{B6A95138-A96E-2F42-A959-2EFD44FE4AB7}" type="slidenum">
              <a:rPr lang="en-US" smtClean="0"/>
              <a:pPr/>
              <a:t>89</a:t>
            </a:fld>
            <a:endParaRPr lang="en-US" dirty="0"/>
          </a:p>
        </p:txBody>
      </p:sp>
    </p:spTree>
    <p:extLst>
      <p:ext uri="{BB962C8B-B14F-4D97-AF65-F5344CB8AC3E}">
        <p14:creationId xmlns:p14="http://schemas.microsoft.com/office/powerpoint/2010/main" val="3056798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00870" y="254"/>
            <a:ext cx="1116965" cy="197490"/>
          </a:xfrm>
          <a:prstGeom prst="rect">
            <a:avLst/>
          </a:prstGeom>
        </p:spPr>
        <p:txBody>
          <a:bodyPr vert="horz" wrap="square" lIns="0" tIns="12700" rIns="0" bIns="0" rtlCol="0">
            <a:spAutoFit/>
          </a:bodyPr>
          <a:lstStyle/>
          <a:p>
            <a:pPr marL="12700">
              <a:spcBef>
                <a:spcPts val="100"/>
              </a:spcBef>
            </a:pPr>
            <a:r>
              <a:rPr sz="1200" b="1" dirty="0">
                <a:solidFill>
                  <a:srgbClr val="FFFFFF"/>
                </a:solidFill>
                <a:latin typeface="Times New Roman"/>
                <a:cs typeface="Times New Roman"/>
              </a:rPr>
              <a:t>Carnegie</a:t>
            </a:r>
            <a:r>
              <a:rPr sz="1200" b="1" spc="-70" dirty="0">
                <a:solidFill>
                  <a:srgbClr val="FFFFFF"/>
                </a:solidFill>
                <a:latin typeface="Times New Roman"/>
                <a:cs typeface="Times New Roman"/>
              </a:rPr>
              <a:t> </a:t>
            </a:r>
            <a:r>
              <a:rPr sz="1200" b="1" dirty="0">
                <a:solidFill>
                  <a:srgbClr val="FFFFFF"/>
                </a:solidFill>
                <a:latin typeface="Times New Roman"/>
                <a:cs typeface="Times New Roman"/>
              </a:rPr>
              <a:t>Mellon</a:t>
            </a:r>
            <a:endParaRPr sz="1200">
              <a:latin typeface="Times New Roman"/>
              <a:cs typeface="Times New Roman"/>
            </a:endParaRPr>
          </a:p>
        </p:txBody>
      </p:sp>
      <p:sp>
        <p:nvSpPr>
          <p:cNvPr id="8" name="object 8"/>
          <p:cNvSpPr txBox="1">
            <a:spLocks noGrp="1"/>
          </p:cNvSpPr>
          <p:nvPr>
            <p:ph type="title"/>
          </p:nvPr>
        </p:nvSpPr>
        <p:spPr>
          <a:xfrm>
            <a:off x="838200" y="412097"/>
            <a:ext cx="10515600" cy="1231619"/>
          </a:xfrm>
        </p:spPr>
        <p:txBody>
          <a:bodyPr vert="horz" wrap="square" lIns="0" tIns="12700" rIns="0" bIns="0" rtlCol="0" anchor="ctr">
            <a:spAutoFit/>
          </a:bodyPr>
          <a:lstStyle/>
          <a:p>
            <a:r>
              <a:rPr lang="en-US" dirty="0"/>
              <a:t>Computing Paradigms (1):</a:t>
            </a:r>
            <a:br>
              <a:rPr lang="en-US" dirty="0"/>
            </a:br>
            <a:r>
              <a:rPr lang="en-US" b="1" dirty="0"/>
              <a:t>Personal Computing</a:t>
            </a:r>
          </a:p>
        </p:txBody>
      </p:sp>
      <p:sp>
        <p:nvSpPr>
          <p:cNvPr id="17" name="Content Placeholder 16">
            <a:extLst>
              <a:ext uri="{FF2B5EF4-FFF2-40B4-BE49-F238E27FC236}">
                <a16:creationId xmlns:a16="http://schemas.microsoft.com/office/drawing/2014/main" id="{F1A3C512-A4FF-BB46-9CAC-94EC0E7DEAEC}"/>
              </a:ext>
            </a:extLst>
          </p:cNvPr>
          <p:cNvSpPr>
            <a:spLocks noGrp="1"/>
          </p:cNvSpPr>
          <p:nvPr>
            <p:ph idx="1"/>
          </p:nvPr>
        </p:nvSpPr>
        <p:spPr>
          <a:xfrm>
            <a:off x="838200" y="1825625"/>
            <a:ext cx="10515600" cy="4351338"/>
          </a:xfrm>
        </p:spPr>
        <p:txBody>
          <a:bodyPr/>
          <a:lstStyle/>
          <a:p>
            <a:pPr marL="0" indent="0">
              <a:buNone/>
            </a:pPr>
            <a:endParaRPr lang="en-US" dirty="0"/>
          </a:p>
          <a:p>
            <a:r>
              <a:rPr lang="en-US" dirty="0"/>
              <a:t>Personal computing system</a:t>
            </a:r>
          </a:p>
          <a:p>
            <a:r>
              <a:rPr lang="en-US" dirty="0"/>
              <a:t>Characterized by:</a:t>
            </a:r>
          </a:p>
          <a:p>
            <a:pPr lvl="1"/>
            <a:r>
              <a:rPr lang="en-US" dirty="0"/>
              <a:t>Local software installation, maintenance</a:t>
            </a:r>
          </a:p>
          <a:p>
            <a:pPr lvl="1"/>
            <a:r>
              <a:rPr lang="en-US" dirty="0"/>
              <a:t>Local system maintenance</a:t>
            </a:r>
          </a:p>
          <a:p>
            <a:pPr lvl="1"/>
            <a:r>
              <a:rPr lang="en-US" dirty="0"/>
              <a:t>Customizable to user needs</a:t>
            </a:r>
          </a:p>
          <a:p>
            <a:pPr lvl="1"/>
            <a:r>
              <a:rPr lang="en-US" dirty="0">
                <a:solidFill>
                  <a:srgbClr val="FF0000"/>
                </a:solidFill>
              </a:rPr>
              <a:t>Very low utilization</a:t>
            </a:r>
          </a:p>
          <a:p>
            <a:pPr lvl="1"/>
            <a:r>
              <a:rPr lang="en-US" dirty="0"/>
              <a:t>High up‐front cost</a:t>
            </a:r>
          </a:p>
        </p:txBody>
      </p:sp>
      <p:sp>
        <p:nvSpPr>
          <p:cNvPr id="12" name="Slide Number Placeholder 11">
            <a:extLst>
              <a:ext uri="{FF2B5EF4-FFF2-40B4-BE49-F238E27FC236}">
                <a16:creationId xmlns:a16="http://schemas.microsoft.com/office/drawing/2014/main" id="{AA8C1C95-77A5-7645-AD4C-2FACBA578403}"/>
              </a:ext>
            </a:extLst>
          </p:cNvPr>
          <p:cNvSpPr>
            <a:spLocks noGrp="1"/>
          </p:cNvSpPr>
          <p:nvPr>
            <p:ph type="sldNum" sz="quarter" idx="12"/>
          </p:nvPr>
        </p:nvSpPr>
        <p:spPr>
          <a:xfrm>
            <a:off x="8610600" y="6356350"/>
            <a:ext cx="2743200" cy="365125"/>
          </a:xfrm>
        </p:spPr>
        <p:txBody>
          <a:bodyPr/>
          <a:lstStyle/>
          <a:p>
            <a:fld id="{B6A95138-A96E-2F42-A959-2EFD44FE4AB7}" type="slidenum">
              <a:rPr lang="en-US" smtClean="0"/>
              <a:pPr/>
              <a:t>9</a:t>
            </a:fld>
            <a:endParaRPr lang="en-US" dirty="0"/>
          </a:p>
        </p:txBody>
      </p:sp>
      <p:pic>
        <p:nvPicPr>
          <p:cNvPr id="9" name="object 9"/>
          <p:cNvPicPr/>
          <p:nvPr/>
        </p:nvPicPr>
        <p:blipFill>
          <a:blip r:embed="rId3" cstate="print"/>
          <a:stretch>
            <a:fillRect/>
          </a:stretch>
        </p:blipFill>
        <p:spPr>
          <a:xfrm>
            <a:off x="7164323" y="533400"/>
            <a:ext cx="3343656" cy="2055876"/>
          </a:xfrm>
          <a:prstGeom prst="rect">
            <a:avLst/>
          </a:prstGeom>
        </p:spPr>
      </p:pic>
    </p:spTree>
    <p:extLst>
      <p:ext uri="{BB962C8B-B14F-4D97-AF65-F5344CB8AC3E}">
        <p14:creationId xmlns:p14="http://schemas.microsoft.com/office/powerpoint/2010/main" val="32944255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D2820-3F51-974B-87DD-E68D7DE9DDF9}"/>
              </a:ext>
            </a:extLst>
          </p:cNvPr>
          <p:cNvSpPr>
            <a:spLocks noGrp="1"/>
          </p:cNvSpPr>
          <p:nvPr>
            <p:ph type="title"/>
          </p:nvPr>
        </p:nvSpPr>
        <p:spPr/>
        <p:txBody>
          <a:bodyPr/>
          <a:lstStyle/>
          <a:p>
            <a:r>
              <a:rPr lang="en-US" dirty="0"/>
              <a:t>Powerful features of public clouds</a:t>
            </a:r>
          </a:p>
        </p:txBody>
      </p:sp>
      <p:sp>
        <p:nvSpPr>
          <p:cNvPr id="3" name="Content Placeholder 2">
            <a:extLst>
              <a:ext uri="{FF2B5EF4-FFF2-40B4-BE49-F238E27FC236}">
                <a16:creationId xmlns:a16="http://schemas.microsoft.com/office/drawing/2014/main" id="{EFC21721-1D98-8941-80B6-E1DE882609D7}"/>
              </a:ext>
            </a:extLst>
          </p:cNvPr>
          <p:cNvSpPr>
            <a:spLocks noGrp="1"/>
          </p:cNvSpPr>
          <p:nvPr>
            <p:ph idx="1"/>
          </p:nvPr>
        </p:nvSpPr>
        <p:spPr/>
        <p:txBody>
          <a:bodyPr/>
          <a:lstStyle/>
          <a:p>
            <a:r>
              <a:rPr lang="en-US" dirty="0"/>
              <a:t>Public clouds operates at a scale far larger than any private cloud, and hence they offer a broad set of powerful features:</a:t>
            </a:r>
          </a:p>
          <a:p>
            <a:pPr lvl="1"/>
            <a:r>
              <a:rPr lang="en-US" dirty="0"/>
              <a:t>elasticity</a:t>
            </a:r>
          </a:p>
          <a:p>
            <a:pPr lvl="1"/>
            <a:r>
              <a:rPr lang="en-US" dirty="0"/>
              <a:t>find-grained billing</a:t>
            </a:r>
          </a:p>
          <a:p>
            <a:pPr lvl="1"/>
            <a:r>
              <a:rPr lang="en-US" dirty="0"/>
              <a:t>higher reliability due to geographic distribution</a:t>
            </a:r>
          </a:p>
          <a:p>
            <a:pPr lvl="1"/>
            <a:r>
              <a:rPr lang="en-US" dirty="0"/>
              <a:t>wide variety of resource types</a:t>
            </a:r>
          </a:p>
          <a:p>
            <a:pPr lvl="1"/>
            <a:r>
              <a:rPr lang="en-US" dirty="0"/>
              <a:t>rich set of platform services</a:t>
            </a:r>
          </a:p>
          <a:p>
            <a:pPr lvl="1"/>
            <a:r>
              <a:rPr lang="en-US" dirty="0">
                <a:solidFill>
                  <a:srgbClr val="FF0000"/>
                </a:solidFill>
              </a:rPr>
              <a:t>Economics of scale</a:t>
            </a:r>
          </a:p>
          <a:p>
            <a:pPr lvl="1"/>
            <a:endParaRPr lang="en-US" dirty="0"/>
          </a:p>
        </p:txBody>
      </p:sp>
      <p:sp>
        <p:nvSpPr>
          <p:cNvPr id="4" name="Slide Number Placeholder 3">
            <a:extLst>
              <a:ext uri="{FF2B5EF4-FFF2-40B4-BE49-F238E27FC236}">
                <a16:creationId xmlns:a16="http://schemas.microsoft.com/office/drawing/2014/main" id="{CF28BEBF-F9D3-C647-91FD-9F86E1964175}"/>
              </a:ext>
            </a:extLst>
          </p:cNvPr>
          <p:cNvSpPr>
            <a:spLocks noGrp="1"/>
          </p:cNvSpPr>
          <p:nvPr>
            <p:ph type="sldNum" sz="quarter" idx="12"/>
          </p:nvPr>
        </p:nvSpPr>
        <p:spPr/>
        <p:txBody>
          <a:bodyPr/>
          <a:lstStyle/>
          <a:p>
            <a:fld id="{B6A95138-A96E-2F42-A959-2EFD44FE4AB7}" type="slidenum">
              <a:rPr lang="en-US" smtClean="0"/>
              <a:pPr/>
              <a:t>90</a:t>
            </a:fld>
            <a:endParaRPr lang="en-US" dirty="0"/>
          </a:p>
        </p:txBody>
      </p:sp>
    </p:spTree>
    <p:extLst>
      <p:ext uri="{BB962C8B-B14F-4D97-AF65-F5344CB8AC3E}">
        <p14:creationId xmlns:p14="http://schemas.microsoft.com/office/powerpoint/2010/main" val="10508354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945E1-6F5F-0345-B755-959BA7705118}"/>
              </a:ext>
            </a:extLst>
          </p:cNvPr>
          <p:cNvSpPr>
            <a:spLocks noGrp="1"/>
          </p:cNvSpPr>
          <p:nvPr>
            <p:ph type="title"/>
          </p:nvPr>
        </p:nvSpPr>
        <p:spPr/>
        <p:txBody>
          <a:bodyPr/>
          <a:lstStyle/>
          <a:p>
            <a:r>
              <a:rPr lang="en-US" dirty="0"/>
              <a:t>Video summarizing Pros and Cons of Cloud computing</a:t>
            </a:r>
          </a:p>
        </p:txBody>
      </p:sp>
      <p:sp>
        <p:nvSpPr>
          <p:cNvPr id="3" name="Content Placeholder 2">
            <a:extLst>
              <a:ext uri="{FF2B5EF4-FFF2-40B4-BE49-F238E27FC236}">
                <a16:creationId xmlns:a16="http://schemas.microsoft.com/office/drawing/2014/main" id="{D1315193-E830-2D49-8DF9-BE67E5332CFF}"/>
              </a:ext>
            </a:extLst>
          </p:cNvPr>
          <p:cNvSpPr>
            <a:spLocks noGrp="1"/>
          </p:cNvSpPr>
          <p:nvPr>
            <p:ph idx="1"/>
          </p:nvPr>
        </p:nvSpPr>
        <p:spPr/>
        <p:txBody>
          <a:bodyPr/>
          <a:lstStyle/>
          <a:p>
            <a:r>
              <a:rPr lang="en-US" dirty="0"/>
              <a:t>On Premise vs Cloud Computing – Prose and Cons Comparison </a:t>
            </a:r>
            <a:r>
              <a:rPr lang="en-US" dirty="0">
                <a:solidFill>
                  <a:srgbClr val="FF0000"/>
                </a:solidFill>
              </a:rPr>
              <a:t>(4 minutes)</a:t>
            </a:r>
          </a:p>
          <a:p>
            <a:endParaRPr lang="en-US" dirty="0"/>
          </a:p>
          <a:p>
            <a:pPr lvl="1"/>
            <a:r>
              <a:rPr lang="en-US" dirty="0">
                <a:hlinkClick r:id="rId3"/>
              </a:rPr>
              <a:t>https://www.youtube.com/watch?v=KVydGQGR1Lo</a:t>
            </a:r>
            <a:endParaRPr lang="en-US" dirty="0"/>
          </a:p>
          <a:p>
            <a:endParaRPr lang="en-US" dirty="0"/>
          </a:p>
        </p:txBody>
      </p:sp>
      <p:sp>
        <p:nvSpPr>
          <p:cNvPr id="5" name="Slide Number Placeholder 4">
            <a:extLst>
              <a:ext uri="{FF2B5EF4-FFF2-40B4-BE49-F238E27FC236}">
                <a16:creationId xmlns:a16="http://schemas.microsoft.com/office/drawing/2014/main" id="{FAD00121-4753-BB46-88B1-E31C2F9202F3}"/>
              </a:ext>
            </a:extLst>
          </p:cNvPr>
          <p:cNvSpPr>
            <a:spLocks noGrp="1"/>
          </p:cNvSpPr>
          <p:nvPr>
            <p:ph type="sldNum" sz="quarter" idx="12"/>
          </p:nvPr>
        </p:nvSpPr>
        <p:spPr/>
        <p:txBody>
          <a:bodyPr/>
          <a:lstStyle/>
          <a:p>
            <a:fld id="{B6A95138-A96E-2F42-A959-2EFD44FE4AB7}" type="slidenum">
              <a:rPr lang="en-US" smtClean="0"/>
              <a:pPr/>
              <a:t>91</a:t>
            </a:fld>
            <a:endParaRPr lang="en-US" dirty="0"/>
          </a:p>
        </p:txBody>
      </p:sp>
    </p:spTree>
    <p:extLst>
      <p:ext uri="{BB962C8B-B14F-4D97-AF65-F5344CB8AC3E}">
        <p14:creationId xmlns:p14="http://schemas.microsoft.com/office/powerpoint/2010/main" val="154688494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Businesses save time and money by moving to the cloud  (1/2)</a:t>
            </a:r>
          </a:p>
        </p:txBody>
      </p:sp>
      <p:sp>
        <p:nvSpPr>
          <p:cNvPr id="3" name="Content Placeholder 2"/>
          <p:cNvSpPr>
            <a:spLocks noGrp="1"/>
          </p:cNvSpPr>
          <p:nvPr>
            <p:ph idx="1"/>
          </p:nvPr>
        </p:nvSpPr>
        <p:spPr>
          <a:xfrm>
            <a:off x="838200" y="1825625"/>
            <a:ext cx="11198902" cy="4351338"/>
          </a:xfrm>
        </p:spPr>
        <p:txBody>
          <a:bodyPr/>
          <a:lstStyle/>
          <a:p>
            <a:r>
              <a:rPr lang="en-US" dirty="0"/>
              <a:t>Dave power, Associate Information Consultant at </a:t>
            </a:r>
            <a:r>
              <a:rPr lang="en-US" b="1" dirty="0">
                <a:solidFill>
                  <a:srgbClr val="FF0000"/>
                </a:solidFill>
              </a:rPr>
              <a:t>Eli Lilly</a:t>
            </a:r>
            <a:r>
              <a:rPr lang="en-US" dirty="0"/>
              <a:t>: “</a:t>
            </a:r>
            <a:r>
              <a:rPr lang="en-US" i="1" dirty="0"/>
              <a:t>With AWS, a new server can be up and running in three minutes (it used to take Eli Lilly seven and a half week to deploy a server internally) and a 64-node Linux cluster can be online in five minutes (compared with three months internally).”</a:t>
            </a:r>
          </a:p>
          <a:p>
            <a:endParaRPr lang="en-US" dirty="0"/>
          </a:p>
          <a:p>
            <a:r>
              <a:rPr lang="en-US" dirty="0"/>
              <a:t>Ingo </a:t>
            </a:r>
            <a:r>
              <a:rPr lang="en-US" dirty="0" err="1"/>
              <a:t>Elfering</a:t>
            </a:r>
            <a:r>
              <a:rPr lang="en-US" dirty="0"/>
              <a:t>, Vice President of Information Technology Strategy, </a:t>
            </a:r>
            <a:r>
              <a:rPr lang="en-US" b="1" dirty="0">
                <a:solidFill>
                  <a:srgbClr val="FF0000"/>
                </a:solidFill>
              </a:rPr>
              <a:t>GlaxoSmithKline: </a:t>
            </a:r>
            <a:r>
              <a:rPr lang="en-US" b="1" i="1" dirty="0"/>
              <a:t>“</a:t>
            </a:r>
            <a:r>
              <a:rPr lang="en-US" i="1" dirty="0"/>
              <a:t>With online services, we are able to reduce our operational costs by roughly 30% of what we were spending”</a:t>
            </a:r>
          </a:p>
        </p:txBody>
      </p:sp>
      <p:sp>
        <p:nvSpPr>
          <p:cNvPr id="4" name="AutoShape 2" descr="hat Is a Public Cloud? | Public vs. Private Cloud | Cloudflare"/>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Slide Number Placeholder 4">
            <a:extLst>
              <a:ext uri="{FF2B5EF4-FFF2-40B4-BE49-F238E27FC236}">
                <a16:creationId xmlns:a16="http://schemas.microsoft.com/office/drawing/2014/main" id="{9F506CA0-B823-BE49-8D2C-F04C2EC1685F}"/>
              </a:ext>
            </a:extLst>
          </p:cNvPr>
          <p:cNvSpPr>
            <a:spLocks noGrp="1"/>
          </p:cNvSpPr>
          <p:nvPr>
            <p:ph type="sldNum" sz="quarter" idx="12"/>
          </p:nvPr>
        </p:nvSpPr>
        <p:spPr/>
        <p:txBody>
          <a:bodyPr/>
          <a:lstStyle/>
          <a:p>
            <a:fld id="{B6A95138-A96E-2F42-A959-2EFD44FE4AB7}" type="slidenum">
              <a:rPr lang="en-US" smtClean="0"/>
              <a:pPr/>
              <a:t>92</a:t>
            </a:fld>
            <a:endParaRPr lang="en-US" dirty="0"/>
          </a:p>
        </p:txBody>
      </p:sp>
    </p:spTree>
    <p:extLst>
      <p:ext uri="{BB962C8B-B14F-4D97-AF65-F5344CB8AC3E}">
        <p14:creationId xmlns:p14="http://schemas.microsoft.com/office/powerpoint/2010/main" val="377761406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Businesses save time and money by moving to the cloud (2/2)</a:t>
            </a:r>
          </a:p>
        </p:txBody>
      </p:sp>
      <p:sp>
        <p:nvSpPr>
          <p:cNvPr id="3" name="Content Placeholder 2"/>
          <p:cNvSpPr>
            <a:spLocks noGrp="1"/>
          </p:cNvSpPr>
          <p:nvPr>
            <p:ph idx="1"/>
          </p:nvPr>
        </p:nvSpPr>
        <p:spPr/>
        <p:txBody>
          <a:bodyPr/>
          <a:lstStyle/>
          <a:p>
            <a:r>
              <a:rPr lang="en-US" dirty="0"/>
              <a:t>Jim Swartz, CIO, </a:t>
            </a:r>
            <a:r>
              <a:rPr lang="en-US" b="1" dirty="0">
                <a:solidFill>
                  <a:srgbClr val="FF0000"/>
                </a:solidFill>
              </a:rPr>
              <a:t>Sybase</a:t>
            </a:r>
            <a:r>
              <a:rPr lang="en-US" dirty="0">
                <a:solidFill>
                  <a:srgbClr val="FF0000"/>
                </a:solidFill>
              </a:rPr>
              <a:t>:</a:t>
            </a:r>
            <a:r>
              <a:rPr lang="en-US" dirty="0"/>
              <a:t> “At Sybase, a private cloud of virtual servers inside its data center has saved nearly $2 million annually since 2006, because the company can share computing power and storage resources across servers”</a:t>
            </a:r>
          </a:p>
          <a:p>
            <a:endParaRPr lang="en-US" dirty="0"/>
          </a:p>
          <a:p>
            <a:r>
              <a:rPr lang="en-US" dirty="0"/>
              <a:t>Hundreds of startups in Silicon Valley can harness large computing resources without buying their own machines.</a:t>
            </a:r>
          </a:p>
        </p:txBody>
      </p:sp>
      <p:sp>
        <p:nvSpPr>
          <p:cNvPr id="4" name="Slide Number Placeholder 3">
            <a:extLst>
              <a:ext uri="{FF2B5EF4-FFF2-40B4-BE49-F238E27FC236}">
                <a16:creationId xmlns:a16="http://schemas.microsoft.com/office/drawing/2014/main" id="{3AC1E847-FF96-7C4F-A4F4-C9C5646B3D85}"/>
              </a:ext>
            </a:extLst>
          </p:cNvPr>
          <p:cNvSpPr>
            <a:spLocks noGrp="1"/>
          </p:cNvSpPr>
          <p:nvPr>
            <p:ph type="sldNum" sz="quarter" idx="12"/>
          </p:nvPr>
        </p:nvSpPr>
        <p:spPr/>
        <p:txBody>
          <a:bodyPr/>
          <a:lstStyle/>
          <a:p>
            <a:fld id="{B6A95138-A96E-2F42-A959-2EFD44FE4AB7}" type="slidenum">
              <a:rPr lang="en-US" smtClean="0"/>
              <a:pPr/>
              <a:t>93</a:t>
            </a:fld>
            <a:endParaRPr lang="en-US" dirty="0"/>
          </a:p>
        </p:txBody>
      </p:sp>
    </p:spTree>
    <p:extLst>
      <p:ext uri="{BB962C8B-B14F-4D97-AF65-F5344CB8AC3E}">
        <p14:creationId xmlns:p14="http://schemas.microsoft.com/office/powerpoint/2010/main" val="27108441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Business Drivers</a:t>
            </a:r>
          </a:p>
        </p:txBody>
      </p:sp>
      <p:sp>
        <p:nvSpPr>
          <p:cNvPr id="3" name="Content Placeholder 2"/>
          <p:cNvSpPr>
            <a:spLocks noGrp="1"/>
          </p:cNvSpPr>
          <p:nvPr>
            <p:ph idx="1"/>
          </p:nvPr>
        </p:nvSpPr>
        <p:spPr/>
        <p:txBody>
          <a:bodyPr/>
          <a:lstStyle/>
          <a:p>
            <a:pPr marL="514350" indent="-514350">
              <a:buFont typeface="+mj-lt"/>
              <a:buAutoNum type="arabicPeriod"/>
            </a:pPr>
            <a:r>
              <a:rPr lang="en-US" dirty="0"/>
              <a:t>Capacity Planning</a:t>
            </a:r>
          </a:p>
          <a:p>
            <a:pPr marL="514350" indent="-514350">
              <a:buFont typeface="+mj-lt"/>
              <a:buAutoNum type="arabicPeriod"/>
            </a:pPr>
            <a:endParaRPr lang="en-US" dirty="0"/>
          </a:p>
          <a:p>
            <a:pPr marL="514350" indent="-514350">
              <a:buFont typeface="+mj-lt"/>
              <a:buAutoNum type="arabicPeriod"/>
            </a:pPr>
            <a:r>
              <a:rPr lang="en-US" dirty="0"/>
              <a:t>Organizational Agility</a:t>
            </a:r>
          </a:p>
          <a:p>
            <a:pPr marL="514350" indent="-514350">
              <a:buFont typeface="+mj-lt"/>
              <a:buAutoNum type="arabicPeriod"/>
            </a:pPr>
            <a:endParaRPr lang="en-US" dirty="0"/>
          </a:p>
          <a:p>
            <a:pPr marL="514350" indent="-514350">
              <a:buFont typeface="+mj-lt"/>
              <a:buAutoNum type="arabicPeriod"/>
            </a:pPr>
            <a:r>
              <a:rPr lang="en-US" dirty="0"/>
              <a:t>Cost Reduction</a:t>
            </a:r>
          </a:p>
          <a:p>
            <a:endParaRPr lang="en-US" dirty="0"/>
          </a:p>
        </p:txBody>
      </p:sp>
      <p:sp>
        <p:nvSpPr>
          <p:cNvPr id="4" name="Slide Number Placeholder 3">
            <a:extLst>
              <a:ext uri="{FF2B5EF4-FFF2-40B4-BE49-F238E27FC236}">
                <a16:creationId xmlns:a16="http://schemas.microsoft.com/office/drawing/2014/main" id="{B145A0E0-AE13-3544-A8D0-95E906C4F276}"/>
              </a:ext>
            </a:extLst>
          </p:cNvPr>
          <p:cNvSpPr>
            <a:spLocks noGrp="1"/>
          </p:cNvSpPr>
          <p:nvPr>
            <p:ph type="sldNum" sz="quarter" idx="12"/>
          </p:nvPr>
        </p:nvSpPr>
        <p:spPr/>
        <p:txBody>
          <a:bodyPr/>
          <a:lstStyle/>
          <a:p>
            <a:fld id="{B6A95138-A96E-2F42-A959-2EFD44FE4AB7}" type="slidenum">
              <a:rPr lang="en-US" smtClean="0"/>
              <a:pPr/>
              <a:t>94</a:t>
            </a:fld>
            <a:endParaRPr lang="en-US" dirty="0"/>
          </a:p>
        </p:txBody>
      </p:sp>
    </p:spTree>
    <p:extLst>
      <p:ext uri="{BB962C8B-B14F-4D97-AF65-F5344CB8AC3E}">
        <p14:creationId xmlns:p14="http://schemas.microsoft.com/office/powerpoint/2010/main" val="1015760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15DB9-EDB4-8A49-8277-002C1752C663}"/>
              </a:ext>
            </a:extLst>
          </p:cNvPr>
          <p:cNvSpPr>
            <a:spLocks noGrp="1"/>
          </p:cNvSpPr>
          <p:nvPr>
            <p:ph type="title"/>
          </p:nvPr>
        </p:nvSpPr>
        <p:spPr/>
        <p:txBody>
          <a:bodyPr/>
          <a:lstStyle/>
          <a:p>
            <a:r>
              <a:rPr lang="en-US" dirty="0"/>
              <a:t>Cloud Business Drivers (1/3):</a:t>
            </a:r>
            <a:br>
              <a:rPr lang="en-US" dirty="0"/>
            </a:br>
            <a:r>
              <a:rPr lang="en-US" dirty="0"/>
              <a:t>Capacity Planning</a:t>
            </a:r>
          </a:p>
        </p:txBody>
      </p:sp>
      <p:sp>
        <p:nvSpPr>
          <p:cNvPr id="3" name="Content Placeholder 2">
            <a:extLst>
              <a:ext uri="{FF2B5EF4-FFF2-40B4-BE49-F238E27FC236}">
                <a16:creationId xmlns:a16="http://schemas.microsoft.com/office/drawing/2014/main" id="{8532CCF8-818C-7145-93A6-E3A00F7EF26A}"/>
              </a:ext>
            </a:extLst>
          </p:cNvPr>
          <p:cNvSpPr>
            <a:spLocks noGrp="1"/>
          </p:cNvSpPr>
          <p:nvPr>
            <p:ph idx="1"/>
          </p:nvPr>
        </p:nvSpPr>
        <p:spPr/>
        <p:txBody>
          <a:bodyPr>
            <a:noAutofit/>
          </a:bodyPr>
          <a:lstStyle/>
          <a:p>
            <a:r>
              <a:rPr lang="en-US" sz="2000" dirty="0"/>
              <a:t>Capacity planning is the process of determining and fulfilling future demands of an organization’s IT resources, products, and services.</a:t>
            </a:r>
          </a:p>
          <a:p>
            <a:endParaRPr lang="en-US" sz="2000" dirty="0"/>
          </a:p>
          <a:p>
            <a:r>
              <a:rPr lang="en-US" sz="2000" b="1" dirty="0"/>
              <a:t>Capacity:</a:t>
            </a:r>
            <a:r>
              <a:rPr lang="en-US" sz="2000" dirty="0"/>
              <a:t> the maximum amount of work that an IT resource is capable of delivering in a given period of time.</a:t>
            </a:r>
          </a:p>
          <a:p>
            <a:endParaRPr lang="en-US" sz="2000" dirty="0"/>
          </a:p>
          <a:p>
            <a:r>
              <a:rPr lang="en-US" sz="2000" dirty="0"/>
              <a:t>The discrepancy between the capacity of an IT resource and its demand can result in a system being either</a:t>
            </a:r>
          </a:p>
          <a:p>
            <a:pPr lvl="1"/>
            <a:r>
              <a:rPr lang="en-US" sz="1800" dirty="0"/>
              <a:t>inefficient (over-provisioning)</a:t>
            </a:r>
          </a:p>
          <a:p>
            <a:pPr lvl="1"/>
            <a:r>
              <a:rPr lang="en-US" sz="1800" dirty="0"/>
              <a:t>unable to fulfill user needs (under-provisioning)</a:t>
            </a:r>
          </a:p>
          <a:p>
            <a:endParaRPr lang="en-US" sz="2000" dirty="0"/>
          </a:p>
          <a:p>
            <a:r>
              <a:rPr lang="en-US" sz="2000" dirty="0"/>
              <a:t>Capacity planning is focused on minimizing this discrepancy to achieve predictable efficiency and performance.</a:t>
            </a:r>
          </a:p>
        </p:txBody>
      </p:sp>
      <p:sp>
        <p:nvSpPr>
          <p:cNvPr id="4" name="Slide Number Placeholder 3">
            <a:extLst>
              <a:ext uri="{FF2B5EF4-FFF2-40B4-BE49-F238E27FC236}">
                <a16:creationId xmlns:a16="http://schemas.microsoft.com/office/drawing/2014/main" id="{EF87633A-F043-8E47-9880-F7FD881F18C4}"/>
              </a:ext>
            </a:extLst>
          </p:cNvPr>
          <p:cNvSpPr>
            <a:spLocks noGrp="1"/>
          </p:cNvSpPr>
          <p:nvPr>
            <p:ph type="sldNum" sz="quarter" idx="12"/>
          </p:nvPr>
        </p:nvSpPr>
        <p:spPr/>
        <p:txBody>
          <a:bodyPr/>
          <a:lstStyle/>
          <a:p>
            <a:fld id="{B6A95138-A96E-2F42-A959-2EFD44FE4AB7}" type="slidenum">
              <a:rPr lang="en-US" smtClean="0"/>
              <a:pPr/>
              <a:t>95</a:t>
            </a:fld>
            <a:endParaRPr lang="en-US" dirty="0"/>
          </a:p>
        </p:txBody>
      </p:sp>
    </p:spTree>
    <p:extLst>
      <p:ext uri="{BB962C8B-B14F-4D97-AF65-F5344CB8AC3E}">
        <p14:creationId xmlns:p14="http://schemas.microsoft.com/office/powerpoint/2010/main" val="333857711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12881-D8AD-314D-8664-80708F826CCC}"/>
              </a:ext>
            </a:extLst>
          </p:cNvPr>
          <p:cNvSpPr>
            <a:spLocks noGrp="1"/>
          </p:cNvSpPr>
          <p:nvPr>
            <p:ph type="title"/>
          </p:nvPr>
        </p:nvSpPr>
        <p:spPr/>
        <p:txBody>
          <a:bodyPr/>
          <a:lstStyle/>
          <a:p>
            <a:r>
              <a:rPr lang="en-US" dirty="0"/>
              <a:t>Capacity Planning (continued)</a:t>
            </a:r>
          </a:p>
        </p:txBody>
      </p:sp>
      <p:sp>
        <p:nvSpPr>
          <p:cNvPr id="3" name="Content Placeholder 2">
            <a:extLst>
              <a:ext uri="{FF2B5EF4-FFF2-40B4-BE49-F238E27FC236}">
                <a16:creationId xmlns:a16="http://schemas.microsoft.com/office/drawing/2014/main" id="{EA0A866B-2342-D54C-8D46-5F6338E5541C}"/>
              </a:ext>
            </a:extLst>
          </p:cNvPr>
          <p:cNvSpPr>
            <a:spLocks noGrp="1"/>
          </p:cNvSpPr>
          <p:nvPr>
            <p:ph idx="1"/>
          </p:nvPr>
        </p:nvSpPr>
        <p:spPr/>
        <p:txBody>
          <a:bodyPr/>
          <a:lstStyle/>
          <a:p>
            <a:r>
              <a:rPr lang="en-US" dirty="0"/>
              <a:t>Different capacity planning strategies exist:</a:t>
            </a:r>
          </a:p>
          <a:p>
            <a:pPr lvl="1"/>
            <a:r>
              <a:rPr lang="en-US" dirty="0"/>
              <a:t>lead strategy: adding capacity in anticipating of demand.</a:t>
            </a:r>
          </a:p>
          <a:p>
            <a:pPr lvl="1"/>
            <a:r>
              <a:rPr lang="en-US" dirty="0"/>
              <a:t>lag strategy: adding capacity when the IT resource reaches it full capacity</a:t>
            </a:r>
          </a:p>
          <a:p>
            <a:pPr lvl="1"/>
            <a:r>
              <a:rPr lang="en-US" dirty="0"/>
              <a:t>Match strategy: adding IT resource capacity in small increments, as demand increases.</a:t>
            </a:r>
          </a:p>
          <a:p>
            <a:endParaRPr lang="en-US" dirty="0"/>
          </a:p>
          <a:p>
            <a:r>
              <a:rPr lang="en-US" dirty="0"/>
              <a:t>Capacity planning can be challenging because it requires estimating usage load fluctuations</a:t>
            </a:r>
          </a:p>
          <a:p>
            <a:pPr lvl="1"/>
            <a:r>
              <a:rPr lang="en-US" dirty="0"/>
              <a:t>balance peak usage requirements without unnecessary over-expenditure on infrastructure</a:t>
            </a:r>
          </a:p>
          <a:p>
            <a:endParaRPr lang="en-US" dirty="0"/>
          </a:p>
          <a:p>
            <a:endParaRPr lang="en-US" dirty="0"/>
          </a:p>
        </p:txBody>
      </p:sp>
      <p:sp>
        <p:nvSpPr>
          <p:cNvPr id="4" name="Slide Number Placeholder 3">
            <a:extLst>
              <a:ext uri="{FF2B5EF4-FFF2-40B4-BE49-F238E27FC236}">
                <a16:creationId xmlns:a16="http://schemas.microsoft.com/office/drawing/2014/main" id="{EF8B5DD8-F420-264C-8E06-CAAF21EE29E5}"/>
              </a:ext>
            </a:extLst>
          </p:cNvPr>
          <p:cNvSpPr>
            <a:spLocks noGrp="1"/>
          </p:cNvSpPr>
          <p:nvPr>
            <p:ph type="sldNum" sz="quarter" idx="12"/>
          </p:nvPr>
        </p:nvSpPr>
        <p:spPr/>
        <p:txBody>
          <a:bodyPr/>
          <a:lstStyle/>
          <a:p>
            <a:fld id="{B6A95138-A96E-2F42-A959-2EFD44FE4AB7}" type="slidenum">
              <a:rPr lang="en-US" smtClean="0"/>
              <a:pPr/>
              <a:t>96</a:t>
            </a:fld>
            <a:endParaRPr lang="en-US" dirty="0"/>
          </a:p>
        </p:txBody>
      </p:sp>
    </p:spTree>
    <p:extLst>
      <p:ext uri="{BB962C8B-B14F-4D97-AF65-F5344CB8AC3E}">
        <p14:creationId xmlns:p14="http://schemas.microsoft.com/office/powerpoint/2010/main" val="207689149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9BFF-C0B6-FA41-AA00-4D33C2EBC34B}"/>
              </a:ext>
            </a:extLst>
          </p:cNvPr>
          <p:cNvSpPr>
            <a:spLocks noGrp="1"/>
          </p:cNvSpPr>
          <p:nvPr>
            <p:ph type="title"/>
          </p:nvPr>
        </p:nvSpPr>
        <p:spPr/>
        <p:txBody>
          <a:bodyPr/>
          <a:lstStyle/>
          <a:p>
            <a:r>
              <a:rPr lang="en-US" dirty="0"/>
              <a:t>Cloud Business Drivers (2/3):</a:t>
            </a:r>
            <a:br>
              <a:rPr lang="en-US" dirty="0"/>
            </a:br>
            <a:r>
              <a:rPr lang="en-US" dirty="0"/>
              <a:t>Organizational Agility</a:t>
            </a:r>
          </a:p>
        </p:txBody>
      </p:sp>
      <p:sp>
        <p:nvSpPr>
          <p:cNvPr id="3" name="Content Placeholder 2">
            <a:extLst>
              <a:ext uri="{FF2B5EF4-FFF2-40B4-BE49-F238E27FC236}">
                <a16:creationId xmlns:a16="http://schemas.microsoft.com/office/drawing/2014/main" id="{30FCF938-3CC5-B140-96CF-AFE913490981}"/>
              </a:ext>
            </a:extLst>
          </p:cNvPr>
          <p:cNvSpPr>
            <a:spLocks noGrp="1"/>
          </p:cNvSpPr>
          <p:nvPr>
            <p:ph idx="1"/>
          </p:nvPr>
        </p:nvSpPr>
        <p:spPr/>
        <p:txBody>
          <a:bodyPr/>
          <a:lstStyle/>
          <a:p>
            <a:r>
              <a:rPr lang="en-US" dirty="0"/>
              <a:t>Organizational agility is the measure of an organization’s responsiveness to change:</a:t>
            </a:r>
          </a:p>
          <a:p>
            <a:pPr lvl="1"/>
            <a:r>
              <a:rPr lang="en-US" dirty="0"/>
              <a:t>change caused by both internal and external factors.</a:t>
            </a:r>
          </a:p>
          <a:p>
            <a:pPr lvl="1"/>
            <a:endParaRPr lang="en-US" dirty="0"/>
          </a:p>
          <a:p>
            <a:r>
              <a:rPr lang="en-US" dirty="0"/>
              <a:t>Change can be by changing IT resources beyond the scope of what was previously predicted or planned for.</a:t>
            </a:r>
          </a:p>
          <a:p>
            <a:endParaRPr lang="en-US" dirty="0"/>
          </a:p>
          <a:p>
            <a:r>
              <a:rPr lang="en-US" dirty="0"/>
              <a:t>Changing business needs and priorities may require IT resources to be more available and reliable than before.</a:t>
            </a:r>
          </a:p>
        </p:txBody>
      </p:sp>
      <p:sp>
        <p:nvSpPr>
          <p:cNvPr id="4" name="Slide Number Placeholder 3">
            <a:extLst>
              <a:ext uri="{FF2B5EF4-FFF2-40B4-BE49-F238E27FC236}">
                <a16:creationId xmlns:a16="http://schemas.microsoft.com/office/drawing/2014/main" id="{CF12E889-C8B2-EC40-8A5C-741D5B3A6362}"/>
              </a:ext>
            </a:extLst>
          </p:cNvPr>
          <p:cNvSpPr>
            <a:spLocks noGrp="1"/>
          </p:cNvSpPr>
          <p:nvPr>
            <p:ph type="sldNum" sz="quarter" idx="12"/>
          </p:nvPr>
        </p:nvSpPr>
        <p:spPr/>
        <p:txBody>
          <a:bodyPr/>
          <a:lstStyle/>
          <a:p>
            <a:fld id="{B6A95138-A96E-2F42-A959-2EFD44FE4AB7}" type="slidenum">
              <a:rPr lang="en-US" smtClean="0"/>
              <a:pPr/>
              <a:t>97</a:t>
            </a:fld>
            <a:endParaRPr lang="en-US" dirty="0"/>
          </a:p>
        </p:txBody>
      </p:sp>
    </p:spTree>
    <p:extLst>
      <p:ext uri="{BB962C8B-B14F-4D97-AF65-F5344CB8AC3E}">
        <p14:creationId xmlns:p14="http://schemas.microsoft.com/office/powerpoint/2010/main" val="30203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B366F-2DC9-D44C-BE03-11F37927F916}"/>
              </a:ext>
            </a:extLst>
          </p:cNvPr>
          <p:cNvSpPr>
            <a:spLocks noGrp="1"/>
          </p:cNvSpPr>
          <p:nvPr>
            <p:ph type="title"/>
          </p:nvPr>
        </p:nvSpPr>
        <p:spPr/>
        <p:txBody>
          <a:bodyPr/>
          <a:lstStyle/>
          <a:p>
            <a:r>
              <a:rPr lang="en-US" dirty="0"/>
              <a:t>Cloud Business Drivers (3/3):</a:t>
            </a:r>
            <a:br>
              <a:rPr lang="en-US" dirty="0"/>
            </a:br>
            <a:r>
              <a:rPr lang="en-US" dirty="0"/>
              <a:t>Cost Reduction</a:t>
            </a:r>
          </a:p>
        </p:txBody>
      </p:sp>
      <p:sp>
        <p:nvSpPr>
          <p:cNvPr id="3" name="Content Placeholder 2">
            <a:extLst>
              <a:ext uri="{FF2B5EF4-FFF2-40B4-BE49-F238E27FC236}">
                <a16:creationId xmlns:a16="http://schemas.microsoft.com/office/drawing/2014/main" id="{A53CBF8E-E147-F044-A085-3160BFAB43FE}"/>
              </a:ext>
            </a:extLst>
          </p:cNvPr>
          <p:cNvSpPr>
            <a:spLocks noGrp="1"/>
          </p:cNvSpPr>
          <p:nvPr>
            <p:ph idx="1"/>
          </p:nvPr>
        </p:nvSpPr>
        <p:spPr/>
        <p:txBody>
          <a:bodyPr/>
          <a:lstStyle/>
          <a:p>
            <a:r>
              <a:rPr lang="en-US" dirty="0"/>
              <a:t>Two costs need to be accounted for in an IT environment: </a:t>
            </a:r>
          </a:p>
          <a:p>
            <a:pPr lvl="1"/>
            <a:r>
              <a:rPr lang="en-US" dirty="0"/>
              <a:t>the cost of acquiring new infrastructure</a:t>
            </a:r>
          </a:p>
          <a:p>
            <a:pPr lvl="1"/>
            <a:r>
              <a:rPr lang="en-US" dirty="0"/>
              <a:t>the cost if its ongoing ownership</a:t>
            </a:r>
          </a:p>
          <a:p>
            <a:endParaRPr lang="en-US" dirty="0"/>
          </a:p>
          <a:p>
            <a:r>
              <a:rPr lang="en-US" dirty="0"/>
              <a:t>Operational overhead represents a considerable share of IT budgets</a:t>
            </a:r>
          </a:p>
          <a:p>
            <a:pPr lvl="1"/>
            <a:r>
              <a:rPr lang="en-US" dirty="0"/>
              <a:t>technical personnel</a:t>
            </a:r>
          </a:p>
          <a:p>
            <a:pPr lvl="1"/>
            <a:r>
              <a:rPr lang="en-US" dirty="0"/>
              <a:t>upgrades and patches</a:t>
            </a:r>
          </a:p>
          <a:p>
            <a:pPr lvl="1"/>
            <a:r>
              <a:rPr lang="en-US" dirty="0"/>
              <a:t>utility bills</a:t>
            </a:r>
          </a:p>
          <a:p>
            <a:pPr lvl="1"/>
            <a:r>
              <a:rPr lang="en-US" dirty="0"/>
              <a:t>administrative and accounts staff</a:t>
            </a:r>
          </a:p>
          <a:p>
            <a:pPr lvl="1"/>
            <a:endParaRPr lang="en-US" dirty="0"/>
          </a:p>
          <a:p>
            <a:r>
              <a:rPr lang="en-US" dirty="0"/>
              <a:t>An IT department can become a significant  drain of the business</a:t>
            </a:r>
          </a:p>
        </p:txBody>
      </p:sp>
      <p:sp>
        <p:nvSpPr>
          <p:cNvPr id="4" name="Slide Number Placeholder 3">
            <a:extLst>
              <a:ext uri="{FF2B5EF4-FFF2-40B4-BE49-F238E27FC236}">
                <a16:creationId xmlns:a16="http://schemas.microsoft.com/office/drawing/2014/main" id="{F5DA4A16-122A-6342-9EFD-CCFCE91AC2A9}"/>
              </a:ext>
            </a:extLst>
          </p:cNvPr>
          <p:cNvSpPr>
            <a:spLocks noGrp="1"/>
          </p:cNvSpPr>
          <p:nvPr>
            <p:ph type="sldNum" sz="quarter" idx="12"/>
          </p:nvPr>
        </p:nvSpPr>
        <p:spPr/>
        <p:txBody>
          <a:bodyPr/>
          <a:lstStyle/>
          <a:p>
            <a:fld id="{B6A95138-A96E-2F42-A959-2EFD44FE4AB7}" type="slidenum">
              <a:rPr lang="en-US" smtClean="0"/>
              <a:pPr/>
              <a:t>98</a:t>
            </a:fld>
            <a:endParaRPr lang="en-US" dirty="0"/>
          </a:p>
        </p:txBody>
      </p:sp>
    </p:spTree>
    <p:extLst>
      <p:ext uri="{BB962C8B-B14F-4D97-AF65-F5344CB8AC3E}">
        <p14:creationId xmlns:p14="http://schemas.microsoft.com/office/powerpoint/2010/main" val="14290872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Economics of Clouds</a:t>
            </a:r>
          </a:p>
        </p:txBody>
      </p:sp>
      <p:sp>
        <p:nvSpPr>
          <p:cNvPr id="3" name="Content Placeholder 2"/>
          <p:cNvSpPr>
            <a:spLocks noGrp="1"/>
          </p:cNvSpPr>
          <p:nvPr>
            <p:ph idx="1"/>
          </p:nvPr>
        </p:nvSpPr>
        <p:spPr/>
        <p:txBody>
          <a:bodyPr/>
          <a:lstStyle/>
          <a:p>
            <a:r>
              <a:rPr lang="en-US" dirty="0"/>
              <a:t>Two basic categories of clouds:</a:t>
            </a:r>
          </a:p>
          <a:p>
            <a:pPr lvl="1"/>
            <a:r>
              <a:rPr lang="en-US" b="1" dirty="0"/>
              <a:t>Public clouds </a:t>
            </a:r>
            <a:r>
              <a:rPr lang="en-US" dirty="0"/>
              <a:t>that provide service to any paying customer</a:t>
            </a:r>
          </a:p>
          <a:p>
            <a:pPr lvl="1"/>
            <a:r>
              <a:rPr lang="en-US" b="1" dirty="0"/>
              <a:t>Private clouds </a:t>
            </a:r>
            <a:r>
              <a:rPr lang="en-US" dirty="0"/>
              <a:t>that are accessible only to company employees</a:t>
            </a:r>
          </a:p>
          <a:p>
            <a:pPr lvl="1"/>
            <a:endParaRPr lang="en-US" dirty="0"/>
          </a:p>
          <a:p>
            <a:r>
              <a:rPr lang="en-US" dirty="0"/>
              <a:t>If you are staring a new service/company: should you use a public cloud or purchase your own private cloud?</a:t>
            </a:r>
          </a:p>
        </p:txBody>
      </p:sp>
      <p:sp>
        <p:nvSpPr>
          <p:cNvPr id="4" name="Slide Number Placeholder 3">
            <a:extLst>
              <a:ext uri="{FF2B5EF4-FFF2-40B4-BE49-F238E27FC236}">
                <a16:creationId xmlns:a16="http://schemas.microsoft.com/office/drawing/2014/main" id="{89ADD6C5-38C2-9A46-881C-074F952027E7}"/>
              </a:ext>
            </a:extLst>
          </p:cNvPr>
          <p:cNvSpPr>
            <a:spLocks noGrp="1"/>
          </p:cNvSpPr>
          <p:nvPr>
            <p:ph type="sldNum" sz="quarter" idx="12"/>
          </p:nvPr>
        </p:nvSpPr>
        <p:spPr/>
        <p:txBody>
          <a:bodyPr/>
          <a:lstStyle/>
          <a:p>
            <a:fld id="{B6A95138-A96E-2F42-A959-2EFD44FE4AB7}" type="slidenum">
              <a:rPr lang="en-US" smtClean="0"/>
              <a:pPr/>
              <a:t>99</a:t>
            </a:fld>
            <a:endParaRPr lang="en-US" dirty="0"/>
          </a:p>
        </p:txBody>
      </p:sp>
    </p:spTree>
    <p:extLst>
      <p:ext uri="{BB962C8B-B14F-4D97-AF65-F5344CB8AC3E}">
        <p14:creationId xmlns:p14="http://schemas.microsoft.com/office/powerpoint/2010/main" val="211029754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DESIGN_ID_1_OFFICE THEME" val="8Hl2j28C"/>
  <p:tag name="ARTICULATE_SLIDE_COUNT" val="46"/>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UDIO_ID" val="763"/>
  <p:tag name="ARTICULATE_USED_LAYOUT" val="3"/>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UDIO_ID" val="744"/>
  <p:tag name="ARTICULATE_USED_LAYOUT" val="3"/>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v3.0">
  <a:themeElements>
    <a:clrScheme name="Simple Light">
      <a:dk1>
        <a:srgbClr val="202124"/>
      </a:dk1>
      <a:lt1>
        <a:srgbClr val="3C4043"/>
      </a:lt1>
      <a:dk2>
        <a:srgbClr val="5F6368"/>
      </a:dk2>
      <a:lt2>
        <a:srgbClr val="80868B"/>
      </a:lt2>
      <a:accent1>
        <a:srgbClr val="9AA0A6"/>
      </a:accent1>
      <a:accent2>
        <a:srgbClr val="1A73E8"/>
      </a:accent2>
      <a:accent3>
        <a:srgbClr val="4285F4"/>
      </a:accent3>
      <a:accent4>
        <a:srgbClr val="EA4335"/>
      </a:accent4>
      <a:accent5>
        <a:srgbClr val="FBBC04"/>
      </a:accent5>
      <a:accent6>
        <a:srgbClr val="34A853"/>
      </a:accent6>
      <a:hlink>
        <a:srgbClr val="185AB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v3.0">
  <a:themeElements>
    <a:clrScheme name="Simple Light">
      <a:dk1>
        <a:srgbClr val="202124"/>
      </a:dk1>
      <a:lt1>
        <a:srgbClr val="3C4043"/>
      </a:lt1>
      <a:dk2>
        <a:srgbClr val="5F6368"/>
      </a:dk2>
      <a:lt2>
        <a:srgbClr val="80868B"/>
      </a:lt2>
      <a:accent1>
        <a:srgbClr val="9AA0A6"/>
      </a:accent1>
      <a:accent2>
        <a:srgbClr val="1A73E8"/>
      </a:accent2>
      <a:accent3>
        <a:srgbClr val="4285F4"/>
      </a:accent3>
      <a:accent4>
        <a:srgbClr val="EA4335"/>
      </a:accent4>
      <a:accent5>
        <a:srgbClr val="FBBC04"/>
      </a:accent5>
      <a:accent6>
        <a:srgbClr val="34A853"/>
      </a:accent6>
      <a:hlink>
        <a:srgbClr val="185AB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24470</TotalTime>
  <Words>19092</Words>
  <Application>Microsoft Macintosh PowerPoint</Application>
  <PresentationFormat>Widescreen</PresentationFormat>
  <Paragraphs>2109</Paragraphs>
  <Slides>210</Slides>
  <Notes>210</Notes>
  <HiddenSlides>0</HiddenSlides>
  <MMClips>0</MMClips>
  <ScaleCrop>false</ScaleCrop>
  <HeadingPairs>
    <vt:vector size="8" baseType="variant">
      <vt:variant>
        <vt:lpstr>Fonts Used</vt:lpstr>
      </vt:variant>
      <vt:variant>
        <vt:i4>13</vt:i4>
      </vt:variant>
      <vt:variant>
        <vt:lpstr>Theme</vt:lpstr>
      </vt:variant>
      <vt:variant>
        <vt:i4>5</vt:i4>
      </vt:variant>
      <vt:variant>
        <vt:lpstr>Embedded OLE Servers</vt:lpstr>
      </vt:variant>
      <vt:variant>
        <vt:i4>1</vt:i4>
      </vt:variant>
      <vt:variant>
        <vt:lpstr>Slide Titles</vt:lpstr>
      </vt:variant>
      <vt:variant>
        <vt:i4>210</vt:i4>
      </vt:variant>
    </vt:vector>
  </HeadingPairs>
  <TitlesOfParts>
    <vt:vector size="229" baseType="lpstr">
      <vt:lpstr>Amazon Ember</vt:lpstr>
      <vt:lpstr>Amazon Ember Light</vt:lpstr>
      <vt:lpstr>Amazon Ember Medium</vt:lpstr>
      <vt:lpstr>Arial</vt:lpstr>
      <vt:lpstr>Arial Narrow</vt:lpstr>
      <vt:lpstr>Calibri</vt:lpstr>
      <vt:lpstr>Calibri Light</vt:lpstr>
      <vt:lpstr>Cambria</vt:lpstr>
      <vt:lpstr>Google Sans</vt:lpstr>
      <vt:lpstr>Lucida Console</vt:lpstr>
      <vt:lpstr>Roboto</vt:lpstr>
      <vt:lpstr>Times New Roman</vt:lpstr>
      <vt:lpstr>Wingdings</vt:lpstr>
      <vt:lpstr>1_Office Theme</vt:lpstr>
      <vt:lpstr>Office Theme</vt:lpstr>
      <vt:lpstr>2_Office Theme</vt:lpstr>
      <vt:lpstr>v3.0</vt:lpstr>
      <vt:lpstr>1_v3.0</vt:lpstr>
      <vt:lpstr>Document</vt:lpstr>
      <vt:lpstr> ICS 432 – 01 Distributed and Cloud Computing  Fall 2021 </vt:lpstr>
      <vt:lpstr>Welcome to ICS 432 </vt:lpstr>
      <vt:lpstr>Important Note</vt:lpstr>
      <vt:lpstr>Today’s Topics</vt:lpstr>
      <vt:lpstr>Today’s Topics</vt:lpstr>
      <vt:lpstr>What is a computer?</vt:lpstr>
      <vt:lpstr>What is computing?</vt:lpstr>
      <vt:lpstr>PowerPoint Presentation</vt:lpstr>
      <vt:lpstr>Computing Paradigms (1): Personal Computing</vt:lpstr>
      <vt:lpstr>Computing Paradigms (2): Mobile Computing</vt:lpstr>
      <vt:lpstr>Existing Computing Paradigms ‐ Green Group</vt:lpstr>
      <vt:lpstr>Computing Paradigms (3): Pervasive/Ubiquitous computing</vt:lpstr>
      <vt:lpstr>Pervasive/Ubiquitous computing (continued)</vt:lpstr>
      <vt:lpstr>Examples on Pervasive Computing</vt:lpstr>
      <vt:lpstr>Existing Computing Paradigms ‐ Blue Group</vt:lpstr>
      <vt:lpstr>Computing Paradigms (4): Distributed Computing</vt:lpstr>
      <vt:lpstr>Distributed Computing (continued)</vt:lpstr>
      <vt:lpstr>Example on Distributed Computing: The Internet</vt:lpstr>
      <vt:lpstr>Two categories of Distributed Systems</vt:lpstr>
      <vt:lpstr>Computing Paradigms (5): Parallel Computing</vt:lpstr>
      <vt:lpstr>Computing Paradigms (6): Super Computing</vt:lpstr>
      <vt:lpstr>Blue Group</vt:lpstr>
      <vt:lpstr>Existing Computing Paradigms</vt:lpstr>
      <vt:lpstr>Computing Paradigms (7): Utility Computing</vt:lpstr>
      <vt:lpstr>History of Utility Computing</vt:lpstr>
      <vt:lpstr>Computing Paradigms (8): Cloud Computing</vt:lpstr>
      <vt:lpstr>Cloud computing is a continuation of a long-term shift in how computing resources are managed</vt:lpstr>
      <vt:lpstr>Amazon Definition of Cloud Computing</vt:lpstr>
      <vt:lpstr>What is a cloud?</vt:lpstr>
      <vt:lpstr>Short video explaining Cloud Computing</vt:lpstr>
      <vt:lpstr>What can we use clouds for?</vt:lpstr>
      <vt:lpstr>Do you currently use cloud computing?</vt:lpstr>
      <vt:lpstr>Major Cloud Service Providers</vt:lpstr>
      <vt:lpstr>Cloud Computing History</vt:lpstr>
      <vt:lpstr>Motivation for Cloud Computing</vt:lpstr>
      <vt:lpstr>Benefits of using Cloud Computing</vt:lpstr>
      <vt:lpstr>Topics covered in ICS 432 </vt:lpstr>
      <vt:lpstr>Topics covered in ICS 432  (continued)</vt:lpstr>
      <vt:lpstr>Hands-on Practice in ICS 432</vt:lpstr>
      <vt:lpstr>AWS Educate &amp; AWS Academy</vt:lpstr>
      <vt:lpstr>Google Cloud Platform</vt:lpstr>
      <vt:lpstr>Your AWS and GCP Accounts</vt:lpstr>
      <vt:lpstr>Today’s Topics</vt:lpstr>
      <vt:lpstr>Reading Assignments</vt:lpstr>
      <vt:lpstr>Prerequisites</vt:lpstr>
      <vt:lpstr>Learning Outcomes</vt:lpstr>
      <vt:lpstr>Learning Outcomes (continued)</vt:lpstr>
      <vt:lpstr>Grading Criterion</vt:lpstr>
      <vt:lpstr>Grade Scale</vt:lpstr>
      <vt:lpstr>S/N Grade Option</vt:lpstr>
      <vt:lpstr>Homework Assignments</vt:lpstr>
      <vt:lpstr>Homework Submission</vt:lpstr>
      <vt:lpstr>Quizzes</vt:lpstr>
      <vt:lpstr>Exams</vt:lpstr>
      <vt:lpstr>Attendance</vt:lpstr>
      <vt:lpstr>Late Work Policy</vt:lpstr>
      <vt:lpstr>What You Can Expect From Me</vt:lpstr>
      <vt:lpstr>What I Expect From You</vt:lpstr>
      <vt:lpstr>What I Expect From You (Continued)</vt:lpstr>
      <vt:lpstr>Academic Integrity Policy</vt:lpstr>
      <vt:lpstr>Academic Integrity Procedure:  First-Level Violation</vt:lpstr>
      <vt:lpstr>Academic Integrity Procedure:  Second-Level Violation</vt:lpstr>
      <vt:lpstr>Academic Integrity Procedure: Sanctions  </vt:lpstr>
      <vt:lpstr>Drop and Withdrawal Deadlines</vt:lpstr>
      <vt:lpstr>Disability Services</vt:lpstr>
      <vt:lpstr>Today’s Topics</vt:lpstr>
      <vt:lpstr>Introduction to Cloud Computing</vt:lpstr>
      <vt:lpstr>Provider-independent Introduction to Cloud Computing</vt:lpstr>
      <vt:lpstr>Reading</vt:lpstr>
      <vt:lpstr>Provider-independent Introduction to Cloud Computing</vt:lpstr>
      <vt:lpstr>Provider-independent Introduction to Cloud Computing</vt:lpstr>
      <vt:lpstr>National Institute of Standards and Technology (NIST) Definition of Cloud Computing</vt:lpstr>
      <vt:lpstr>PowerPoint Presentation</vt:lpstr>
      <vt:lpstr>PowerPoint Presentation</vt:lpstr>
      <vt:lpstr>Basic Concepts and Terminology</vt:lpstr>
      <vt:lpstr>Basic Concepts and Terminology (1/4)</vt:lpstr>
      <vt:lpstr>Basic Concepts and Terminology (2/4)</vt:lpstr>
      <vt:lpstr>Scaling illustrated</vt:lpstr>
      <vt:lpstr>Horizontal vs. Vertical Scaling</vt:lpstr>
      <vt:lpstr>Basic Concepts and Terminology (3/4):  Cloud Service</vt:lpstr>
      <vt:lpstr>Basic Concepts and Terminology (4/4): Service-Level Agreement (SLA)</vt:lpstr>
      <vt:lpstr>NIST Cloud Computing Reference Architecture</vt:lpstr>
      <vt:lpstr>PowerPoint Presentation</vt:lpstr>
      <vt:lpstr>Cloud Computing Services</vt:lpstr>
      <vt:lpstr>Goals and Benefits of Cloud Computing</vt:lpstr>
      <vt:lpstr>Risks and Challenges of Cloud Computing</vt:lpstr>
      <vt:lpstr>Risks and Challenges of Cloud Computing (1/3)</vt:lpstr>
      <vt:lpstr>Risks and Challenges of Cloud Computing (2/3)</vt:lpstr>
      <vt:lpstr>Risks and Challenges of Cloud Computing (3/3)</vt:lpstr>
      <vt:lpstr>Powerful features of public clouds</vt:lpstr>
      <vt:lpstr>Video summarizing Pros and Cons of Cloud computing</vt:lpstr>
      <vt:lpstr>Businesses save time and money by moving to the cloud  (1/2)</vt:lpstr>
      <vt:lpstr>Businesses save time and money by moving to the cloud (2/2)</vt:lpstr>
      <vt:lpstr>Cloud Business Drivers</vt:lpstr>
      <vt:lpstr>Cloud Business Drivers (1/3): Capacity Planning</vt:lpstr>
      <vt:lpstr>Capacity Planning (continued)</vt:lpstr>
      <vt:lpstr>Cloud Business Drivers (2/3): Organizational Agility</vt:lpstr>
      <vt:lpstr>Cloud Business Drivers (3/3): Cost Reduction</vt:lpstr>
      <vt:lpstr>Economics of Clouds</vt:lpstr>
      <vt:lpstr>Cloud Economics</vt:lpstr>
      <vt:lpstr>Single site: Outsource or Own?</vt:lpstr>
      <vt:lpstr>Single site: Outsource or Own?</vt:lpstr>
      <vt:lpstr>Elasticity: Shifting the Risk</vt:lpstr>
      <vt:lpstr>Elasticity: Shifting the Risk (continued)</vt:lpstr>
      <vt:lpstr>Elasticity: Shifting the Risk (continued)</vt:lpstr>
      <vt:lpstr>AWS Case Study: Instacart</vt:lpstr>
      <vt:lpstr>GCP Case Study: McKesson</vt:lpstr>
      <vt:lpstr>Provider-independent Introduction to Cloud Computing</vt:lpstr>
      <vt:lpstr>PowerPoint Presentation</vt:lpstr>
      <vt:lpstr>Cloud Deployment Models</vt:lpstr>
      <vt:lpstr>Four Cloud Deployment Models</vt:lpstr>
      <vt:lpstr>Four Cloud Deployment Models (continued)</vt:lpstr>
      <vt:lpstr>Four Cloud Deployment Models</vt:lpstr>
      <vt:lpstr>Provider-independent Introduction to Cloud Computing</vt:lpstr>
      <vt:lpstr>Cloud computing has five fundamental characteristics</vt:lpstr>
      <vt:lpstr>Cloud Computing Characteristics (1/5) On-demand self-service Usage</vt:lpstr>
      <vt:lpstr>Cloud Computing Characteristics (2/5) Broad Network access</vt:lpstr>
      <vt:lpstr>Cloud Computing Characteristics (3/5) Resource Pooling</vt:lpstr>
      <vt:lpstr>Resource Pooling (continued)</vt:lpstr>
      <vt:lpstr>Cloud Computing Characteristics (4/5) Rapid Elasticity</vt:lpstr>
      <vt:lpstr>Cloud Computing Characteristics (5/5) Measured Usage</vt:lpstr>
      <vt:lpstr>Provider-independent Introduction to Cloud Computing</vt:lpstr>
      <vt:lpstr>Videos</vt:lpstr>
      <vt:lpstr>Cloud Delivery Models: *aaS Classification</vt:lpstr>
      <vt:lpstr>IaaS versus PaaS versus SaaS</vt:lpstr>
      <vt:lpstr>Iaas, Paas, SaaS comparison</vt:lpstr>
      <vt:lpstr>PowerPoint Presentation</vt:lpstr>
      <vt:lpstr>NIST definition of IaaS</vt:lpstr>
      <vt:lpstr>PowerPoint Presentation</vt:lpstr>
      <vt:lpstr>PaaS (continued)</vt:lpstr>
      <vt:lpstr>NIST definition of PaaS</vt:lpstr>
      <vt:lpstr>PaaS Examples</vt:lpstr>
      <vt:lpstr>Advantages of PaaS</vt:lpstr>
      <vt:lpstr>Disadvantage of PaaS</vt:lpstr>
      <vt:lpstr>As a developer, IaaS or PaaS?</vt:lpstr>
      <vt:lpstr>PaaS vs. IaaS</vt:lpstr>
      <vt:lpstr>PaaS vs. IaaS (continued)</vt:lpstr>
      <vt:lpstr>SaaS: Software as a Service</vt:lpstr>
      <vt:lpstr>NIST definition of SaaS</vt:lpstr>
      <vt:lpstr>PowerPoint Presentation</vt:lpstr>
      <vt:lpstr>Summary of Cloud Computing Concepts</vt:lpstr>
      <vt:lpstr>Part 2: AWS Academy Cloud Foundations Course</vt:lpstr>
      <vt:lpstr>Module 1: Cloud Concepts Overview</vt:lpstr>
      <vt:lpstr>Module overview</vt:lpstr>
      <vt:lpstr>Module objectives</vt:lpstr>
      <vt:lpstr>Section 1: Introduction to cloud computing</vt:lpstr>
      <vt:lpstr>What is cloud computing? </vt:lpstr>
      <vt:lpstr>Cloud computing defined </vt:lpstr>
      <vt:lpstr>Infrastructure as software</vt:lpstr>
      <vt:lpstr>Traditional computing model</vt:lpstr>
      <vt:lpstr>Cloud computing model</vt:lpstr>
      <vt:lpstr>Cloud service models</vt:lpstr>
      <vt:lpstr>Cloud computing deployment models</vt:lpstr>
      <vt:lpstr>Similarities between AWS and traditional IT</vt:lpstr>
      <vt:lpstr>Section 1 key takeaways</vt:lpstr>
      <vt:lpstr>Section 2: Advantages of cloud computing</vt:lpstr>
      <vt:lpstr>Trade capital expense for variable expense</vt:lpstr>
      <vt:lpstr>Massive economies of scale</vt:lpstr>
      <vt:lpstr>Stop guessing capacity</vt:lpstr>
      <vt:lpstr>Increase speed and agility</vt:lpstr>
      <vt:lpstr>Stop spending money on  running and maintaining data centers</vt:lpstr>
      <vt:lpstr>Go global in minutes</vt:lpstr>
      <vt:lpstr>Section 2 key takeaways</vt:lpstr>
      <vt:lpstr>Section 3: Introduction to Amazon Web Services (AWS)</vt:lpstr>
      <vt:lpstr>What are web services?</vt:lpstr>
      <vt:lpstr>What is AWS?</vt:lpstr>
      <vt:lpstr>Categories of AWS services</vt:lpstr>
      <vt:lpstr>Simple solution example</vt:lpstr>
      <vt:lpstr>Choosing a service</vt:lpstr>
      <vt:lpstr>Services covered in this course</vt:lpstr>
      <vt:lpstr>Three ways to interact with AWS</vt:lpstr>
      <vt:lpstr>Section 3 key takeaways</vt:lpstr>
      <vt:lpstr>Section 4: Moving to the AWS Cloud – The AWS Cloud Adoption Framework (AWS CAF)</vt:lpstr>
      <vt:lpstr>AWS Cloud Adoption Framework (AWS CAF)</vt:lpstr>
      <vt:lpstr>Six core perspectives</vt:lpstr>
      <vt:lpstr>Business perspective</vt:lpstr>
      <vt:lpstr>People perspective</vt:lpstr>
      <vt:lpstr>Governance perspective</vt:lpstr>
      <vt:lpstr>Platform perspective</vt:lpstr>
      <vt:lpstr>Security perspective</vt:lpstr>
      <vt:lpstr>Operations perspective</vt:lpstr>
      <vt:lpstr>Section 4 key takeaways</vt:lpstr>
      <vt:lpstr>Module wrap-up</vt:lpstr>
      <vt:lpstr>Module summary                                                     </vt:lpstr>
      <vt:lpstr>Additional resources</vt:lpstr>
      <vt:lpstr>Thank You</vt:lpstr>
      <vt:lpstr>Part 3: Google Cloud Foundations Course</vt:lpstr>
      <vt:lpstr>So, What’s the Cloud Anyway?</vt:lpstr>
      <vt:lpstr>Course map</vt:lpstr>
      <vt:lpstr>Learn how to ...</vt:lpstr>
      <vt:lpstr>Agenda</vt:lpstr>
      <vt:lpstr>Agenda</vt:lpstr>
      <vt:lpstr>Cloud computing has five fundamental characteristics</vt:lpstr>
      <vt:lpstr>An IT infrastructure is like a "city infrastructure"</vt:lpstr>
      <vt:lpstr>Agenda</vt:lpstr>
      <vt:lpstr>Cloud computing is a continuation of a long-term shift in how computing resources are managed</vt:lpstr>
      <vt:lpstr>The cloud has seen a similar progression</vt:lpstr>
      <vt:lpstr>Every company is a data company</vt:lpstr>
      <vt:lpstr>Google is committed to environmental responsibility</vt:lpstr>
      <vt:lpstr>Agenda</vt:lpstr>
      <vt:lpstr>IaaS versus PaaS versus SaaS</vt:lpstr>
      <vt:lpstr>Google Cloud provides a variety of choices</vt:lpstr>
      <vt:lpstr>Agenda</vt:lpstr>
      <vt:lpstr>Google Cloud offers a range of compute services</vt:lpstr>
      <vt:lpstr>Google Cloud also offers a range of storage services</vt:lpstr>
      <vt:lpstr>Google Cloud offers services to get value from data</vt:lpstr>
      <vt:lpstr>Agenda</vt:lpstr>
      <vt:lpstr>Summary (1/2)</vt:lpstr>
      <vt:lpstr>Summary (2/2)</vt:lpstr>
      <vt:lpstr>PowerPoint Presentation</vt:lpstr>
    </vt:vector>
  </TitlesOfParts>
  <Company>Amazon Corporate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Harris, Melissa</dc:creator>
  <cp:keywords>v 2.0.0</cp:keywords>
  <cp:lastModifiedBy>Ghanem, Thanaa M</cp:lastModifiedBy>
  <cp:revision>707</cp:revision>
  <cp:lastPrinted>2021-08-20T20:35:34Z</cp:lastPrinted>
  <dcterms:created xsi:type="dcterms:W3CDTF">2019-09-17T20:22:09Z</dcterms:created>
  <dcterms:modified xsi:type="dcterms:W3CDTF">2021-08-20T22:59:48Z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